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1379" r:id="rId2"/>
    <p:sldId id="3719" r:id="rId3"/>
    <p:sldId id="3723" r:id="rId4"/>
    <p:sldId id="3726" r:id="rId5"/>
    <p:sldId id="3724" r:id="rId6"/>
    <p:sldId id="3725" r:id="rId7"/>
    <p:sldId id="3729" r:id="rId8"/>
    <p:sldId id="3720" r:id="rId9"/>
    <p:sldId id="3722" r:id="rId10"/>
    <p:sldId id="3721" r:id="rId11"/>
    <p:sldId id="3728" r:id="rId12"/>
    <p:sldId id="3727" r:id="rId13"/>
    <p:sldId id="3716" r:id="rId1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265" autoAdjust="0"/>
    <p:restoredTop sz="75071" autoAdjust="0"/>
  </p:normalViewPr>
  <p:slideViewPr>
    <p:cSldViewPr snapToGrid="0" snapToObjects="1" showGuides="1">
      <p:cViewPr varScale="1">
        <p:scale>
          <a:sx n="44" d="100"/>
          <a:sy n="44" d="100"/>
        </p:scale>
        <p:origin x="944" y="4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C06D6D2-1A33-4530-8781-991C38BCFEA3}" type="datetimeFigureOut">
              <a:rPr lang="en-US" smtClean="0"/>
              <a:t>4/14/2026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F725688-E2ED-4442-80A5-CF4F5ADE452A}" type="slidenum">
              <a:rPr lang="en-US" smtClean="0"/>
              <a:t>‹#›</a:t>
            </a:fld>
            <a:endParaRPr lang="en-US"/>
          </a:p>
        </p:txBody>
      </p:sp>
    </p:spTree>
    <p:extLst>
      <p:ext uri="{BB962C8B-B14F-4D97-AF65-F5344CB8AC3E}">
        <p14:creationId xmlns:p14="http://schemas.microsoft.com/office/powerpoint/2010/main" val="2342324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month, a question was left in the chat about some of the more complicated delayed egress applications, so I thought we’d do a little Q&amp;A this month.  If there are additional questions you can put them in the chat.</a:t>
            </a:r>
          </a:p>
        </p:txBody>
      </p:sp>
      <p:sp>
        <p:nvSpPr>
          <p:cNvPr id="4" name="Slide Number Placeholder 3"/>
          <p:cNvSpPr>
            <a:spLocks noGrp="1"/>
          </p:cNvSpPr>
          <p:nvPr>
            <p:ph type="sldNum" sz="quarter" idx="5"/>
          </p:nvPr>
        </p:nvSpPr>
        <p:spPr/>
        <p:txBody>
          <a:bodyPr/>
          <a:lstStyle/>
          <a:p>
            <a:fld id="{7F725688-E2ED-4442-80A5-CF4F5ADE452A}" type="slidenum">
              <a:rPr lang="en-US" smtClean="0"/>
              <a:t>1</a:t>
            </a:fld>
            <a:endParaRPr lang="en-US"/>
          </a:p>
        </p:txBody>
      </p:sp>
    </p:spTree>
    <p:extLst>
      <p:ext uri="{BB962C8B-B14F-4D97-AF65-F5344CB8AC3E}">
        <p14:creationId xmlns:p14="http://schemas.microsoft.com/office/powerpoint/2010/main" val="3627992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option could also be used when there are two delayed egress locks in a path of egress, like one leading into the stairs and one on the exit discharge at ground level.  Initiating the delay timer on the upper level could start the time on the discharge door.  The IBC used to say that there could be only one delay before entering an exit (like a stairwell) but now it says one delay per egress path.  I just wrote a post on </a:t>
            </a:r>
            <a:r>
              <a:rPr lang="en-US" dirty="0" err="1"/>
              <a:t>iDigHardware</a:t>
            </a:r>
            <a:r>
              <a:rPr lang="en-US" dirty="0"/>
              <a:t> about this application.</a:t>
            </a:r>
          </a:p>
          <a:p>
            <a:endParaRPr lang="en-US" dirty="0"/>
          </a:p>
          <a:p>
            <a:r>
              <a:rPr lang="en-US" dirty="0"/>
              <a:t>The I-Codes do include exceptions for some institutional occupancies, where two delayed egress locks can be installed in a means of egress, with a combined delay of 30 seconds, maximum.</a:t>
            </a:r>
          </a:p>
          <a:p>
            <a:endParaRPr lang="en-US" dirty="0"/>
          </a:p>
          <a:p>
            <a:r>
              <a:rPr lang="en-US" dirty="0"/>
              <a:t>NFPA 101 does not restrict the number of delayed egress locks per egress path except in lodging or rooming houses (one per escape path).</a:t>
            </a:r>
          </a:p>
        </p:txBody>
      </p:sp>
      <p:sp>
        <p:nvSpPr>
          <p:cNvPr id="4" name="Slide Number Placeholder 3"/>
          <p:cNvSpPr>
            <a:spLocks noGrp="1"/>
          </p:cNvSpPr>
          <p:nvPr>
            <p:ph type="sldNum" sz="quarter" idx="5"/>
          </p:nvPr>
        </p:nvSpPr>
        <p:spPr/>
        <p:txBody>
          <a:bodyPr/>
          <a:lstStyle/>
          <a:p>
            <a:fld id="{7F725688-E2ED-4442-80A5-CF4F5ADE452A}" type="slidenum">
              <a:rPr lang="en-US" smtClean="0"/>
              <a:t>10</a:t>
            </a:fld>
            <a:endParaRPr lang="en-US"/>
          </a:p>
        </p:txBody>
      </p:sp>
    </p:spTree>
    <p:extLst>
      <p:ext uri="{BB962C8B-B14F-4D97-AF65-F5344CB8AC3E}">
        <p14:creationId xmlns:p14="http://schemas.microsoft.com/office/powerpoint/2010/main" val="2720053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signage is required to say “Push until alarm sounds.  Door can be opened in 15 seconds” (or 30 seconds if approved by the AHJ.  If the door is </a:t>
            </a:r>
            <a:r>
              <a:rPr lang="en-US" dirty="0" err="1"/>
              <a:t>inswinging</a:t>
            </a:r>
            <a:r>
              <a:rPr lang="en-US" dirty="0"/>
              <a:t>, the sign will say “Push until alarm sounds…”</a:t>
            </a:r>
          </a:p>
          <a:p>
            <a:endParaRPr lang="en-US" dirty="0"/>
          </a:p>
          <a:p>
            <a:r>
              <a:rPr lang="en-US" dirty="0"/>
              <a:t>The I-Codes require the signage above and within 12 inches of the releasing hardware – this may sometimes conflict with a vision panel and in that case I’ve seen the signage below the device.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wording is the same for NFPA 101, but the sign has to be on the egress side adjacent to the release device.</a:t>
            </a:r>
          </a:p>
          <a:p>
            <a:endParaRPr lang="en-US" dirty="0"/>
          </a:p>
          <a:p>
            <a:r>
              <a:rPr lang="en-US" dirty="0"/>
              <a:t>The model codes do specify requirements for the size of the characters – this is important if the signage supplied with the device will not be used.  </a:t>
            </a:r>
          </a:p>
          <a:p>
            <a:endParaRPr lang="en-US" dirty="0"/>
          </a:p>
          <a:p>
            <a:r>
              <a:rPr lang="en-US" dirty="0"/>
              <a:t>The I-Codes permit the signage to be omitted where approved (by the AHJ) in Group I occupancies, where care recipients</a:t>
            </a:r>
          </a:p>
          <a:p>
            <a:r>
              <a:rPr lang="en-US" dirty="0"/>
              <a:t>who because of clinical needs require restraint or containment as part of the function of the treatment area.</a:t>
            </a:r>
          </a:p>
        </p:txBody>
      </p:sp>
      <p:sp>
        <p:nvSpPr>
          <p:cNvPr id="4" name="Slide Number Placeholder 3"/>
          <p:cNvSpPr>
            <a:spLocks noGrp="1"/>
          </p:cNvSpPr>
          <p:nvPr>
            <p:ph type="sldNum" sz="quarter" idx="5"/>
          </p:nvPr>
        </p:nvSpPr>
        <p:spPr/>
        <p:txBody>
          <a:bodyPr/>
          <a:lstStyle/>
          <a:p>
            <a:fld id="{7F725688-E2ED-4442-80A5-CF4F5ADE452A}" type="slidenum">
              <a:rPr lang="en-US" smtClean="0"/>
              <a:t>11</a:t>
            </a:fld>
            <a:endParaRPr lang="en-US"/>
          </a:p>
        </p:txBody>
      </p:sp>
    </p:spTree>
    <p:extLst>
      <p:ext uri="{BB962C8B-B14F-4D97-AF65-F5344CB8AC3E}">
        <p14:creationId xmlns:p14="http://schemas.microsoft.com/office/powerpoint/2010/main" val="3121450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lots of resources available on delayed egress – the links are all on the ACE page along with these </a:t>
            </a:r>
            <a:r>
              <a:rPr lang="en-US"/>
              <a:t>slides.</a:t>
            </a:r>
            <a:endParaRPr lang="en-US" dirty="0"/>
          </a:p>
        </p:txBody>
      </p:sp>
      <p:sp>
        <p:nvSpPr>
          <p:cNvPr id="4" name="Slide Number Placeholder 3"/>
          <p:cNvSpPr>
            <a:spLocks noGrp="1"/>
          </p:cNvSpPr>
          <p:nvPr>
            <p:ph type="sldNum" sz="quarter" idx="5"/>
          </p:nvPr>
        </p:nvSpPr>
        <p:spPr/>
        <p:txBody>
          <a:bodyPr/>
          <a:lstStyle/>
          <a:p>
            <a:fld id="{7F725688-E2ED-4442-80A5-CF4F5ADE452A}" type="slidenum">
              <a:rPr lang="en-US" smtClean="0"/>
              <a:t>12</a:t>
            </a:fld>
            <a:endParaRPr lang="en-US"/>
          </a:p>
        </p:txBody>
      </p:sp>
    </p:spTree>
    <p:extLst>
      <p:ext uri="{BB962C8B-B14F-4D97-AF65-F5344CB8AC3E}">
        <p14:creationId xmlns:p14="http://schemas.microsoft.com/office/powerpoint/2010/main" val="3289511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code questions would you like to see addressed in this call?</a:t>
            </a:r>
          </a:p>
          <a:p>
            <a:endParaRPr lang="en-US" dirty="0"/>
          </a:p>
          <a:p>
            <a:r>
              <a:rPr lang="en-US" dirty="0"/>
              <a:t>We are looking for guest posts for </a:t>
            </a:r>
            <a:r>
              <a:rPr lang="en-US" dirty="0" err="1"/>
              <a:t>iDigHardware</a:t>
            </a:r>
            <a:r>
              <a:rPr lang="en-US"/>
              <a:t>!</a:t>
            </a:r>
            <a:endParaRPr lang="en-US" dirty="0"/>
          </a:p>
        </p:txBody>
      </p:sp>
      <p:sp>
        <p:nvSpPr>
          <p:cNvPr id="4" name="Slide Number Placeholder 3"/>
          <p:cNvSpPr>
            <a:spLocks noGrp="1"/>
          </p:cNvSpPr>
          <p:nvPr>
            <p:ph type="sldNum" sz="quarter" idx="5"/>
          </p:nvPr>
        </p:nvSpPr>
        <p:spPr/>
        <p:txBody>
          <a:bodyPr/>
          <a:lstStyle/>
          <a:p>
            <a:fld id="{7F725688-E2ED-4442-80A5-CF4F5ADE452A}" type="slidenum">
              <a:rPr lang="en-US" smtClean="0"/>
              <a:t>13</a:t>
            </a:fld>
            <a:endParaRPr lang="en-US"/>
          </a:p>
        </p:txBody>
      </p:sp>
    </p:spTree>
    <p:extLst>
      <p:ext uri="{BB962C8B-B14F-4D97-AF65-F5344CB8AC3E}">
        <p14:creationId xmlns:p14="http://schemas.microsoft.com/office/powerpoint/2010/main" val="393233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question that most often affects </a:t>
            </a:r>
            <a:r>
              <a:rPr lang="en-US" dirty="0" err="1"/>
              <a:t>specwriters</a:t>
            </a:r>
            <a:r>
              <a:rPr lang="en-US" dirty="0"/>
              <a:t> is where these locks are permitted.  The purpose is to deter egress for 15 seconds, or 30 seconds where approved by the AHJ, and they are not allowed in every use group.</a:t>
            </a:r>
          </a:p>
        </p:txBody>
      </p:sp>
      <p:sp>
        <p:nvSpPr>
          <p:cNvPr id="4" name="Slide Number Placeholder 3"/>
          <p:cNvSpPr>
            <a:spLocks noGrp="1"/>
          </p:cNvSpPr>
          <p:nvPr>
            <p:ph type="sldNum" sz="quarter" idx="5"/>
          </p:nvPr>
        </p:nvSpPr>
        <p:spPr/>
        <p:txBody>
          <a:bodyPr/>
          <a:lstStyle/>
          <a:p>
            <a:fld id="{7F725688-E2ED-4442-80A5-CF4F5ADE452A}" type="slidenum">
              <a:rPr lang="en-US" smtClean="0"/>
              <a:t>2</a:t>
            </a:fld>
            <a:endParaRPr lang="en-US"/>
          </a:p>
        </p:txBody>
      </p:sp>
    </p:spTree>
    <p:extLst>
      <p:ext uri="{BB962C8B-B14F-4D97-AF65-F5344CB8AC3E}">
        <p14:creationId xmlns:p14="http://schemas.microsoft.com/office/powerpoint/2010/main" val="2317839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is from the 2024 IBC…I don’t think it has changed since the 2018 edition.  It states here that the building must have a sprinkler system or smoke or heat detection system.  If the building does not have one of those systems, the delayed egress lock can not be installed.</a:t>
            </a:r>
          </a:p>
          <a:p>
            <a:endParaRPr lang="en-US" dirty="0"/>
          </a:p>
          <a:p>
            <a:r>
              <a:rPr lang="en-US" dirty="0"/>
              <a:t>Here it lists the use groups where the I-Codes permit delayed egress locks, along with 2 that were added in the 2018 edition.</a:t>
            </a:r>
          </a:p>
        </p:txBody>
      </p:sp>
      <p:sp>
        <p:nvSpPr>
          <p:cNvPr id="4" name="Slide Number Placeholder 3"/>
          <p:cNvSpPr>
            <a:spLocks noGrp="1"/>
          </p:cNvSpPr>
          <p:nvPr>
            <p:ph type="sldNum" sz="quarter" idx="5"/>
          </p:nvPr>
        </p:nvSpPr>
        <p:spPr/>
        <p:txBody>
          <a:bodyPr/>
          <a:lstStyle/>
          <a:p>
            <a:fld id="{7F725688-E2ED-4442-80A5-CF4F5ADE452A}" type="slidenum">
              <a:rPr lang="en-US" smtClean="0"/>
              <a:t>3</a:t>
            </a:fld>
            <a:endParaRPr lang="en-US"/>
          </a:p>
        </p:txBody>
      </p:sp>
    </p:spTree>
    <p:extLst>
      <p:ext uri="{BB962C8B-B14F-4D97-AF65-F5344CB8AC3E}">
        <p14:creationId xmlns:p14="http://schemas.microsoft.com/office/powerpoint/2010/main" val="1102316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use groups…prior to the 2018 edition, delayed egress locks were not allowed by the I-Codes in any assembly or educational occupancies.  The 2018 edition was changed to permit delayed egress locks on classroom doors in educational occupancies if the calculated occupant load is less than 50 (watch out for large classrooms like for kindergarten – a classroom of 1,000 square feet will typically have a calculated occupant load of 50).  Courtrooms are often assembly occupancies, and in these areas delayed egress locks are permitted on other than the main entrance/exit but only if the building has a sprinkler system.</a:t>
            </a:r>
          </a:p>
          <a:p>
            <a:endParaRPr lang="en-US" dirty="0"/>
          </a:p>
          <a:p>
            <a:r>
              <a:rPr lang="en-US" dirty="0"/>
              <a:t>The changes related to classrooms and courtrooms can help with problems of elopement in schools, and access to the judge and jury areas in courthouses.</a:t>
            </a:r>
          </a:p>
        </p:txBody>
      </p:sp>
      <p:sp>
        <p:nvSpPr>
          <p:cNvPr id="4" name="Slide Number Placeholder 3"/>
          <p:cNvSpPr>
            <a:spLocks noGrp="1"/>
          </p:cNvSpPr>
          <p:nvPr>
            <p:ph type="sldNum" sz="quarter" idx="5"/>
          </p:nvPr>
        </p:nvSpPr>
        <p:spPr/>
        <p:txBody>
          <a:bodyPr/>
          <a:lstStyle/>
          <a:p>
            <a:fld id="{7F725688-E2ED-4442-80A5-CF4F5ADE452A}" type="slidenum">
              <a:rPr lang="en-US" smtClean="0"/>
              <a:t>4</a:t>
            </a:fld>
            <a:endParaRPr lang="en-US"/>
          </a:p>
        </p:txBody>
      </p:sp>
    </p:spTree>
    <p:extLst>
      <p:ext uri="{BB962C8B-B14F-4D97-AF65-F5344CB8AC3E}">
        <p14:creationId xmlns:p14="http://schemas.microsoft.com/office/powerpoint/2010/main" val="2105429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NFPA 101 is less restrictive, stating that the building has to be of low or ordinary hazard contents.  A fire detection system or sprinkler system is required, and the occupancy chapter has to permit delayed egress locks.</a:t>
            </a:r>
          </a:p>
        </p:txBody>
      </p:sp>
      <p:sp>
        <p:nvSpPr>
          <p:cNvPr id="4" name="Slide Number Placeholder 3"/>
          <p:cNvSpPr>
            <a:spLocks noGrp="1"/>
          </p:cNvSpPr>
          <p:nvPr>
            <p:ph type="sldNum" sz="quarter" idx="5"/>
          </p:nvPr>
        </p:nvSpPr>
        <p:spPr/>
        <p:txBody>
          <a:bodyPr/>
          <a:lstStyle/>
          <a:p>
            <a:fld id="{7F725688-E2ED-4442-80A5-CF4F5ADE452A}" type="slidenum">
              <a:rPr lang="en-US" smtClean="0"/>
              <a:t>5</a:t>
            </a:fld>
            <a:endParaRPr lang="en-US"/>
          </a:p>
        </p:txBody>
      </p:sp>
    </p:spTree>
    <p:extLst>
      <p:ext uri="{BB962C8B-B14F-4D97-AF65-F5344CB8AC3E}">
        <p14:creationId xmlns:p14="http://schemas.microsoft.com/office/powerpoint/2010/main" val="1088712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exceptions where the occupancy chapters have restrictions.</a:t>
            </a:r>
          </a:p>
        </p:txBody>
      </p:sp>
      <p:sp>
        <p:nvSpPr>
          <p:cNvPr id="4" name="Slide Number Placeholder 3"/>
          <p:cNvSpPr>
            <a:spLocks noGrp="1"/>
          </p:cNvSpPr>
          <p:nvPr>
            <p:ph type="sldNum" sz="quarter" idx="5"/>
          </p:nvPr>
        </p:nvSpPr>
        <p:spPr/>
        <p:txBody>
          <a:bodyPr/>
          <a:lstStyle/>
          <a:p>
            <a:fld id="{7F725688-E2ED-4442-80A5-CF4F5ADE452A}" type="slidenum">
              <a:rPr lang="en-US" smtClean="0"/>
              <a:t>6</a:t>
            </a:fld>
            <a:endParaRPr lang="en-US"/>
          </a:p>
        </p:txBody>
      </p:sp>
    </p:spTree>
    <p:extLst>
      <p:ext uri="{BB962C8B-B14F-4D97-AF65-F5344CB8AC3E}">
        <p14:creationId xmlns:p14="http://schemas.microsoft.com/office/powerpoint/2010/main" val="2606157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question just came up and I wrote a post on </a:t>
            </a:r>
            <a:r>
              <a:rPr lang="en-US" dirty="0" err="1"/>
              <a:t>iDH</a:t>
            </a:r>
            <a:r>
              <a:rPr lang="en-US" dirty="0"/>
              <a:t> about it.  This is the revised section for the 2027 edition, as we were trying to address a misinterpretation from an AHJ who said that the alarm can not be stopped by rearming the device while the alarm is sounding.  Here you can see that rearming the delay has to be by manual means but no other specifications are given.</a:t>
            </a:r>
          </a:p>
          <a:p>
            <a:endParaRPr lang="en-US" dirty="0"/>
          </a:p>
          <a:p>
            <a:r>
              <a:rPr lang="en-US" dirty="0"/>
              <a:t>Note: Prior to the IBC, the BOCA code allowed these doors to automatically rearm after opening, closing, and staying closed for 30 seconds.</a:t>
            </a:r>
          </a:p>
          <a:p>
            <a:endParaRPr lang="en-US" dirty="0"/>
          </a:p>
          <a:p>
            <a:endParaRPr lang="en-US" dirty="0"/>
          </a:p>
        </p:txBody>
      </p:sp>
      <p:sp>
        <p:nvSpPr>
          <p:cNvPr id="4" name="Slide Number Placeholder 3"/>
          <p:cNvSpPr>
            <a:spLocks noGrp="1"/>
          </p:cNvSpPr>
          <p:nvPr>
            <p:ph type="sldNum" sz="quarter" idx="5"/>
          </p:nvPr>
        </p:nvSpPr>
        <p:spPr/>
        <p:txBody>
          <a:bodyPr/>
          <a:lstStyle/>
          <a:p>
            <a:fld id="{7F725688-E2ED-4442-80A5-CF4F5ADE452A}" type="slidenum">
              <a:rPr lang="en-US" smtClean="0"/>
              <a:t>7</a:t>
            </a:fld>
            <a:endParaRPr lang="en-US"/>
          </a:p>
        </p:txBody>
      </p:sp>
    </p:spTree>
    <p:extLst>
      <p:ext uri="{BB962C8B-B14F-4D97-AF65-F5344CB8AC3E}">
        <p14:creationId xmlns:p14="http://schemas.microsoft.com/office/powerpoint/2010/main" val="3639148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IMO the rearm does not have to be done with a key – an electronic credential could be used to rearm the device (an AHJ might have a different opinion).  But the question that arose recently was whether someone at a security desk could turn on a camera to look at the area near the door, and then rearm the delayed egress lock remotely.  The IBC Commentary says no, although the code is not clear.</a:t>
            </a:r>
          </a:p>
        </p:txBody>
      </p:sp>
      <p:sp>
        <p:nvSpPr>
          <p:cNvPr id="4" name="Slide Number Placeholder 3"/>
          <p:cNvSpPr>
            <a:spLocks noGrp="1"/>
          </p:cNvSpPr>
          <p:nvPr>
            <p:ph type="sldNum" sz="quarter" idx="5"/>
          </p:nvPr>
        </p:nvSpPr>
        <p:spPr/>
        <p:txBody>
          <a:bodyPr/>
          <a:lstStyle/>
          <a:p>
            <a:fld id="{7F725688-E2ED-4442-80A5-CF4F5ADE452A}" type="slidenum">
              <a:rPr lang="en-US" smtClean="0"/>
              <a:t>8</a:t>
            </a:fld>
            <a:endParaRPr lang="en-US"/>
          </a:p>
        </p:txBody>
      </p:sp>
    </p:spTree>
    <p:extLst>
      <p:ext uri="{BB962C8B-B14F-4D97-AF65-F5344CB8AC3E}">
        <p14:creationId xmlns:p14="http://schemas.microsoft.com/office/powerpoint/2010/main" val="516495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model codes would permit two delayed egress locks to operate independently, although </a:t>
            </a:r>
            <a:r>
              <a:rPr lang="en-US" dirty="0" err="1"/>
              <a:t>Chexits</a:t>
            </a:r>
            <a:r>
              <a:rPr lang="en-US" dirty="0"/>
              <a:t> could be wired so that both delays are initiated at the same time using the gang bus option.</a:t>
            </a:r>
          </a:p>
        </p:txBody>
      </p:sp>
      <p:sp>
        <p:nvSpPr>
          <p:cNvPr id="4" name="Slide Number Placeholder 3"/>
          <p:cNvSpPr>
            <a:spLocks noGrp="1"/>
          </p:cNvSpPr>
          <p:nvPr>
            <p:ph type="sldNum" sz="quarter" idx="5"/>
          </p:nvPr>
        </p:nvSpPr>
        <p:spPr/>
        <p:txBody>
          <a:bodyPr/>
          <a:lstStyle/>
          <a:p>
            <a:fld id="{7F725688-E2ED-4442-80A5-CF4F5ADE452A}" type="slidenum">
              <a:rPr lang="en-US" smtClean="0"/>
              <a:t>9</a:t>
            </a:fld>
            <a:endParaRPr lang="en-US"/>
          </a:p>
        </p:txBody>
      </p:sp>
    </p:spTree>
    <p:extLst>
      <p:ext uri="{BB962C8B-B14F-4D97-AF65-F5344CB8AC3E}">
        <p14:creationId xmlns:p14="http://schemas.microsoft.com/office/powerpoint/2010/main" val="3344395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65272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BFDA8-3271-49B7-A258-71CED39D6A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F34187-87E5-4E08-8E33-84FEDE2D07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C15D02-ABE6-4F8D-BBD1-7A2921B3C0E1}"/>
              </a:ext>
            </a:extLst>
          </p:cNvPr>
          <p:cNvSpPr>
            <a:spLocks noGrp="1"/>
          </p:cNvSpPr>
          <p:nvPr>
            <p:ph type="dt" sz="half" idx="10"/>
          </p:nvPr>
        </p:nvSpPr>
        <p:spPr/>
        <p:txBody>
          <a:bodyPr/>
          <a:lstStyle/>
          <a:p>
            <a:fld id="{EC2E59AD-15C2-49AF-8D79-947E35B8C160}" type="datetimeFigureOut">
              <a:rPr lang="en-US" smtClean="0"/>
              <a:t>4/14/2026</a:t>
            </a:fld>
            <a:endParaRPr lang="en-US"/>
          </a:p>
        </p:txBody>
      </p:sp>
      <p:sp>
        <p:nvSpPr>
          <p:cNvPr id="5" name="Footer Placeholder 4">
            <a:extLst>
              <a:ext uri="{FF2B5EF4-FFF2-40B4-BE49-F238E27FC236}">
                <a16:creationId xmlns:a16="http://schemas.microsoft.com/office/drawing/2014/main" id="{1C265250-7DF4-4CA5-854E-FEB00E6DB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7D0A3B-74EB-475E-A72D-C61CEE20B59F}"/>
              </a:ext>
            </a:extLst>
          </p:cNvPr>
          <p:cNvSpPr>
            <a:spLocks noGrp="1"/>
          </p:cNvSpPr>
          <p:nvPr>
            <p:ph type="sldNum" sz="quarter" idx="12"/>
          </p:nvPr>
        </p:nvSpPr>
        <p:spPr/>
        <p:txBody>
          <a:bodyPr/>
          <a:lstStyle/>
          <a:p>
            <a:fld id="{4D1FE687-16AE-4AE7-8503-3A7EB5EB342B}" type="slidenum">
              <a:rPr lang="en-US" smtClean="0"/>
              <a:t>‹#›</a:t>
            </a:fld>
            <a:endParaRPr lang="en-US"/>
          </a:p>
        </p:txBody>
      </p:sp>
    </p:spTree>
    <p:extLst>
      <p:ext uri="{BB962C8B-B14F-4D97-AF65-F5344CB8AC3E}">
        <p14:creationId xmlns:p14="http://schemas.microsoft.com/office/powerpoint/2010/main" val="97457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3" name="Content Placeholder 2"/>
          <p:cNvSpPr>
            <a:spLocks noGrp="1"/>
          </p:cNvSpPr>
          <p:nvPr>
            <p:ph sz="half" idx="1"/>
          </p:nvPr>
        </p:nvSpPr>
        <p:spPr bwMode="gray">
          <a:xfrm>
            <a:off x="609600" y="1600201"/>
            <a:ext cx="5384800" cy="4525963"/>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bwMode="gray">
          <a:xfrm>
            <a:off x="6197600" y="1600201"/>
            <a:ext cx="5384800" cy="4525963"/>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4320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CB7FBD-5588-4F53-6529-4F2237C8719F}"/>
              </a:ext>
            </a:extLst>
          </p:cNvPr>
          <p:cNvSpPr>
            <a:spLocks noGrp="1"/>
          </p:cNvSpPr>
          <p:nvPr>
            <p:ph type="dt" sz="half" idx="10"/>
          </p:nvPr>
        </p:nvSpPr>
        <p:spPr/>
        <p:txBody>
          <a:bodyPr/>
          <a:lstStyle/>
          <a:p>
            <a:fld id="{A96B2E5C-FEBF-4344-BE64-DF6BBF89FF04}" type="datetimeFigureOut">
              <a:rPr lang="en-US" smtClean="0"/>
              <a:t>4/14/2026</a:t>
            </a:fld>
            <a:endParaRPr lang="en-US"/>
          </a:p>
        </p:txBody>
      </p:sp>
      <p:sp>
        <p:nvSpPr>
          <p:cNvPr id="3" name="Footer Placeholder 2">
            <a:extLst>
              <a:ext uri="{FF2B5EF4-FFF2-40B4-BE49-F238E27FC236}">
                <a16:creationId xmlns:a16="http://schemas.microsoft.com/office/drawing/2014/main" id="{24ECB5C2-510F-7B67-FE32-1BC1EC8756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22B60E-5D70-0A4E-029F-727393A41AEA}"/>
              </a:ext>
            </a:extLst>
          </p:cNvPr>
          <p:cNvSpPr>
            <a:spLocks noGrp="1"/>
          </p:cNvSpPr>
          <p:nvPr>
            <p:ph type="sldNum" sz="quarter" idx="12"/>
          </p:nvPr>
        </p:nvSpPr>
        <p:spPr/>
        <p:txBody>
          <a:bodyPr/>
          <a:lstStyle/>
          <a:p>
            <a:fld id="{14D9CB8A-D72D-4071-8ADA-D17A7C62D06B}" type="slidenum">
              <a:rPr lang="en-US" smtClean="0"/>
              <a:t>‹#›</a:t>
            </a:fld>
            <a:endParaRPr lang="en-US"/>
          </a:p>
        </p:txBody>
      </p:sp>
    </p:spTree>
    <p:extLst>
      <p:ext uri="{BB962C8B-B14F-4D97-AF65-F5344CB8AC3E}">
        <p14:creationId xmlns:p14="http://schemas.microsoft.com/office/powerpoint/2010/main" val="3462530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CF8D893B-FEE3-4ACC-85A8-D245B94BB640}"/>
              </a:ext>
            </a:extLst>
          </p:cNvPr>
          <p:cNvSpPr/>
          <p:nvPr userDrawn="1"/>
        </p:nvSpPr>
        <p:spPr>
          <a:xfrm>
            <a:off x="0" y="6096000"/>
            <a:ext cx="12192000" cy="762001"/>
          </a:xfrm>
          <a:prstGeom prst="rect">
            <a:avLst/>
          </a:prstGeom>
          <a:gradFill>
            <a:gsLst>
              <a:gs pos="0">
                <a:schemeClr val="accent2"/>
              </a:gs>
              <a:gs pos="73000">
                <a:schemeClr val="accent2">
                  <a:lumMod val="60000"/>
                  <a:lumOff val="40000"/>
                </a:schemeClr>
              </a:gs>
              <a:gs pos="100000">
                <a:schemeClr val="bg1">
                  <a:lumMod val="9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dirty="0"/>
              <a:t>   RSO Code Update</a:t>
            </a:r>
          </a:p>
        </p:txBody>
      </p:sp>
    </p:spTree>
    <p:extLst>
      <p:ext uri="{BB962C8B-B14F-4D97-AF65-F5344CB8AC3E}">
        <p14:creationId xmlns:p14="http://schemas.microsoft.com/office/powerpoint/2010/main" val="87495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Lst>
  <p:txStyles>
    <p:titleStyle>
      <a:lvl1pPr algn="l" defTabSz="914400" rtl="0" eaLnBrk="1" latinLnBrk="0" hangingPunct="1">
        <a:lnSpc>
          <a:spcPct val="90000"/>
        </a:lnSpc>
        <a:spcBef>
          <a:spcPct val="0"/>
        </a:spcBef>
        <a:buNone/>
        <a:defRPr sz="4400" b="1"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7B248FE-D134-2212-3ADE-52B9B2AAB6EA}"/>
              </a:ext>
            </a:extLst>
          </p:cNvPr>
          <p:cNvSpPr>
            <a:spLocks noGrp="1"/>
          </p:cNvSpPr>
          <p:nvPr>
            <p:ph type="ctrTitle"/>
          </p:nvPr>
        </p:nvSpPr>
        <p:spPr>
          <a:xfrm>
            <a:off x="791975" y="796846"/>
            <a:ext cx="9144000" cy="1769891"/>
          </a:xfrm>
        </p:spPr>
        <p:txBody>
          <a:bodyPr>
            <a:normAutofit/>
          </a:bodyPr>
          <a:lstStyle/>
          <a:p>
            <a:pPr algn="l"/>
            <a:r>
              <a:rPr lang="en-US" dirty="0"/>
              <a:t>Delayed Egress Locks</a:t>
            </a:r>
            <a:br>
              <a:rPr lang="en-US" dirty="0"/>
            </a:br>
            <a:r>
              <a:rPr lang="en-US" dirty="0"/>
              <a:t>Q&amp;A</a:t>
            </a:r>
          </a:p>
        </p:txBody>
      </p:sp>
      <p:pic>
        <p:nvPicPr>
          <p:cNvPr id="10" name="Picture 9">
            <a:extLst>
              <a:ext uri="{FF2B5EF4-FFF2-40B4-BE49-F238E27FC236}">
                <a16:creationId xmlns:a16="http://schemas.microsoft.com/office/drawing/2014/main" id="{384DF2D6-E037-CBF1-6078-9BA4582BED6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31554" y="3407597"/>
            <a:ext cx="8411975" cy="2219005"/>
          </a:xfrm>
          <a:prstGeom prst="rect">
            <a:avLst/>
          </a:prstGeom>
        </p:spPr>
      </p:pic>
      <p:pic>
        <p:nvPicPr>
          <p:cNvPr id="14" name="Picture 13">
            <a:extLst>
              <a:ext uri="{FF2B5EF4-FFF2-40B4-BE49-F238E27FC236}">
                <a16:creationId xmlns:a16="http://schemas.microsoft.com/office/drawing/2014/main" id="{7BA4855F-306D-F246-B082-2F39B7D8B9D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155018" y="1206730"/>
            <a:ext cx="4645306" cy="2769038"/>
          </a:xfrm>
          <a:prstGeom prst="rect">
            <a:avLst/>
          </a:prstGeom>
        </p:spPr>
      </p:pic>
      <p:sp>
        <p:nvSpPr>
          <p:cNvPr id="11" name="TextBox 10">
            <a:extLst>
              <a:ext uri="{FF2B5EF4-FFF2-40B4-BE49-F238E27FC236}">
                <a16:creationId xmlns:a16="http://schemas.microsoft.com/office/drawing/2014/main" id="{53300CA0-CCD8-C1B3-3CBC-A53F8B4EDF84}"/>
              </a:ext>
            </a:extLst>
          </p:cNvPr>
          <p:cNvSpPr txBox="1"/>
          <p:nvPr/>
        </p:nvSpPr>
        <p:spPr>
          <a:xfrm>
            <a:off x="1882303" y="3144771"/>
            <a:ext cx="6309360" cy="830997"/>
          </a:xfrm>
          <a:prstGeom prst="rect">
            <a:avLst/>
          </a:prstGeom>
          <a:noFill/>
        </p:spPr>
        <p:txBody>
          <a:bodyPr wrap="square" rtlCol="0">
            <a:spAutoFit/>
          </a:bodyPr>
          <a:lstStyle/>
          <a:p>
            <a:pPr algn="ctr"/>
            <a:r>
              <a:rPr lang="en-US" sz="2400" b="1" dirty="0">
                <a:solidFill>
                  <a:srgbClr val="FF0000"/>
                </a:solidFill>
              </a:rPr>
              <a:t>PUSH UNTIL ALARM SOUNDS</a:t>
            </a:r>
          </a:p>
          <a:p>
            <a:pPr algn="ctr"/>
            <a:r>
              <a:rPr lang="en-US" sz="2400" b="1" dirty="0">
                <a:solidFill>
                  <a:srgbClr val="FF0000"/>
                </a:solidFill>
              </a:rPr>
              <a:t>DOOR CAN BE OPENED IN 15 SECONDS</a:t>
            </a:r>
          </a:p>
        </p:txBody>
      </p:sp>
    </p:spTree>
    <p:extLst>
      <p:ext uri="{BB962C8B-B14F-4D97-AF65-F5344CB8AC3E}">
        <p14:creationId xmlns:p14="http://schemas.microsoft.com/office/powerpoint/2010/main" val="2375842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CF11B-48EC-D100-F6A1-989AD7294A36}"/>
              </a:ext>
            </a:extLst>
          </p:cNvPr>
          <p:cNvSpPr>
            <a:spLocks noGrp="1"/>
          </p:cNvSpPr>
          <p:nvPr>
            <p:ph type="title"/>
          </p:nvPr>
        </p:nvSpPr>
        <p:spPr/>
        <p:txBody>
          <a:bodyPr>
            <a:normAutofit/>
          </a:bodyPr>
          <a:lstStyle/>
          <a:p>
            <a:r>
              <a:rPr lang="en-US" dirty="0"/>
              <a:t>Can two delayed egress locks be installed in one means of egress (in series)?</a:t>
            </a:r>
          </a:p>
        </p:txBody>
      </p:sp>
      <p:sp>
        <p:nvSpPr>
          <p:cNvPr id="3" name="Content Placeholder 2">
            <a:extLst>
              <a:ext uri="{FF2B5EF4-FFF2-40B4-BE49-F238E27FC236}">
                <a16:creationId xmlns:a16="http://schemas.microsoft.com/office/drawing/2014/main" id="{4E7220F9-7A30-B56C-41FB-8A3681898A1F}"/>
              </a:ext>
            </a:extLst>
          </p:cNvPr>
          <p:cNvSpPr>
            <a:spLocks noGrp="1"/>
          </p:cNvSpPr>
          <p:nvPr>
            <p:ph idx="1"/>
          </p:nvPr>
        </p:nvSpPr>
        <p:spPr>
          <a:xfrm>
            <a:off x="838199" y="1825625"/>
            <a:ext cx="10888579" cy="4351338"/>
          </a:xfrm>
        </p:spPr>
        <p:txBody>
          <a:bodyPr>
            <a:normAutofit/>
          </a:bodyPr>
          <a:lstStyle/>
          <a:p>
            <a:pPr marL="457200" lvl="1" indent="-457200"/>
            <a:r>
              <a:rPr lang="en-US" sz="3600" b="1" dirty="0"/>
              <a:t>IBC: </a:t>
            </a:r>
            <a:r>
              <a:rPr lang="en-US" sz="3600" dirty="0"/>
              <a:t>The egress path from any point shall not pass through more than one delayed egress locking system</a:t>
            </a:r>
          </a:p>
          <a:p>
            <a:pPr lvl="1"/>
            <a:r>
              <a:rPr lang="en-US" sz="3200" dirty="0"/>
              <a:t>Exceptions:</a:t>
            </a:r>
          </a:p>
          <a:p>
            <a:pPr lvl="1"/>
            <a:r>
              <a:rPr lang="en-US" sz="3200" dirty="0"/>
              <a:t>Group I-1, Condition 2, Group I-2 or I-3 – not more than two with a combined delay of 30 seconds, max.</a:t>
            </a:r>
          </a:p>
          <a:p>
            <a:pPr lvl="1"/>
            <a:r>
              <a:rPr lang="en-US" sz="3200" dirty="0"/>
              <a:t>Group I-1, Condition 1 or Group I-4 occupancies – not more than two with a combined delay of 30 seconds, max. – automatic sprinkler system required</a:t>
            </a:r>
          </a:p>
        </p:txBody>
      </p:sp>
    </p:spTree>
    <p:extLst>
      <p:ext uri="{BB962C8B-B14F-4D97-AF65-F5344CB8AC3E}">
        <p14:creationId xmlns:p14="http://schemas.microsoft.com/office/powerpoint/2010/main" val="293000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009F8-0E01-7ECD-8672-1C256A74FCD9}"/>
              </a:ext>
            </a:extLst>
          </p:cNvPr>
          <p:cNvSpPr>
            <a:spLocks noGrp="1"/>
          </p:cNvSpPr>
          <p:nvPr>
            <p:ph type="title"/>
          </p:nvPr>
        </p:nvSpPr>
        <p:spPr>
          <a:xfrm>
            <a:off x="289378" y="279512"/>
            <a:ext cx="6143171" cy="1325563"/>
          </a:xfrm>
        </p:spPr>
        <p:txBody>
          <a:bodyPr/>
          <a:lstStyle/>
          <a:p>
            <a:r>
              <a:rPr lang="en-US" dirty="0"/>
              <a:t>Where does the signage have to be installed?</a:t>
            </a:r>
          </a:p>
        </p:txBody>
      </p:sp>
      <p:sp>
        <p:nvSpPr>
          <p:cNvPr id="3" name="Content Placeholder 2">
            <a:extLst>
              <a:ext uri="{FF2B5EF4-FFF2-40B4-BE49-F238E27FC236}">
                <a16:creationId xmlns:a16="http://schemas.microsoft.com/office/drawing/2014/main" id="{E18A98F4-1864-9909-0DC3-EB0197604450}"/>
              </a:ext>
            </a:extLst>
          </p:cNvPr>
          <p:cNvSpPr>
            <a:spLocks noGrp="1"/>
          </p:cNvSpPr>
          <p:nvPr>
            <p:ph idx="1"/>
          </p:nvPr>
        </p:nvSpPr>
        <p:spPr>
          <a:xfrm>
            <a:off x="289380" y="1694994"/>
            <a:ext cx="7040334" cy="4351338"/>
          </a:xfrm>
        </p:spPr>
        <p:txBody>
          <a:bodyPr>
            <a:normAutofit lnSpcReduction="10000"/>
          </a:bodyPr>
          <a:lstStyle/>
          <a:p>
            <a:r>
              <a:rPr lang="en-US" u="sng" dirty="0"/>
              <a:t>I-Codes:</a:t>
            </a:r>
            <a:r>
              <a:rPr lang="en-US" dirty="0"/>
              <a:t>  Above and within 12 inches of the door exit hardware, and must comply with the visual character requirements of ICC A117.1.  In Group I – institutional occupancies, the AHJ may allow signage to be omitted for certain types of treatment areas.</a:t>
            </a:r>
          </a:p>
          <a:p>
            <a:r>
              <a:rPr lang="en-US" u="sng" dirty="0"/>
              <a:t>NFPA:</a:t>
            </a:r>
            <a:r>
              <a:rPr lang="en-US" dirty="0"/>
              <a:t>  Located on the egress side of the door adjacent to the release device.  Must be readily visible, durable, with letters not less than 1-inch high and 1/8-inch stroke with a contrasting background.</a:t>
            </a:r>
          </a:p>
          <a:p>
            <a:endParaRPr lang="en-US" dirty="0"/>
          </a:p>
        </p:txBody>
      </p:sp>
      <p:pic>
        <p:nvPicPr>
          <p:cNvPr id="3074" name="Picture 2">
            <a:extLst>
              <a:ext uri="{FF2B5EF4-FFF2-40B4-BE49-F238E27FC236}">
                <a16:creationId xmlns:a16="http://schemas.microsoft.com/office/drawing/2014/main" id="{CC87EBF1-4352-FB6D-ADFF-49259422C7E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30885" y="0"/>
            <a:ext cx="4561115" cy="6081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83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C044-96EB-0D07-87CA-C4FA4B0342BA}"/>
              </a:ext>
            </a:extLst>
          </p:cNvPr>
          <p:cNvSpPr>
            <a:spLocks noGrp="1"/>
          </p:cNvSpPr>
          <p:nvPr>
            <p:ph type="title"/>
          </p:nvPr>
        </p:nvSpPr>
        <p:spPr/>
        <p:txBody>
          <a:bodyPr/>
          <a:lstStyle/>
          <a:p>
            <a:r>
              <a:rPr lang="en-US" dirty="0"/>
              <a:t>Resources	</a:t>
            </a:r>
          </a:p>
        </p:txBody>
      </p:sp>
      <p:sp>
        <p:nvSpPr>
          <p:cNvPr id="3" name="Content Placeholder 2">
            <a:extLst>
              <a:ext uri="{FF2B5EF4-FFF2-40B4-BE49-F238E27FC236}">
                <a16:creationId xmlns:a16="http://schemas.microsoft.com/office/drawing/2014/main" id="{5CC03A58-2DCB-7C22-677C-0D8A784843EB}"/>
              </a:ext>
            </a:extLst>
          </p:cNvPr>
          <p:cNvSpPr>
            <a:spLocks noGrp="1"/>
          </p:cNvSpPr>
          <p:nvPr>
            <p:ph idx="1"/>
          </p:nvPr>
        </p:nvSpPr>
        <p:spPr>
          <a:xfrm>
            <a:off x="838200" y="1491916"/>
            <a:ext cx="4439653" cy="4685047"/>
          </a:xfrm>
        </p:spPr>
        <p:txBody>
          <a:bodyPr/>
          <a:lstStyle/>
          <a:p>
            <a:r>
              <a:rPr lang="en-US" dirty="0"/>
              <a:t>Locksmith Ledger article (also one on controlled egress)</a:t>
            </a:r>
          </a:p>
          <a:p>
            <a:r>
              <a:rPr lang="en-US" dirty="0"/>
              <a:t>WWYD? Rearming a delayed egress lock</a:t>
            </a:r>
          </a:p>
          <a:p>
            <a:r>
              <a:rPr lang="en-US" dirty="0"/>
              <a:t>Infographic</a:t>
            </a:r>
          </a:p>
          <a:p>
            <a:r>
              <a:rPr lang="en-US" dirty="0"/>
              <a:t>Whiteboard animation video</a:t>
            </a:r>
          </a:p>
          <a:p>
            <a:r>
              <a:rPr lang="en-US" dirty="0"/>
              <a:t>iDigHardware.com/ACE</a:t>
            </a:r>
          </a:p>
        </p:txBody>
      </p:sp>
      <p:pic>
        <p:nvPicPr>
          <p:cNvPr id="5" name="Picture 4">
            <a:extLst>
              <a:ext uri="{FF2B5EF4-FFF2-40B4-BE49-F238E27FC236}">
                <a16:creationId xmlns:a16="http://schemas.microsoft.com/office/drawing/2014/main" id="{2E2B09D8-C91E-FBB5-28E1-32C8DDAE482C}"/>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5583069" y="0"/>
            <a:ext cx="6608931" cy="6096000"/>
          </a:xfrm>
          <a:prstGeom prst="rect">
            <a:avLst/>
          </a:prstGeom>
        </p:spPr>
      </p:pic>
    </p:spTree>
    <p:extLst>
      <p:ext uri="{BB962C8B-B14F-4D97-AF65-F5344CB8AC3E}">
        <p14:creationId xmlns:p14="http://schemas.microsoft.com/office/powerpoint/2010/main" val="2038699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61E225-04B1-07D8-DF48-BE017008E069}"/>
              </a:ext>
            </a:extLst>
          </p:cNvPr>
          <p:cNvSpPr txBox="1"/>
          <p:nvPr/>
        </p:nvSpPr>
        <p:spPr>
          <a:xfrm>
            <a:off x="534057" y="1278526"/>
            <a:ext cx="4243589" cy="4899803"/>
          </a:xfrm>
          <a:prstGeom prst="rect">
            <a:avLst/>
          </a:prstGeom>
        </p:spPr>
        <p:txBody>
          <a:bodyPr vert="horz" lIns="91440" tIns="45720" rIns="91440" bIns="45720" rtlCol="0">
            <a:normAutofit fontScale="85000" lnSpcReduction="10000"/>
          </a:bodyPr>
          <a:lstStyle/>
          <a:p>
            <a:pPr>
              <a:lnSpc>
                <a:spcPct val="90000"/>
              </a:lnSpc>
              <a:spcAft>
                <a:spcPts val="600"/>
              </a:spcAft>
            </a:pPr>
            <a:r>
              <a:rPr lang="en-US" sz="4800" b="1" dirty="0">
                <a:latin typeface="Bradley Hand ITC" panose="03070402050302030203" pitchFamily="66" charset="0"/>
              </a:rPr>
              <a:t>We take requests!</a:t>
            </a:r>
          </a:p>
          <a:p>
            <a:pPr>
              <a:lnSpc>
                <a:spcPct val="90000"/>
              </a:lnSpc>
              <a:spcAft>
                <a:spcPts val="600"/>
              </a:spcAft>
            </a:pPr>
            <a:endParaRPr lang="en-US" sz="4800" b="1" dirty="0">
              <a:latin typeface="Bradley Hand ITC" panose="03070402050302030203" pitchFamily="66" charset="0"/>
            </a:endParaRPr>
          </a:p>
          <a:p>
            <a:pPr>
              <a:lnSpc>
                <a:spcPct val="90000"/>
              </a:lnSpc>
              <a:spcAft>
                <a:spcPts val="600"/>
              </a:spcAft>
            </a:pPr>
            <a:r>
              <a:rPr lang="en-US" sz="4800" b="1" dirty="0">
                <a:latin typeface="Bradley Hand ITC" panose="03070402050302030203" pitchFamily="66" charset="0"/>
              </a:rPr>
              <a:t>What do you want to learn about?</a:t>
            </a:r>
          </a:p>
          <a:p>
            <a:pPr>
              <a:lnSpc>
                <a:spcPct val="90000"/>
              </a:lnSpc>
              <a:spcAft>
                <a:spcPts val="600"/>
              </a:spcAft>
            </a:pPr>
            <a:endParaRPr lang="en-US" sz="4800" b="1" dirty="0">
              <a:latin typeface="Bradley Hand ITC" panose="03070402050302030203" pitchFamily="66" charset="0"/>
            </a:endParaRPr>
          </a:p>
          <a:p>
            <a:pPr>
              <a:lnSpc>
                <a:spcPct val="90000"/>
              </a:lnSpc>
              <a:spcAft>
                <a:spcPts val="600"/>
              </a:spcAft>
            </a:pPr>
            <a:r>
              <a:rPr lang="en-US" sz="4800" b="1" dirty="0">
                <a:latin typeface="Bradley Hand ITC" panose="03070402050302030203" pitchFamily="66" charset="0"/>
              </a:rPr>
              <a:t>Want to write a guest post for </a:t>
            </a:r>
            <a:r>
              <a:rPr lang="en-US" sz="4800" b="1" dirty="0" err="1">
                <a:latin typeface="Bradley Hand ITC" panose="03070402050302030203" pitchFamily="66" charset="0"/>
              </a:rPr>
              <a:t>iDigHardware</a:t>
            </a:r>
            <a:r>
              <a:rPr lang="en-US" sz="4800" b="1" dirty="0">
                <a:latin typeface="Bradley Hand ITC" panose="03070402050302030203" pitchFamily="66" charset="0"/>
              </a:rPr>
              <a:t>?</a:t>
            </a:r>
          </a:p>
        </p:txBody>
      </p:sp>
      <p:pic>
        <p:nvPicPr>
          <p:cNvPr id="3" name="Picture 2" descr="Two dogs wearing sunglasses and a headphones&#10;&#10;Description automatically generated">
            <a:extLst>
              <a:ext uri="{FF2B5EF4-FFF2-40B4-BE49-F238E27FC236}">
                <a16:creationId xmlns:a16="http://schemas.microsoft.com/office/drawing/2014/main" id="{BD71A700-8FE9-AF2A-EF8F-3E420AAA0068}"/>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5311702" y="-125493"/>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70877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4941-FEBA-1389-0B5E-49C34A554A56}"/>
              </a:ext>
            </a:extLst>
          </p:cNvPr>
          <p:cNvSpPr>
            <a:spLocks noGrp="1"/>
          </p:cNvSpPr>
          <p:nvPr>
            <p:ph type="title"/>
          </p:nvPr>
        </p:nvSpPr>
        <p:spPr>
          <a:xfrm>
            <a:off x="838200" y="268873"/>
            <a:ext cx="10515600" cy="1325563"/>
          </a:xfrm>
        </p:spPr>
        <p:txBody>
          <a:bodyPr/>
          <a:lstStyle/>
          <a:p>
            <a:r>
              <a:rPr lang="en-US" dirty="0"/>
              <a:t>Where are delayed egress locks permitted?</a:t>
            </a:r>
          </a:p>
        </p:txBody>
      </p:sp>
      <p:pic>
        <p:nvPicPr>
          <p:cNvPr id="4" name="Picture 3">
            <a:extLst>
              <a:ext uri="{FF2B5EF4-FFF2-40B4-BE49-F238E27FC236}">
                <a16:creationId xmlns:a16="http://schemas.microsoft.com/office/drawing/2014/main" id="{5A7DC720-9961-DD40-1F50-7C08BFB61FA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31554" y="3407597"/>
            <a:ext cx="8411975" cy="2219005"/>
          </a:xfrm>
          <a:prstGeom prst="rect">
            <a:avLst/>
          </a:prstGeom>
        </p:spPr>
      </p:pic>
      <p:pic>
        <p:nvPicPr>
          <p:cNvPr id="5" name="Picture 4">
            <a:extLst>
              <a:ext uri="{FF2B5EF4-FFF2-40B4-BE49-F238E27FC236}">
                <a16:creationId xmlns:a16="http://schemas.microsoft.com/office/drawing/2014/main" id="{25A83A5A-4F03-3062-72D5-C86B574D4AD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155018" y="1206730"/>
            <a:ext cx="4645306" cy="2769038"/>
          </a:xfrm>
          <a:prstGeom prst="rect">
            <a:avLst/>
          </a:prstGeom>
        </p:spPr>
      </p:pic>
      <p:sp>
        <p:nvSpPr>
          <p:cNvPr id="6" name="TextBox 5">
            <a:extLst>
              <a:ext uri="{FF2B5EF4-FFF2-40B4-BE49-F238E27FC236}">
                <a16:creationId xmlns:a16="http://schemas.microsoft.com/office/drawing/2014/main" id="{FCE50DFA-4746-93FB-4AD7-A4054D35D659}"/>
              </a:ext>
            </a:extLst>
          </p:cNvPr>
          <p:cNvSpPr txBox="1"/>
          <p:nvPr/>
        </p:nvSpPr>
        <p:spPr>
          <a:xfrm>
            <a:off x="1882303" y="3144771"/>
            <a:ext cx="6309360" cy="830997"/>
          </a:xfrm>
          <a:prstGeom prst="rect">
            <a:avLst/>
          </a:prstGeom>
          <a:noFill/>
        </p:spPr>
        <p:txBody>
          <a:bodyPr wrap="square" rtlCol="0">
            <a:spAutoFit/>
          </a:bodyPr>
          <a:lstStyle/>
          <a:p>
            <a:pPr algn="ctr"/>
            <a:r>
              <a:rPr lang="en-US" sz="2400" b="1" dirty="0">
                <a:solidFill>
                  <a:srgbClr val="FF0000"/>
                </a:solidFill>
              </a:rPr>
              <a:t>PUSH UNTIL ALARM SOUNDS</a:t>
            </a:r>
          </a:p>
          <a:p>
            <a:pPr algn="ctr"/>
            <a:r>
              <a:rPr lang="en-US" sz="2400" b="1" dirty="0">
                <a:solidFill>
                  <a:srgbClr val="FF0000"/>
                </a:solidFill>
              </a:rPr>
              <a:t>DOOR CAN BE OPENED IN 15 SECONDS</a:t>
            </a:r>
          </a:p>
        </p:txBody>
      </p:sp>
    </p:spTree>
    <p:extLst>
      <p:ext uri="{BB962C8B-B14F-4D97-AF65-F5344CB8AC3E}">
        <p14:creationId xmlns:p14="http://schemas.microsoft.com/office/powerpoint/2010/main" val="313981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C7494-EBCC-9F27-7AE9-B91BAB1194D4}"/>
              </a:ext>
            </a:extLst>
          </p:cNvPr>
          <p:cNvSpPr>
            <a:spLocks noGrp="1"/>
          </p:cNvSpPr>
          <p:nvPr>
            <p:ph type="title"/>
          </p:nvPr>
        </p:nvSpPr>
        <p:spPr>
          <a:xfrm>
            <a:off x="838200" y="118226"/>
            <a:ext cx="10515600" cy="1325563"/>
          </a:xfrm>
        </p:spPr>
        <p:txBody>
          <a:bodyPr/>
          <a:lstStyle/>
          <a:p>
            <a:r>
              <a:rPr lang="en-US" dirty="0"/>
              <a:t>International Building Code (2024)</a:t>
            </a:r>
          </a:p>
        </p:txBody>
      </p:sp>
      <p:sp>
        <p:nvSpPr>
          <p:cNvPr id="3" name="Content Placeholder 2">
            <a:extLst>
              <a:ext uri="{FF2B5EF4-FFF2-40B4-BE49-F238E27FC236}">
                <a16:creationId xmlns:a16="http://schemas.microsoft.com/office/drawing/2014/main" id="{F56959DC-1DF1-196F-550E-64E7C6F547D8}"/>
              </a:ext>
            </a:extLst>
          </p:cNvPr>
          <p:cNvSpPr>
            <a:spLocks noGrp="1"/>
          </p:cNvSpPr>
          <p:nvPr>
            <p:ph idx="1"/>
          </p:nvPr>
        </p:nvSpPr>
        <p:spPr>
          <a:xfrm>
            <a:off x="838199" y="1443789"/>
            <a:ext cx="11129211" cy="4733174"/>
          </a:xfrm>
        </p:spPr>
        <p:txBody>
          <a:bodyPr>
            <a:normAutofit fontScale="92500"/>
          </a:bodyPr>
          <a:lstStyle/>
          <a:p>
            <a:pPr marL="0" indent="0">
              <a:buNone/>
            </a:pPr>
            <a:r>
              <a:rPr lang="en-US" b="1" i="1" dirty="0">
                <a:solidFill>
                  <a:srgbClr val="FF0000"/>
                </a:solidFill>
              </a:rPr>
              <a:t>1010.2.12 Delayed egress. </a:t>
            </a:r>
            <a:r>
              <a:rPr lang="en-US" i="1" dirty="0">
                <a:solidFill>
                  <a:srgbClr val="FF0000"/>
                </a:solidFill>
              </a:rPr>
              <a:t>Delayed egress electrical locking systems shall be permitted on doors in the means of egress serving the following occupancies in buildings that are </a:t>
            </a:r>
            <a:r>
              <a:rPr lang="en-US" i="1" u="sng" dirty="0">
                <a:solidFill>
                  <a:srgbClr val="FF0000"/>
                </a:solidFill>
              </a:rPr>
              <a:t>equipped throughout with an automatic sprinkler system </a:t>
            </a:r>
            <a:r>
              <a:rPr lang="en-US" i="1" dirty="0">
                <a:solidFill>
                  <a:srgbClr val="FF0000"/>
                </a:solidFill>
              </a:rPr>
              <a:t>in accordance with Section 903.3.1.1 </a:t>
            </a:r>
            <a:r>
              <a:rPr lang="en-US" i="1" u="sng" dirty="0">
                <a:solidFill>
                  <a:srgbClr val="FF0000"/>
                </a:solidFill>
              </a:rPr>
              <a:t>or an approved automatic smoke or heat detection</a:t>
            </a:r>
            <a:r>
              <a:rPr lang="en-US" i="1" dirty="0">
                <a:solidFill>
                  <a:srgbClr val="FF0000"/>
                </a:solidFill>
              </a:rPr>
              <a:t> system installed in accordance with Section 907.</a:t>
            </a:r>
          </a:p>
          <a:p>
            <a:pPr marL="0" lvl="0" indent="0">
              <a:buNone/>
            </a:pPr>
            <a:r>
              <a:rPr lang="en-US" i="1" dirty="0">
                <a:solidFill>
                  <a:srgbClr val="FF0000"/>
                </a:solidFill>
              </a:rPr>
              <a:t>1. Group B, F, I, M, R, S and U occupancies.</a:t>
            </a:r>
          </a:p>
          <a:p>
            <a:pPr marL="0" lvl="0" indent="0">
              <a:buNone/>
            </a:pPr>
            <a:r>
              <a:rPr lang="en-US" i="1" dirty="0">
                <a:solidFill>
                  <a:srgbClr val="FF0000"/>
                </a:solidFill>
              </a:rPr>
              <a:t>2. Group E </a:t>
            </a:r>
            <a:r>
              <a:rPr lang="en-US" i="1" u="sng" dirty="0">
                <a:solidFill>
                  <a:srgbClr val="FF0000"/>
                </a:solidFill>
              </a:rPr>
              <a:t>classrooms</a:t>
            </a:r>
            <a:r>
              <a:rPr lang="en-US" i="1" dirty="0">
                <a:solidFill>
                  <a:srgbClr val="FF0000"/>
                </a:solidFill>
              </a:rPr>
              <a:t> with an occupant load of less than 50.</a:t>
            </a:r>
          </a:p>
          <a:p>
            <a:pPr marL="0" lvl="0" indent="0">
              <a:buNone/>
            </a:pPr>
            <a:r>
              <a:rPr lang="en-US" i="1" dirty="0">
                <a:solidFill>
                  <a:srgbClr val="FF0000"/>
                </a:solidFill>
              </a:rPr>
              <a:t>3. In </a:t>
            </a:r>
            <a:r>
              <a:rPr lang="en-US" i="1" u="sng" dirty="0">
                <a:solidFill>
                  <a:srgbClr val="FF0000"/>
                </a:solidFill>
              </a:rPr>
              <a:t>courtrooms</a:t>
            </a:r>
            <a:r>
              <a:rPr lang="en-US" i="1" dirty="0">
                <a:solidFill>
                  <a:srgbClr val="FF0000"/>
                </a:solidFill>
              </a:rPr>
              <a:t> in Group A-3 and B occupancies, delayed egress electrical locking systems shall be permitted to be installed on exit or exit access doors, other than the main exit or exit access door, in buildings that are equipped through-out with an automatic sprinkler system in accordance with Section 903.3.1.1.</a:t>
            </a:r>
          </a:p>
          <a:p>
            <a:endParaRPr lang="en-US" dirty="0"/>
          </a:p>
        </p:txBody>
      </p:sp>
    </p:spTree>
    <p:extLst>
      <p:ext uri="{BB962C8B-B14F-4D97-AF65-F5344CB8AC3E}">
        <p14:creationId xmlns:p14="http://schemas.microsoft.com/office/powerpoint/2010/main" val="123756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E4B13-E392-E9B6-96F6-DA990B071A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4A1D2F-A0EA-97DB-401C-CA6FBA2CBCF3}"/>
              </a:ext>
            </a:extLst>
          </p:cNvPr>
          <p:cNvSpPr>
            <a:spLocks noGrp="1"/>
          </p:cNvSpPr>
          <p:nvPr>
            <p:ph type="title"/>
          </p:nvPr>
        </p:nvSpPr>
        <p:spPr>
          <a:xfrm>
            <a:off x="489858" y="365125"/>
            <a:ext cx="10863942" cy="1325563"/>
          </a:xfrm>
        </p:spPr>
        <p:txBody>
          <a:bodyPr/>
          <a:lstStyle/>
          <a:p>
            <a:r>
              <a:rPr lang="en-US" dirty="0"/>
              <a:t>IBC</a:t>
            </a:r>
          </a:p>
        </p:txBody>
      </p:sp>
      <p:sp>
        <p:nvSpPr>
          <p:cNvPr id="3" name="Content Placeholder 2">
            <a:extLst>
              <a:ext uri="{FF2B5EF4-FFF2-40B4-BE49-F238E27FC236}">
                <a16:creationId xmlns:a16="http://schemas.microsoft.com/office/drawing/2014/main" id="{8A1FFCFF-970B-7603-5AB0-7DA754D08194}"/>
              </a:ext>
            </a:extLst>
          </p:cNvPr>
          <p:cNvSpPr>
            <a:spLocks noGrp="1"/>
          </p:cNvSpPr>
          <p:nvPr>
            <p:ph idx="1"/>
          </p:nvPr>
        </p:nvSpPr>
        <p:spPr>
          <a:xfrm>
            <a:off x="504373" y="1825625"/>
            <a:ext cx="4038599" cy="4351338"/>
          </a:xfrm>
        </p:spPr>
        <p:txBody>
          <a:bodyPr>
            <a:normAutofit/>
          </a:bodyPr>
          <a:lstStyle/>
          <a:p>
            <a:r>
              <a:rPr lang="en-US" sz="3600" dirty="0"/>
              <a:t>Business, Factory, Institutional, Mercantile, Residential, Storage, Utility</a:t>
            </a:r>
          </a:p>
        </p:txBody>
      </p:sp>
      <p:pic>
        <p:nvPicPr>
          <p:cNvPr id="2050" name="Picture 2" descr="Special Locking Arrangements - delayed egress bar">
            <a:extLst>
              <a:ext uri="{FF2B5EF4-FFF2-40B4-BE49-F238E27FC236}">
                <a16:creationId xmlns:a16="http://schemas.microsoft.com/office/drawing/2014/main" id="{F468534C-48A0-9425-D46F-0ED9B23983E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76407" y="0"/>
            <a:ext cx="7615593" cy="4180114"/>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73977F64-E49E-B200-5997-C13F736FD877}"/>
              </a:ext>
            </a:extLst>
          </p:cNvPr>
          <p:cNvSpPr txBox="1">
            <a:spLocks/>
          </p:cNvSpPr>
          <p:nvPr/>
        </p:nvSpPr>
        <p:spPr>
          <a:xfrm>
            <a:off x="489858" y="4459968"/>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3600" dirty="0"/>
              <a:t>Group E Classrooms – calculated occupant load &lt;50</a:t>
            </a:r>
          </a:p>
          <a:p>
            <a:r>
              <a:rPr lang="en-US" sz="3600" dirty="0"/>
              <a:t>Courtrooms with a sprinkler system – secondary exits</a:t>
            </a:r>
          </a:p>
        </p:txBody>
      </p:sp>
    </p:spTree>
    <p:extLst>
      <p:ext uri="{BB962C8B-B14F-4D97-AF65-F5344CB8AC3E}">
        <p14:creationId xmlns:p14="http://schemas.microsoft.com/office/powerpoint/2010/main" val="2683040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86A84-2363-4402-E47E-5EC8C87FF27B}"/>
              </a:ext>
            </a:extLst>
          </p:cNvPr>
          <p:cNvSpPr>
            <a:spLocks noGrp="1"/>
          </p:cNvSpPr>
          <p:nvPr>
            <p:ph type="title"/>
          </p:nvPr>
        </p:nvSpPr>
        <p:spPr>
          <a:xfrm>
            <a:off x="838200" y="365125"/>
            <a:ext cx="10515600" cy="1325563"/>
          </a:xfrm>
        </p:spPr>
        <p:txBody>
          <a:bodyPr/>
          <a:lstStyle/>
          <a:p>
            <a:r>
              <a:rPr lang="en-US" dirty="0"/>
              <a:t>NFPA 101, Life Safety Code (2024)</a:t>
            </a:r>
          </a:p>
        </p:txBody>
      </p:sp>
      <p:sp>
        <p:nvSpPr>
          <p:cNvPr id="3" name="Content Placeholder 2">
            <a:extLst>
              <a:ext uri="{FF2B5EF4-FFF2-40B4-BE49-F238E27FC236}">
                <a16:creationId xmlns:a16="http://schemas.microsoft.com/office/drawing/2014/main" id="{C01EC0EF-E3DF-D95F-A174-EECC3B3A40B6}"/>
              </a:ext>
            </a:extLst>
          </p:cNvPr>
          <p:cNvSpPr>
            <a:spLocks noGrp="1"/>
          </p:cNvSpPr>
          <p:nvPr>
            <p:ph idx="1"/>
          </p:nvPr>
        </p:nvSpPr>
        <p:spPr>
          <a:xfrm>
            <a:off x="838200" y="1729373"/>
            <a:ext cx="10515600" cy="4351338"/>
          </a:xfrm>
        </p:spPr>
        <p:txBody>
          <a:bodyPr>
            <a:normAutofit lnSpcReduction="10000"/>
          </a:bodyPr>
          <a:lstStyle/>
          <a:p>
            <a:pPr marL="0" indent="0">
              <a:buNone/>
            </a:pPr>
            <a:r>
              <a:rPr lang="en-US" sz="3600" i="1" dirty="0">
                <a:solidFill>
                  <a:srgbClr val="FF0000"/>
                </a:solidFill>
              </a:rPr>
              <a:t>7.2.1.6.1.1 Approved, delayed-egress electrical locking systems shall be permitted to be installed on door assemblies serving </a:t>
            </a:r>
            <a:r>
              <a:rPr lang="en-US" sz="3600" i="1" u="sng" dirty="0">
                <a:solidFill>
                  <a:srgbClr val="FF0000"/>
                </a:solidFill>
              </a:rPr>
              <a:t>low- and ordinary-hazard contents </a:t>
            </a:r>
            <a:r>
              <a:rPr lang="en-US" sz="3600" i="1" dirty="0">
                <a:solidFill>
                  <a:srgbClr val="FF0000"/>
                </a:solidFill>
              </a:rPr>
              <a:t>in buildings </a:t>
            </a:r>
            <a:r>
              <a:rPr lang="en-US" sz="3600" i="1" u="sng" dirty="0">
                <a:solidFill>
                  <a:srgbClr val="FF0000"/>
                </a:solidFill>
              </a:rPr>
              <a:t>protected throughout by an approved, supervised automatic fire detection system </a:t>
            </a:r>
            <a:r>
              <a:rPr lang="en-US" sz="3600" i="1" dirty="0">
                <a:solidFill>
                  <a:srgbClr val="FF0000"/>
                </a:solidFill>
              </a:rPr>
              <a:t>in accordance with Section 9.6 </a:t>
            </a:r>
            <a:r>
              <a:rPr lang="en-US" sz="3600" i="1" u="sng" dirty="0">
                <a:solidFill>
                  <a:srgbClr val="FF0000"/>
                </a:solidFill>
              </a:rPr>
              <a:t>or an approved, supervised automatic sprinkler system</a:t>
            </a:r>
            <a:r>
              <a:rPr lang="en-US" sz="3600" i="1" dirty="0">
                <a:solidFill>
                  <a:srgbClr val="FF0000"/>
                </a:solidFill>
              </a:rPr>
              <a:t> in accordance with Section 9.7, and </a:t>
            </a:r>
            <a:r>
              <a:rPr lang="en-US" sz="3600" i="1" u="sng" dirty="0">
                <a:solidFill>
                  <a:srgbClr val="FF0000"/>
                </a:solidFill>
              </a:rPr>
              <a:t>where permitted in Chapters 11 through 43</a:t>
            </a:r>
            <a:r>
              <a:rPr lang="en-US" sz="3600" i="1" dirty="0">
                <a:solidFill>
                  <a:srgbClr val="FF0000"/>
                </a:solidFill>
              </a:rPr>
              <a:t>, provided that all of the following criteria are met.</a:t>
            </a:r>
          </a:p>
          <a:p>
            <a:endParaRPr lang="en-US" dirty="0"/>
          </a:p>
        </p:txBody>
      </p:sp>
    </p:spTree>
    <p:extLst>
      <p:ext uri="{BB962C8B-B14F-4D97-AF65-F5344CB8AC3E}">
        <p14:creationId xmlns:p14="http://schemas.microsoft.com/office/powerpoint/2010/main" val="2541702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CFCE9-3978-4FCA-69A8-422360AAE7B3}"/>
              </a:ext>
            </a:extLst>
          </p:cNvPr>
          <p:cNvSpPr>
            <a:spLocks noGrp="1"/>
          </p:cNvSpPr>
          <p:nvPr>
            <p:ph type="title"/>
          </p:nvPr>
        </p:nvSpPr>
        <p:spPr/>
        <p:txBody>
          <a:bodyPr/>
          <a:lstStyle/>
          <a:p>
            <a:r>
              <a:rPr lang="en-US" dirty="0"/>
              <a:t>NFPA 101</a:t>
            </a:r>
          </a:p>
        </p:txBody>
      </p:sp>
      <p:sp>
        <p:nvSpPr>
          <p:cNvPr id="3" name="Content Placeholder 2">
            <a:extLst>
              <a:ext uri="{FF2B5EF4-FFF2-40B4-BE49-F238E27FC236}">
                <a16:creationId xmlns:a16="http://schemas.microsoft.com/office/drawing/2014/main" id="{18BC698E-6DB8-A824-8284-351FE2922997}"/>
              </a:ext>
            </a:extLst>
          </p:cNvPr>
          <p:cNvSpPr>
            <a:spLocks noGrp="1"/>
          </p:cNvSpPr>
          <p:nvPr>
            <p:ph idx="1"/>
          </p:nvPr>
        </p:nvSpPr>
        <p:spPr>
          <a:xfrm>
            <a:off x="838200" y="1697289"/>
            <a:ext cx="10515600" cy="4351338"/>
          </a:xfrm>
        </p:spPr>
        <p:txBody>
          <a:bodyPr>
            <a:normAutofit/>
          </a:bodyPr>
          <a:lstStyle/>
          <a:p>
            <a:r>
              <a:rPr lang="en-US" sz="3600" dirty="0"/>
              <a:t>Not permitted on the main entrance/exit doors serving assembly occupancies</a:t>
            </a:r>
          </a:p>
          <a:p>
            <a:r>
              <a:rPr lang="en-US" sz="3600" dirty="0"/>
              <a:t>Prohibited on airport jetway doors</a:t>
            </a:r>
          </a:p>
          <a:p>
            <a:r>
              <a:rPr lang="en-US" sz="3600" dirty="0"/>
              <a:t>Lodging or rooming houses can only have one door with a delayed egress lock per escape path</a:t>
            </a:r>
          </a:p>
          <a:p>
            <a:r>
              <a:rPr lang="en-US" sz="3600" dirty="0"/>
              <a:t>Residential board and care facilities are permitted to have delayed egress locks only on exterior doors</a:t>
            </a:r>
          </a:p>
        </p:txBody>
      </p:sp>
    </p:spTree>
    <p:extLst>
      <p:ext uri="{BB962C8B-B14F-4D97-AF65-F5344CB8AC3E}">
        <p14:creationId xmlns:p14="http://schemas.microsoft.com/office/powerpoint/2010/main" val="3839528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AD3982-C72D-D4EE-8B9F-972C05FBC55E}"/>
              </a:ext>
            </a:extLst>
          </p:cNvPr>
          <p:cNvPicPr>
            <a:picLocks noChangeAspect="1"/>
          </p:cNvPicPr>
          <p:nvPr/>
        </p:nvPicPr>
        <p:blipFill>
          <a:blip r:embed="rId3"/>
          <a:stretch>
            <a:fillRect/>
          </a:stretch>
        </p:blipFill>
        <p:spPr>
          <a:xfrm>
            <a:off x="469353" y="1383631"/>
            <a:ext cx="11483996" cy="4090737"/>
          </a:xfrm>
          <a:prstGeom prst="rect">
            <a:avLst/>
          </a:prstGeom>
        </p:spPr>
      </p:pic>
      <p:sp>
        <p:nvSpPr>
          <p:cNvPr id="6" name="Title 1">
            <a:extLst>
              <a:ext uri="{FF2B5EF4-FFF2-40B4-BE49-F238E27FC236}">
                <a16:creationId xmlns:a16="http://schemas.microsoft.com/office/drawing/2014/main" id="{0E34B032-C126-32A8-4AA6-C1AF28689FA6}"/>
              </a:ext>
            </a:extLst>
          </p:cNvPr>
          <p:cNvSpPr>
            <a:spLocks noGrp="1"/>
          </p:cNvSpPr>
          <p:nvPr>
            <p:ph type="title"/>
          </p:nvPr>
        </p:nvSpPr>
        <p:spPr>
          <a:xfrm>
            <a:off x="498381" y="172621"/>
            <a:ext cx="11374305" cy="1325563"/>
          </a:xfrm>
        </p:spPr>
        <p:txBody>
          <a:bodyPr/>
          <a:lstStyle/>
          <a:p>
            <a:r>
              <a:rPr lang="en-US" dirty="0"/>
              <a:t>Can manual rearm be done remotely (w/camera)?</a:t>
            </a:r>
          </a:p>
        </p:txBody>
      </p:sp>
    </p:spTree>
    <p:extLst>
      <p:ext uri="{BB962C8B-B14F-4D97-AF65-F5344CB8AC3E}">
        <p14:creationId xmlns:p14="http://schemas.microsoft.com/office/powerpoint/2010/main" val="381425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774BD1-F58A-AE4A-213F-7720A5CE6001}"/>
              </a:ext>
            </a:extLst>
          </p:cNvPr>
          <p:cNvSpPr>
            <a:spLocks noGrp="1"/>
          </p:cNvSpPr>
          <p:nvPr>
            <p:ph idx="1"/>
          </p:nvPr>
        </p:nvSpPr>
        <p:spPr>
          <a:xfrm>
            <a:off x="625642" y="1379622"/>
            <a:ext cx="11085094" cy="4604837"/>
          </a:xfrm>
        </p:spPr>
        <p:txBody>
          <a:bodyPr>
            <a:normAutofit/>
          </a:bodyPr>
          <a:lstStyle/>
          <a:p>
            <a:pPr marL="0" indent="0">
              <a:buNone/>
            </a:pPr>
            <a:r>
              <a:rPr lang="en-US" sz="3600" b="1" dirty="0">
                <a:solidFill>
                  <a:srgbClr val="7030A0"/>
                </a:solidFill>
              </a:rPr>
              <a:t>IBC Commentary: </a:t>
            </a:r>
            <a:r>
              <a:rPr lang="en-US" sz="3600" i="1" dirty="0">
                <a:solidFill>
                  <a:srgbClr val="7030A0"/>
                </a:solidFill>
              </a:rPr>
              <a:t>Once the door is openable from the egress side at the end of the delay, it remains openable, allowing immediate egress until someone comes to the door and manually rearms the delay. The first user to the door may face a delay, but after that, other users would be able to exit immediately. </a:t>
            </a:r>
            <a:r>
              <a:rPr lang="en-US" sz="3600" i="1" u="sng" dirty="0">
                <a:solidFill>
                  <a:srgbClr val="7030A0"/>
                </a:solidFill>
              </a:rPr>
              <a:t>Automatically rearming the delayed egress electrical locking system from a remote location such as a central control station or security office is not permitted.</a:t>
            </a:r>
            <a:endParaRPr lang="en-US" sz="3600" u="sng" dirty="0">
              <a:solidFill>
                <a:srgbClr val="7030A0"/>
              </a:solidFill>
            </a:endParaRPr>
          </a:p>
        </p:txBody>
      </p:sp>
      <p:sp>
        <p:nvSpPr>
          <p:cNvPr id="6" name="Title 1">
            <a:extLst>
              <a:ext uri="{FF2B5EF4-FFF2-40B4-BE49-F238E27FC236}">
                <a16:creationId xmlns:a16="http://schemas.microsoft.com/office/drawing/2014/main" id="{28B45883-98A6-F126-E2CB-A86CBBF265CE}"/>
              </a:ext>
            </a:extLst>
          </p:cNvPr>
          <p:cNvSpPr>
            <a:spLocks noGrp="1"/>
          </p:cNvSpPr>
          <p:nvPr>
            <p:ph type="title"/>
          </p:nvPr>
        </p:nvSpPr>
        <p:spPr>
          <a:xfrm>
            <a:off x="498381" y="172621"/>
            <a:ext cx="10855419" cy="1325563"/>
          </a:xfrm>
        </p:spPr>
        <p:txBody>
          <a:bodyPr/>
          <a:lstStyle/>
          <a:p>
            <a:r>
              <a:rPr lang="en-US" dirty="0"/>
              <a:t>Can manual rearm be done remotely?</a:t>
            </a:r>
          </a:p>
        </p:txBody>
      </p:sp>
    </p:spTree>
    <p:extLst>
      <p:ext uri="{BB962C8B-B14F-4D97-AF65-F5344CB8AC3E}">
        <p14:creationId xmlns:p14="http://schemas.microsoft.com/office/powerpoint/2010/main" val="1111785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4ED-3A3B-E145-AD96-A15D8552238D}"/>
              </a:ext>
            </a:extLst>
          </p:cNvPr>
          <p:cNvSpPr>
            <a:spLocks noGrp="1"/>
          </p:cNvSpPr>
          <p:nvPr>
            <p:ph type="title"/>
          </p:nvPr>
        </p:nvSpPr>
        <p:spPr>
          <a:xfrm>
            <a:off x="549444" y="365125"/>
            <a:ext cx="6428874" cy="2554538"/>
          </a:xfrm>
        </p:spPr>
        <p:txBody>
          <a:bodyPr>
            <a:normAutofit/>
          </a:bodyPr>
          <a:lstStyle/>
          <a:p>
            <a:r>
              <a:rPr lang="en-US" dirty="0"/>
              <a:t>Does activation of one delayed egress lock on a pair require the other lock to be activated?</a:t>
            </a:r>
          </a:p>
        </p:txBody>
      </p:sp>
      <p:sp>
        <p:nvSpPr>
          <p:cNvPr id="3" name="Content Placeholder 2">
            <a:extLst>
              <a:ext uri="{FF2B5EF4-FFF2-40B4-BE49-F238E27FC236}">
                <a16:creationId xmlns:a16="http://schemas.microsoft.com/office/drawing/2014/main" id="{75CD9428-B5A7-D5F6-3C00-F37DA4BD7AC7}"/>
              </a:ext>
            </a:extLst>
          </p:cNvPr>
          <p:cNvSpPr>
            <a:spLocks noGrp="1"/>
          </p:cNvSpPr>
          <p:nvPr>
            <p:ph idx="1"/>
          </p:nvPr>
        </p:nvSpPr>
        <p:spPr>
          <a:xfrm>
            <a:off x="549443" y="3144253"/>
            <a:ext cx="6845967" cy="3032710"/>
          </a:xfrm>
        </p:spPr>
        <p:txBody>
          <a:bodyPr/>
          <a:lstStyle/>
          <a:p>
            <a:r>
              <a:rPr lang="en-US" dirty="0"/>
              <a:t>There is nothing in the model codes that states this, but an AHJ could require it.</a:t>
            </a:r>
          </a:p>
          <a:p>
            <a:r>
              <a:rPr lang="en-US" dirty="0"/>
              <a:t>Gang Bus Option:  Up to 8 </a:t>
            </a:r>
            <a:r>
              <a:rPr lang="en-US" dirty="0" err="1"/>
              <a:t>Chexit</a:t>
            </a:r>
            <a:r>
              <a:rPr lang="en-US" dirty="0"/>
              <a:t> devices can be connected together using the gray (GNG) wires, allowing them to act as a single system.</a:t>
            </a:r>
          </a:p>
        </p:txBody>
      </p:sp>
      <p:pic>
        <p:nvPicPr>
          <p:cNvPr id="1026" name="Picture 2">
            <a:extLst>
              <a:ext uri="{FF2B5EF4-FFF2-40B4-BE49-F238E27FC236}">
                <a16:creationId xmlns:a16="http://schemas.microsoft.com/office/drawing/2014/main" id="{02D33AF1-CFC7-F080-32C8-929C0521248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0" y="0"/>
            <a:ext cx="45720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004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22000</TotalTime>
  <Words>1723</Words>
  <Application>Microsoft Office PowerPoint</Application>
  <PresentationFormat>Widescreen</PresentationFormat>
  <Paragraphs>94</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Bradley Hand ITC</vt:lpstr>
      <vt:lpstr>Calibri</vt:lpstr>
      <vt:lpstr>Calibri Light</vt:lpstr>
      <vt:lpstr>Office Theme</vt:lpstr>
      <vt:lpstr>Delayed Egress Locks Q&amp;A</vt:lpstr>
      <vt:lpstr>Where are delayed egress locks permitted?</vt:lpstr>
      <vt:lpstr>International Building Code (2024)</vt:lpstr>
      <vt:lpstr>IBC</vt:lpstr>
      <vt:lpstr>NFPA 101, Life Safety Code (2024)</vt:lpstr>
      <vt:lpstr>NFPA 101</vt:lpstr>
      <vt:lpstr>Can manual rearm be done remotely (w/camera)?</vt:lpstr>
      <vt:lpstr>Can manual rearm be done remotely?</vt:lpstr>
      <vt:lpstr>Does activation of one delayed egress lock on a pair require the other lock to be activated?</vt:lpstr>
      <vt:lpstr>Can two delayed egress locks be installed in one means of egress (in series)?</vt:lpstr>
      <vt:lpstr>Where does the signage have to be installed?</vt:lpstr>
      <vt:lpstr>Resources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kirsten wiskus</dc:creator>
  <cp:lastModifiedBy>Greene, Lori</cp:lastModifiedBy>
  <cp:revision>263</cp:revision>
  <cp:lastPrinted>2020-09-12T17:37:55Z</cp:lastPrinted>
  <dcterms:created xsi:type="dcterms:W3CDTF">2019-07-26T03:48:39Z</dcterms:created>
  <dcterms:modified xsi:type="dcterms:W3CDTF">2026-04-14T17:59:08Z</dcterms:modified>
</cp:coreProperties>
</file>