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556" r:id="rId2"/>
    <p:sldId id="3730" r:id="rId3"/>
    <p:sldId id="1370" r:id="rId4"/>
    <p:sldId id="1406" r:id="rId5"/>
    <p:sldId id="1407" r:id="rId6"/>
    <p:sldId id="265" r:id="rId7"/>
    <p:sldId id="286" r:id="rId8"/>
    <p:sldId id="1408" r:id="rId9"/>
    <p:sldId id="3731" r:id="rId10"/>
    <p:sldId id="1382" r:id="rId11"/>
    <p:sldId id="3716"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B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49858" autoAdjust="0"/>
  </p:normalViewPr>
  <p:slideViewPr>
    <p:cSldViewPr snapToGrid="0" snapToObjects="1" showGuides="1">
      <p:cViewPr varScale="1">
        <p:scale>
          <a:sx n="28" d="100"/>
          <a:sy n="28" d="100"/>
        </p:scale>
        <p:origin x="1564" y="3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22:36:59.413"/>
    </inkml:context>
    <inkml:brush xml:id="br0">
      <inkml:brushProperty name="width" value="0.10583" units="cm"/>
      <inkml:brushProperty name="height" value="0.10583" units="cm"/>
    </inkml:brush>
  </inkml:definitions>
  <inkml:trace contextRef="#ctx0" brushRef="#br0">19 117 24575,'-2'-1'0,"1"-1"0,-1 0 0,1 0 0,0 1 0,0-1 0,0 0 0,0 0 0,0-1 0,0 1 0,0 0 0,0 0 0,0-3 0,1 2 0,-1 3 0,1-1 0,0 1 0,-1-1 0,1 1 0,0-1 0,0 1 0,-1-1 0,1 1 0,0-1 0,0 1 0,0-1 0,0 1 0,0-1 0,0 0 0,0 1 0,0-1 0,0 1 0,0-1 0,0 1 0,0-1 0,0 1 0,1-1 0,-1 1 0,0-1 0,0 1 0,1-1 0,-1 1 0,0-1 0,0 1 0,1-1 0,-1 1 0,1-1 0,-1 1 0,20-1 0,-3 2 0,94-5 0,154-25 0,20-3 0,-149 29 0,0 5 0,0 7 0,262 51 0,-185-9 0,350 132 0,-398-116 0,219 122 0,-264-118 0,-3 5 0,144 123 0,-143-96 0,-4 6 0,-5 4 0,136 185 0,-180-206 0,-4 3 0,-4 3 0,-5 2 0,-4 3 0,56 170 0,-56-100 0,-8 2 0,27 271 0,-47-178 0,-16 275 0,-73 439 0,5-435 0,-21 258 0,74-606 0,9 0 0,25 210 0,-12-318 0,4 0 0,4-1 0,4-1 0,42 106 0,-44-144 0,2-1 0,3-1 0,1-1 0,3-1 0,2-2 0,1-1 0,3-1 0,53 49 0,-42-51 0,1-3 0,2-2 0,2-2 0,1-2 0,98 42 0,-73-43 0,2-4 0,0-4 0,141 23 0,-95-30 0,231 0 0,117-50 0,-290 8-195,-1-7 0,-2-9 0,-2-8 0,-2-7 0,-3-8 0,166-88 0,-307 136-6631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22:37:05.279"/>
    </inkml:context>
    <inkml:brush xml:id="br0">
      <inkml:brushProperty name="width" value="0.10583" units="cm"/>
      <inkml:brushProperty name="height" value="0.10583" units="cm"/>
    </inkml:brush>
  </inkml:definitions>
  <inkml:trace contextRef="#ctx0" brushRef="#br0">48 1173 24575,'-22'-22'0,"13"16"0,-7-8 0,16 13 0,0 1 0,0-1 0,0 1 0,0-1 0,0 1 0,0-1 0,0 0 0,0 1 0,0-1 0,0 1 0,0-1 0,0 1 0,1 0 0,-1-1 0,0 1 0,0-1 0,1 1 0,-1-1 0,0 1 0,1-1 0,-1 1 0,1 0 0,-1-1 0,0 1 0,1-1 0,-1 1 0,1 0 0,0 0 0,-1-1 0,1 1 0,-1 0 0,1 0 0,-1-1 0,1 1 0,1 0 0,193-79 0,181-76 0,-87 29 0,818-338 0,-1010 427 0,452-162 0,-526 192 0,-9 3 0,0-1 0,0 0 0,0 0 0,-1-1 0,13-7 0,-25 12-44,-1 1 0,1 0 0,-1 0 0,0 0 0,1-1 0,-1 1 0,1 0 0,-1 0 0,0-1 0,1 1 0,-1 0 0,0-1 0,0 1 0,1 0 0,-1 0 0,0-1 0,0 1-1,0-1 1,0 1 0,1 0 0,-1-1 0,0 1 0,0 0 0,0-1 0,0 1 0,0 0 0,0-1 0,0 1 0,0 0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22:37:06.396"/>
    </inkml:context>
    <inkml:brush xml:id="br0">
      <inkml:brushProperty name="width" value="0.10583" units="cm"/>
      <inkml:brushProperty name="height" value="0.10583" units="cm"/>
    </inkml:brush>
  </inkml:definitions>
  <inkml:trace contextRef="#ctx0" brushRef="#br0">53 48 24575,'-3'-2'0,"0"1"0,-1-1 0,1 0 0,0 0 0,1 0 0,-1 0 0,0-1 0,1 1 0,0 0 0,-3-4 0,0 1 0,-9-10 0,13 13 0,10 9 0,3 1 0,0 1 0,0-2 0,1 1 0,1-2 0,17 8 0,81 26 0,-43-16 0,665 295 0,-506-212 0,524 197 0,-566-231 0,-180-70-124,1-1 0,0 1 0,-1-1 0,1 0 0,0 0 0,1 0-1,-1-1 1,0 0 0,1 0 0,14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6T22:37:11.626"/>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1/20/2026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we will be doing these quick code updates each month, with a brief overview of the code change or requirement, and links to additional resources.  </a:t>
            </a:r>
          </a:p>
          <a:p>
            <a:endParaRPr lang="en-US" dirty="0"/>
          </a:p>
          <a:p>
            <a:r>
              <a:rPr lang="en-US" dirty="0"/>
              <a:t>Put questions in the chat.</a:t>
            </a:r>
          </a:p>
          <a:p>
            <a:endParaRPr lang="en-US" dirty="0"/>
          </a:p>
          <a:p>
            <a:r>
              <a:rPr lang="en-US" dirty="0"/>
              <a:t>Upcoming code changes can sometimes be used as clarifications or requests for AHJ approval even before adoption.</a:t>
            </a:r>
          </a:p>
          <a:p>
            <a:endParaRPr lang="en-US" dirty="0"/>
          </a:p>
        </p:txBody>
      </p:sp>
      <p:sp>
        <p:nvSpPr>
          <p:cNvPr id="4" name="Slide Number Placeholder 3"/>
          <p:cNvSpPr>
            <a:spLocks noGrp="1"/>
          </p:cNvSpPr>
          <p:nvPr>
            <p:ph type="sldNum" sz="quarter" idx="5"/>
          </p:nvPr>
        </p:nvSpPr>
        <p:spPr/>
        <p:txBody>
          <a:bodyPr/>
          <a:lstStyle/>
          <a:p>
            <a:fld id="{08B42DDE-F483-426C-BC7A-60E763DF9D56}" type="slidenum">
              <a:rPr lang="en-US" smtClean="0"/>
              <a:pPr/>
              <a:t>1</a:t>
            </a:fld>
            <a:endParaRPr lang="en-US" dirty="0"/>
          </a:p>
        </p:txBody>
      </p:sp>
    </p:spTree>
    <p:extLst>
      <p:ext uri="{BB962C8B-B14F-4D97-AF65-F5344CB8AC3E}">
        <p14:creationId xmlns:p14="http://schemas.microsoft.com/office/powerpoint/2010/main" val="154816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 is so much confusion surrounding this application, an infographic was created that discusses controlled egress vs. delayed egress. There is a link to the infographic in the speaker notes and on the ACE page: https://idighardware.com/2022/08/delayed-egress-or-controlled-egress/.</a:t>
            </a:r>
          </a:p>
          <a:p>
            <a:endParaRPr lang="en-US" dirty="0"/>
          </a:p>
          <a:p>
            <a:r>
              <a:rPr lang="en-US" dirty="0"/>
              <a:t>Other resources include:</a:t>
            </a:r>
          </a:p>
          <a:p>
            <a:pPr marL="171450" indent="-171450">
              <a:buFont typeface="Arial" panose="020B0604020202020204" pitchFamily="34" charset="0"/>
              <a:buChar char="•"/>
            </a:pPr>
            <a:r>
              <a:rPr lang="en-US" dirty="0"/>
              <a:t>Locksmith Ledger Articles about the delayed egress and controlled egress requirements of each of the model codes</a:t>
            </a:r>
          </a:p>
          <a:p>
            <a:pPr marL="628650" lvl="1" indent="-171450">
              <a:buFont typeface="Arial" panose="020B0604020202020204" pitchFamily="34" charset="0"/>
              <a:buChar char="•"/>
            </a:pPr>
            <a:r>
              <a:rPr lang="en-US" dirty="0"/>
              <a:t>https://idighardware.com/2022/01/locksmith-ledger-model-code-comparison-controlled-egress-locking-systems/</a:t>
            </a:r>
          </a:p>
          <a:p>
            <a:pPr marL="628650" lvl="1" indent="-171450">
              <a:buFont typeface="Arial" panose="020B0604020202020204" pitchFamily="34" charset="0"/>
              <a:buChar char="•"/>
            </a:pPr>
            <a:r>
              <a:rPr lang="en-US" dirty="0"/>
              <a:t>https://idighardware.com/2021/10/locksmith-ledger-model-code-comparison-delayed-egress-locking-systems/</a:t>
            </a:r>
          </a:p>
          <a:p>
            <a:pPr marL="171450" indent="-171450">
              <a:buFont typeface="Arial" panose="020B0604020202020204" pitchFamily="34" charset="0"/>
              <a:buChar char="•"/>
            </a:pPr>
            <a:r>
              <a:rPr lang="en-US" dirty="0"/>
              <a:t>A whiteboard animation video comparing the two types of systems</a:t>
            </a:r>
          </a:p>
          <a:p>
            <a:pPr marL="628650" lvl="1" indent="-171450">
              <a:buFont typeface="Arial" panose="020B0604020202020204" pitchFamily="34" charset="0"/>
              <a:buChar char="•"/>
            </a:pPr>
            <a:r>
              <a:rPr lang="en-US" dirty="0"/>
              <a:t>http://idighardware.com/2016/08/controlled-egress-vs-delayed-egress-video/</a:t>
            </a:r>
          </a:p>
          <a:p>
            <a:pPr marL="171450" lvl="0" indent="-171450">
              <a:buFont typeface="Arial" panose="020B0604020202020204" pitchFamily="34" charset="0"/>
              <a:buChar char="•"/>
            </a:pPr>
            <a:r>
              <a:rPr lang="en-US" dirty="0"/>
              <a:t>A recorded webinar on the two types of systems</a:t>
            </a:r>
          </a:p>
          <a:p>
            <a:pPr marL="628650" lvl="1" indent="-171450">
              <a:buFont typeface="Arial" panose="020B0604020202020204" pitchFamily="34" charset="0"/>
              <a:buChar char="•"/>
            </a:pPr>
            <a:r>
              <a:rPr lang="en-US" dirty="0"/>
              <a:t>https://idighardware.com/webinars/#webinar_5</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Links have been added to the ACE page:  https://idighardware.com/ace/</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10</a:t>
            </a:fld>
            <a:endParaRPr lang="en-US"/>
          </a:p>
        </p:txBody>
      </p:sp>
    </p:spTree>
    <p:extLst>
      <p:ext uri="{BB962C8B-B14F-4D97-AF65-F5344CB8AC3E}">
        <p14:creationId xmlns:p14="http://schemas.microsoft.com/office/powerpoint/2010/main" val="3289786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code questions would you like to see addressed in this call?</a:t>
            </a:r>
          </a:p>
          <a:p>
            <a:endParaRPr lang="en-US" dirty="0"/>
          </a:p>
          <a:p>
            <a:r>
              <a:rPr lang="en-US" dirty="0"/>
              <a:t>We are looking for guest posts for </a:t>
            </a:r>
            <a:r>
              <a:rPr lang="en-US" dirty="0" err="1"/>
              <a:t>iDigHardware</a:t>
            </a:r>
            <a:r>
              <a:rPr lang="en-US"/>
              <a:t>!</a:t>
            </a:r>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11</a:t>
            </a:fld>
            <a:endParaRPr lang="en-US"/>
          </a:p>
        </p:txBody>
      </p:sp>
    </p:spTree>
    <p:extLst>
      <p:ext uri="{BB962C8B-B14F-4D97-AF65-F5344CB8AC3E}">
        <p14:creationId xmlns:p14="http://schemas.microsoft.com/office/powerpoint/2010/main" val="39323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E40FD-BB2C-D6AE-E03E-99C086D5D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56FA8-FA49-C1D9-24E4-A114BB947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F9F2C-9A16-D7E5-C6C7-71F9AD3991EE}"/>
              </a:ext>
            </a:extLst>
          </p:cNvPr>
          <p:cNvSpPr>
            <a:spLocks noGrp="1"/>
          </p:cNvSpPr>
          <p:nvPr>
            <p:ph type="body" idx="1"/>
          </p:nvPr>
        </p:nvSpPr>
        <p:spPr/>
        <p:txBody>
          <a:bodyPr/>
          <a:lstStyle/>
          <a:p>
            <a:r>
              <a:rPr lang="en-US" dirty="0"/>
              <a:t>Revisiting the question from last month about whether the auto operator requirements for assembly occupancies apply to schools.  I had a call with ICC staff and they are hesitant to require auto operators on doors serving assembly spaces like libraries and cafeterias, although they agreed with auto operators on doors serving theaters and gymnasiums.</a:t>
            </a:r>
          </a:p>
          <a:p>
            <a:endParaRPr lang="en-US" dirty="0"/>
          </a:p>
          <a:p>
            <a:r>
              <a:rPr lang="en-US" dirty="0"/>
              <a:t>As I said last month, it all depends on how the space is classified – Group A (requires operators if the calculated occupant load is 300+) or Group E (does not require operators if the door can be manually operated as required by the codes and standards).  I think we may see a clarification in the 2030 IBC.</a:t>
            </a:r>
          </a:p>
          <a:p>
            <a:endParaRPr lang="en-US" dirty="0"/>
          </a:p>
        </p:txBody>
      </p:sp>
      <p:sp>
        <p:nvSpPr>
          <p:cNvPr id="4" name="Slide Number Placeholder 3">
            <a:extLst>
              <a:ext uri="{FF2B5EF4-FFF2-40B4-BE49-F238E27FC236}">
                <a16:creationId xmlns:a16="http://schemas.microsoft.com/office/drawing/2014/main" id="{C7AC725D-B2EF-14EC-B499-5E93246CB80D}"/>
              </a:ext>
            </a:extLst>
          </p:cNvPr>
          <p:cNvSpPr>
            <a:spLocks noGrp="1"/>
          </p:cNvSpPr>
          <p:nvPr>
            <p:ph type="sldNum" sz="quarter" idx="5"/>
          </p:nvPr>
        </p:nvSpPr>
        <p:spPr/>
        <p:txBody>
          <a:bodyPr/>
          <a:lstStyle/>
          <a:p>
            <a:fld id="{7F725688-E2ED-4442-80A5-CF4F5ADE452A}" type="slidenum">
              <a:rPr lang="en-US" smtClean="0"/>
              <a:t>2</a:t>
            </a:fld>
            <a:endParaRPr lang="en-US"/>
          </a:p>
        </p:txBody>
      </p:sp>
    </p:spTree>
    <p:extLst>
      <p:ext uri="{BB962C8B-B14F-4D97-AF65-F5344CB8AC3E}">
        <p14:creationId xmlns:p14="http://schemas.microsoft.com/office/powerpoint/2010/main" val="237680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month’s poll question is based on an actual question that we receive frequently – put your answer in the chat (if you dare!)</a:t>
            </a:r>
          </a:p>
          <a:p>
            <a:endParaRPr lang="en-US" dirty="0"/>
          </a:p>
          <a:p>
            <a:r>
              <a:rPr lang="en-US" sz="1200" b="1" dirty="0"/>
              <a:t>On an egress door, the architect wants a mag-lock that is controlled on both sides by a card reader.  When would this be permitted?</a:t>
            </a:r>
          </a:p>
          <a:p>
            <a:endParaRPr lang="en-US" sz="1200" b="1" dirty="0"/>
          </a:p>
          <a:p>
            <a:pPr marL="342900" indent="-342900">
              <a:buAutoNum type="alphaLcParenR"/>
            </a:pPr>
            <a:r>
              <a:rPr lang="en-US" sz="1400" dirty="0"/>
              <a:t> This is ok if the fire alarm unlocks the lock for egress.</a:t>
            </a:r>
          </a:p>
          <a:p>
            <a:pPr marL="342900" indent="-342900">
              <a:buAutoNum type="alphaLcParenR"/>
            </a:pPr>
            <a:r>
              <a:rPr lang="en-US" sz="1400" b="1" dirty="0"/>
              <a:t> This would be allowed on a memory care unit.</a:t>
            </a:r>
          </a:p>
          <a:p>
            <a:pPr marL="342900" indent="-342900">
              <a:buAutoNum type="alphaLcParenR"/>
            </a:pPr>
            <a:r>
              <a:rPr lang="en-US" sz="1400" dirty="0"/>
              <a:t> This is not permitted by the model codes.</a:t>
            </a:r>
          </a:p>
          <a:p>
            <a:pPr marL="342900" indent="-342900">
              <a:buAutoNum type="alphaLcParenR"/>
            </a:pPr>
            <a:endParaRPr lang="en-US" sz="1400" dirty="0"/>
          </a:p>
          <a:p>
            <a:pPr marL="0" indent="0">
              <a:buNone/>
            </a:pPr>
            <a:r>
              <a:rPr lang="en-US" sz="1400" dirty="0"/>
              <a:t>The answer is B – this application would be allowed on a memory care unit, or other health care unit where patients require containment for their safety or security.  As with any special locking arrangement, there are criteria in the code that must be met in order to balance life safety with security.</a:t>
            </a:r>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3</a:t>
            </a:fld>
            <a:endParaRPr lang="en-US" dirty="0"/>
          </a:p>
        </p:txBody>
      </p:sp>
    </p:spTree>
    <p:extLst>
      <p:ext uri="{BB962C8B-B14F-4D97-AF65-F5344CB8AC3E}">
        <p14:creationId xmlns:p14="http://schemas.microsoft.com/office/powerpoint/2010/main" val="57263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buildings, doors in a means of egress can NOT be locked to prevent egress, even if they unlock upon fire alarm.  One exception is in health care units where patients require containment for their safety or security.  This application is called controlled egress, and although the model codes don’t specifically state which types of units are allowed to have these locks, the options listed here are typical.</a:t>
            </a:r>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dirty="0"/>
          </a:p>
        </p:txBody>
      </p:sp>
    </p:spTree>
    <p:extLst>
      <p:ext uri="{BB962C8B-B14F-4D97-AF65-F5344CB8AC3E}">
        <p14:creationId xmlns:p14="http://schemas.microsoft.com/office/powerpoint/2010/main" val="109391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Delayed egress locks, which have a 15</a:t>
            </a:r>
            <a:r>
              <a:rPr lang="en-US" b="0" baseline="0" dirty="0"/>
              <a:t> second delay (or sometimes 30 seconds) do not work well for some types of health care units.  For example, in memory care we were seeing some residents exhibiting exit-seeking behaviors and setting off the audible alarm or sometimes even being able to leave the building after 15 seconds.</a:t>
            </a:r>
          </a:p>
          <a:p>
            <a:endParaRPr lang="en-US" b="0" baseline="0" dirty="0"/>
          </a:p>
          <a:p>
            <a:r>
              <a:rPr lang="en-US" b="0" baseline="0" dirty="0"/>
              <a:t>Beginning with the 2009 model codes, a new application was added which is now commonly called controlled egress.  With controlled egress locks, doors serving certain types of health care units can have doors that are locked indefinitely to prevent elopement.</a:t>
            </a:r>
            <a:endParaRPr lang="en-US" b="0" dirty="0"/>
          </a:p>
          <a:p>
            <a:endParaRPr lang="en-US" dirty="0"/>
          </a:p>
          <a:p>
            <a:r>
              <a:rPr lang="en-US" dirty="0"/>
              <a:t>Hopefully everyone is aware that there is an alternative available to delayed egress, depending on the type of unit a door is serving, and it is a better application for many health care facilities.  Some facility managers are not yet aware of this option.</a:t>
            </a:r>
          </a:p>
        </p:txBody>
      </p:sp>
      <p:sp>
        <p:nvSpPr>
          <p:cNvPr id="4" name="Slide Number Placeholder 3"/>
          <p:cNvSpPr>
            <a:spLocks noGrp="1"/>
          </p:cNvSpPr>
          <p:nvPr>
            <p:ph type="sldNum" sz="quarter" idx="5"/>
          </p:nvPr>
        </p:nvSpPr>
        <p:spPr/>
        <p:txBody>
          <a:bodyPr/>
          <a:lstStyle/>
          <a:p>
            <a:fld id="{F9E75BA9-3C31-4BB2-941D-2BD93400D373}" type="slidenum">
              <a:rPr lang="en-US" smtClean="0"/>
              <a:t>5</a:t>
            </a:fld>
            <a:endParaRPr lang="en-US" dirty="0"/>
          </a:p>
        </p:txBody>
      </p:sp>
    </p:spTree>
    <p:extLst>
      <p:ext uri="{BB962C8B-B14F-4D97-AF65-F5344CB8AC3E}">
        <p14:creationId xmlns:p14="http://schemas.microsoft.com/office/powerpoint/2010/main" val="340507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delayed egress locks, controlled egress locks are NOT required to release after 15 seconds, and NO audible alarm or signage is required by the model codes.  The doors are locked indefinitely, and there are several release methods required, which help to ensure life safety for building occupants.  The model codes have slightly different requirements, so you will need to consult the adopted code for specifics, but generally, the locks must be fail safe, and immediate egress must be allowed:</a:t>
            </a:r>
          </a:p>
          <a:p>
            <a:pPr marL="382617" indent="-434976">
              <a:buFont typeface="Arial" panose="020B0604020202020204" pitchFamily="34" charset="0"/>
              <a:buChar char="•"/>
            </a:pPr>
            <a:r>
              <a:rPr lang="en-US" dirty="0"/>
              <a:t>Upon actuation of fire alarm or sprinkler system</a:t>
            </a:r>
          </a:p>
          <a:p>
            <a:pPr marL="382617" indent="-434976">
              <a:buFont typeface="Arial" panose="020B0604020202020204" pitchFamily="34" charset="0"/>
              <a:buChar char="•"/>
            </a:pPr>
            <a:r>
              <a:rPr lang="en-US" dirty="0"/>
              <a:t>Upon loss of power</a:t>
            </a:r>
          </a:p>
          <a:p>
            <a:pPr marL="382617" indent="-434976">
              <a:buFont typeface="Arial" panose="020B0604020202020204" pitchFamily="34" charset="0"/>
              <a:buChar char="•"/>
            </a:pPr>
            <a:r>
              <a:rPr lang="en-US" dirty="0"/>
              <a:t>Upon remote signal</a:t>
            </a:r>
          </a:p>
          <a:p>
            <a:pPr marL="439003" lvl="1" indent="-434976">
              <a:buFont typeface="Arial" panose="020B0604020202020204" pitchFamily="34" charset="0"/>
              <a:buChar char="•"/>
            </a:pPr>
            <a:r>
              <a:rPr lang="en-US" dirty="0"/>
              <a:t>Staff must have the ability to unlock the doors if evacuation is required</a:t>
            </a:r>
          </a:p>
          <a:p>
            <a:pPr marL="439003" lvl="1" indent="-434976">
              <a:buFont typeface="Arial" panose="020B0604020202020204" pitchFamily="34" charset="0"/>
              <a:buChar char="•"/>
            </a:pPr>
            <a:endParaRPr lang="en-US" dirty="0"/>
          </a:p>
          <a:p>
            <a:pPr marL="0" lvl="0" indent="0">
              <a:buFont typeface="Arial" panose="020B0604020202020204" pitchFamily="34" charset="0"/>
              <a:buNone/>
            </a:pPr>
            <a:r>
              <a:rPr lang="en-US" dirty="0"/>
              <a:t>The I-Codes and the NFPA codes vary somewhat, so consult the adopted code for specifics.</a:t>
            </a:r>
          </a:p>
          <a:p>
            <a:pPr marL="4027"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6</a:t>
            </a:fld>
            <a:endParaRPr lang="en-US" dirty="0"/>
          </a:p>
        </p:txBody>
      </p:sp>
    </p:spTree>
    <p:extLst>
      <p:ext uri="{BB962C8B-B14F-4D97-AF65-F5344CB8AC3E}">
        <p14:creationId xmlns:p14="http://schemas.microsoft.com/office/powerpoint/2010/main" val="106802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areas are exempt from the automatic/remote release requirements and the limitation on the number of controlled egress doors in a means of egress.  In the IBC the exempt areas are psychiatric and cognitive treatment areas and units with listed child abduction systems.  Doors serving these areas are not required to automatically unlock to allow egress upon fire alarm/sprinkler activation, power failure, or remote release, and there can be more than one door with a controlled egress lock in the path of egress.</a:t>
            </a:r>
          </a:p>
        </p:txBody>
      </p:sp>
      <p:sp>
        <p:nvSpPr>
          <p:cNvPr id="4" name="Slide Number Placeholder 3"/>
          <p:cNvSpPr>
            <a:spLocks noGrp="1"/>
          </p:cNvSpPr>
          <p:nvPr>
            <p:ph type="sldNum" sz="quarter" idx="5"/>
          </p:nvPr>
        </p:nvSpPr>
        <p:spPr/>
        <p:txBody>
          <a:bodyPr/>
          <a:lstStyle/>
          <a:p>
            <a:fld id="{F9E75BA9-3C31-4BB2-941D-2BD93400D373}" type="slidenum">
              <a:rPr lang="en-US" smtClean="0"/>
              <a:t>7</a:t>
            </a:fld>
            <a:endParaRPr lang="en-US" dirty="0"/>
          </a:p>
        </p:txBody>
      </p:sp>
    </p:spTree>
    <p:extLst>
      <p:ext uri="{BB962C8B-B14F-4D97-AF65-F5344CB8AC3E}">
        <p14:creationId xmlns:p14="http://schemas.microsoft.com/office/powerpoint/2010/main" val="56023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is going to use the rest of our time to talk about specifying hardware for this application.</a:t>
            </a:r>
          </a:p>
          <a:p>
            <a:endParaRPr lang="en-US" dirty="0"/>
          </a:p>
          <a:p>
            <a:r>
              <a:rPr lang="en-US" dirty="0"/>
              <a:t>For a controlled egress system, you could use panic hardware that is similar to a delayed egress device, except that it has what’s called “infinite delay” (the </a:t>
            </a:r>
            <a:r>
              <a:rPr lang="en-US" dirty="0" err="1"/>
              <a:t>Chexit</a:t>
            </a:r>
            <a:r>
              <a:rPr lang="en-US" dirty="0"/>
              <a:t> can function this way).  That’s what’s going to keep the door locked indefinitely.  Electromagnetic locks or electromechanical locks could also be used, but regardless of the type of locking hardware in the system, it must be fail safe so that it will unlock when the power is cut.</a:t>
            </a:r>
          </a:p>
          <a:p>
            <a:endParaRPr lang="en-US" dirty="0"/>
          </a:p>
          <a:p>
            <a:pPr marL="4028" lvl="1"/>
            <a:r>
              <a:rPr lang="en-US" dirty="0"/>
              <a:t>The products used in a controlled egress system are required to be listed to UL 294 – Standard for Access Control System Units; the 2024 model codes permit UL 1034 as an alternative.  These listings are required by many of the code sections that address special locking arrangements, but are not required for normal locking arrangements.</a:t>
            </a:r>
          </a:p>
          <a:p>
            <a:endParaRPr lang="en-US" dirty="0"/>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8</a:t>
            </a:fld>
            <a:endParaRPr lang="en-US" dirty="0"/>
          </a:p>
        </p:txBody>
      </p:sp>
    </p:spTree>
    <p:extLst>
      <p:ext uri="{BB962C8B-B14F-4D97-AF65-F5344CB8AC3E}">
        <p14:creationId xmlns:p14="http://schemas.microsoft.com/office/powerpoint/2010/main" val="126770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specify a controlled egress system?</a:t>
            </a:r>
          </a:p>
        </p:txBody>
      </p:sp>
      <p:sp>
        <p:nvSpPr>
          <p:cNvPr id="4" name="Slide Number Placeholder 3"/>
          <p:cNvSpPr>
            <a:spLocks noGrp="1"/>
          </p:cNvSpPr>
          <p:nvPr>
            <p:ph type="sldNum" sz="quarter" idx="5"/>
          </p:nvPr>
        </p:nvSpPr>
        <p:spPr/>
        <p:txBody>
          <a:bodyPr/>
          <a:lstStyle/>
          <a:p>
            <a:fld id="{7F725688-E2ED-4442-80A5-CF4F5ADE452A}" type="slidenum">
              <a:rPr lang="en-US" smtClean="0"/>
              <a:t>9</a:t>
            </a:fld>
            <a:endParaRPr lang="en-US"/>
          </a:p>
        </p:txBody>
      </p:sp>
    </p:spTree>
    <p:extLst>
      <p:ext uri="{BB962C8B-B14F-4D97-AF65-F5344CB8AC3E}">
        <p14:creationId xmlns:p14="http://schemas.microsoft.com/office/powerpoint/2010/main" val="544377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1/20/2026</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609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6B4CF-08BA-354D-8664-EFC0452DF5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387246"/>
            <a:ext cx="5783705" cy="5783705"/>
          </a:xfrm>
          <a:prstGeom prst="rect">
            <a:avLst/>
          </a:prstGeom>
        </p:spPr>
      </p:pic>
      <p:sp>
        <p:nvSpPr>
          <p:cNvPr id="2" name="Title 1"/>
          <p:cNvSpPr>
            <a:spLocks noGrp="1"/>
          </p:cNvSpPr>
          <p:nvPr>
            <p:ph type="ctrTitle" hasCustomPrompt="1"/>
          </p:nvPr>
        </p:nvSpPr>
        <p:spPr bwMode="invGray">
          <a:xfrm>
            <a:off x="768096" y="2239327"/>
            <a:ext cx="10939445" cy="1935377"/>
          </a:xfrm>
          <a:prstGeom prst="rect">
            <a:avLst/>
          </a:prstGeom>
        </p:spPr>
        <p:txBody>
          <a:bodyPr lIns="0" rIns="0" anchor="t">
            <a:noAutofit/>
          </a:bodyPr>
          <a:lstStyle>
            <a:lvl1pPr>
              <a:defRPr sz="13749" b="0"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Slide Title</a:t>
            </a:r>
          </a:p>
        </p:txBody>
      </p:sp>
      <p:sp>
        <p:nvSpPr>
          <p:cNvPr id="3" name="Subtitle 2"/>
          <p:cNvSpPr>
            <a:spLocks noGrp="1"/>
          </p:cNvSpPr>
          <p:nvPr>
            <p:ph type="subTitle" idx="1"/>
          </p:nvPr>
        </p:nvSpPr>
        <p:spPr bwMode="invGray">
          <a:xfrm>
            <a:off x="763959" y="4266910"/>
            <a:ext cx="8223893" cy="522335"/>
          </a:xfrm>
          <a:prstGeom prst="rect">
            <a:avLst/>
          </a:prstGeom>
        </p:spPr>
        <p:txBody>
          <a:bodyPr vert="horz" lIns="0" tIns="65311" rIns="0" bIns="65311" rtlCol="0" anchor="t">
            <a:noAutofit/>
          </a:bodyPr>
          <a:lstStyle>
            <a:lvl1pPr marL="0" indent="0">
              <a:buNone/>
              <a:defRPr lang="en-US" sz="3333"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spcBef>
                <a:spcPct val="0"/>
              </a:spcBef>
            </a:pPr>
            <a:r>
              <a:rPr lang="en-US" dirty="0"/>
              <a:t>Click to edit Master subtitle style</a:t>
            </a:r>
          </a:p>
        </p:txBody>
      </p:sp>
      <p:sp>
        <p:nvSpPr>
          <p:cNvPr id="13" name="Text Placeholder 12"/>
          <p:cNvSpPr>
            <a:spLocks noGrp="1"/>
          </p:cNvSpPr>
          <p:nvPr>
            <p:ph type="body" sz="quarter" idx="10" hasCustomPrompt="1"/>
          </p:nvPr>
        </p:nvSpPr>
        <p:spPr bwMode="invGray">
          <a:xfrm>
            <a:off x="6536932" y="5392258"/>
            <a:ext cx="4833538" cy="522335"/>
          </a:xfrm>
          <a:prstGeom prst="rect">
            <a:avLst/>
          </a:prstGeom>
        </p:spPr>
        <p:txBody>
          <a:bodyPr vert="horz" lIns="0" tIns="65311" rIns="0" bIns="65311" rtlCol="0" anchor="t">
            <a:noAutofit/>
          </a:bodyPr>
          <a:lstStyle>
            <a:lvl1pPr>
              <a:defRPr lang="en-US" sz="2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lang="en-US" sz="3333" smtClean="0"/>
            </a:lvl2pPr>
            <a:lvl3pPr>
              <a:defRPr lang="en-US" sz="2833" smtClean="0"/>
            </a:lvl3pPr>
            <a:lvl4pPr>
              <a:defRPr lang="en-US" sz="2417" smtClean="0"/>
            </a:lvl4pPr>
            <a:lvl5pPr>
              <a:defRPr lang="en-US" sz="2417"/>
            </a:lvl5pPr>
          </a:lstStyle>
          <a:p>
            <a:pPr lvl="0">
              <a:spcBef>
                <a:spcPct val="0"/>
              </a:spcBef>
              <a:buFont typeface="Arial"/>
            </a:pPr>
            <a:r>
              <a:rPr lang="en-US" dirty="0"/>
              <a:t>Month XX, 20XX</a:t>
            </a:r>
          </a:p>
        </p:txBody>
      </p:sp>
      <p:pic>
        <p:nvPicPr>
          <p:cNvPr id="9" name="Picture 8">
            <a:extLst>
              <a:ext uri="{FF2B5EF4-FFF2-40B4-BE49-F238E27FC236}">
                <a16:creationId xmlns:a16="http://schemas.microsoft.com/office/drawing/2014/main" id="{AB5F2D96-803C-F44E-94DF-C867C14D3A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960" y="641431"/>
            <a:ext cx="1247221" cy="1040581"/>
          </a:xfrm>
          <a:prstGeom prst="rect">
            <a:avLst/>
          </a:prstGeom>
        </p:spPr>
      </p:pic>
    </p:spTree>
    <p:extLst>
      <p:ext uri="{BB962C8B-B14F-4D97-AF65-F5344CB8AC3E}">
        <p14:creationId xmlns:p14="http://schemas.microsoft.com/office/powerpoint/2010/main" val="207421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Large Content ">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744200" cy="1325563"/>
          </a:xfrm>
        </p:spPr>
        <p:txBody>
          <a:bodyPr/>
          <a:lstStyle>
            <a:lvl1pPr>
              <a:defRPr>
                <a:solidFill>
                  <a:srgbClr val="D64500"/>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860698"/>
            <a:ext cx="10972800" cy="3964157"/>
          </a:xfrm>
        </p:spPr>
        <p:txBody>
          <a:bodyPr/>
          <a:lstStyle>
            <a:lvl1pPr>
              <a:defRPr sz="3600"/>
            </a:lvl1pPr>
          </a:lstStyle>
          <a:p>
            <a:pPr lvl="0"/>
            <a:r>
              <a:rPr lang="en-US"/>
              <a:t>Click to edit Master text styles</a:t>
            </a:r>
          </a:p>
        </p:txBody>
      </p:sp>
    </p:spTree>
    <p:extLst>
      <p:ext uri="{BB962C8B-B14F-4D97-AF65-F5344CB8AC3E}">
        <p14:creationId xmlns:p14="http://schemas.microsoft.com/office/powerpoint/2010/main" val="35501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B7FBD-5588-4F53-6529-4F2237C8719F}"/>
              </a:ext>
            </a:extLst>
          </p:cNvPr>
          <p:cNvSpPr>
            <a:spLocks noGrp="1"/>
          </p:cNvSpPr>
          <p:nvPr>
            <p:ph type="dt" sz="half" idx="10"/>
          </p:nvPr>
        </p:nvSpPr>
        <p:spPr/>
        <p:txBody>
          <a:bodyPr/>
          <a:lstStyle/>
          <a:p>
            <a:fld id="{A96B2E5C-FEBF-4344-BE64-DF6BBF89FF04}" type="datetimeFigureOut">
              <a:rPr lang="en-US" smtClean="0"/>
              <a:t>1/20/2026</a:t>
            </a:fld>
            <a:endParaRPr lang="en-US"/>
          </a:p>
        </p:txBody>
      </p:sp>
      <p:sp>
        <p:nvSpPr>
          <p:cNvPr id="3" name="Footer Placeholder 2">
            <a:extLst>
              <a:ext uri="{FF2B5EF4-FFF2-40B4-BE49-F238E27FC236}">
                <a16:creationId xmlns:a16="http://schemas.microsoft.com/office/drawing/2014/main" id="{24ECB5C2-510F-7B67-FE32-1BC1EC875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22B60E-5D70-0A4E-029F-727393A41AEA}"/>
              </a:ext>
            </a:extLst>
          </p:cNvPr>
          <p:cNvSpPr>
            <a:spLocks noGrp="1"/>
          </p:cNvSpPr>
          <p:nvPr>
            <p:ph type="sldNum" sz="quarter" idx="12"/>
          </p:nvPr>
        </p:nvSpPr>
        <p:spPr/>
        <p:txBody>
          <a:bodyPr/>
          <a:lstStyle/>
          <a:p>
            <a:fld id="{14D9CB8A-D72D-4071-8ADA-D17A7C62D06B}" type="slidenum">
              <a:rPr lang="en-US" smtClean="0"/>
              <a:t>‹#›</a:t>
            </a:fld>
            <a:endParaRPr lang="en-US"/>
          </a:p>
        </p:txBody>
      </p:sp>
    </p:spTree>
    <p:extLst>
      <p:ext uri="{BB962C8B-B14F-4D97-AF65-F5344CB8AC3E}">
        <p14:creationId xmlns:p14="http://schemas.microsoft.com/office/powerpoint/2010/main" val="38264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714376"/>
            <a:ext cx="10972800" cy="729858"/>
          </a:xfrm>
          <a:prstGeom prst="rect">
            <a:avLst/>
          </a:prstGeom>
        </p:spPr>
        <p:txBody>
          <a:bodyPr/>
          <a:lstStyle>
            <a:lvl1pPr>
              <a:defRPr sz="4000">
                <a:solidFill>
                  <a:srgbClr val="F26F2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12" name="Content Placeholder 11">
            <a:extLst>
              <a:ext uri="{FF2B5EF4-FFF2-40B4-BE49-F238E27FC236}">
                <a16:creationId xmlns:a16="http://schemas.microsoft.com/office/drawing/2014/main" id="{9304F3A3-07FE-7F4D-9B0A-0854B6AD79C7}"/>
              </a:ext>
            </a:extLst>
          </p:cNvPr>
          <p:cNvSpPr>
            <a:spLocks noGrp="1"/>
          </p:cNvSpPr>
          <p:nvPr>
            <p:ph sz="quarter" idx="11" hasCustomPrompt="1"/>
          </p:nvPr>
        </p:nvSpPr>
        <p:spPr>
          <a:xfrm>
            <a:off x="609865" y="1599442"/>
            <a:ext cx="10972271" cy="492321"/>
          </a:xfrm>
          <a:prstGeom prst="rect">
            <a:avLst/>
          </a:prstGeom>
        </p:spPr>
        <p:txBody>
          <a:bodyPr/>
          <a:lstStyle>
            <a:lvl1pPr>
              <a:defRPr sz="2500">
                <a:solidFill>
                  <a:srgbClr val="404041"/>
                </a:solidFill>
                <a:latin typeface="Arial" panose="020B0604020202020204" pitchFamily="34" charset="0"/>
                <a:ea typeface="Verdana" panose="020B0604030504040204" pitchFamily="34" charset="0"/>
                <a:cs typeface="Arial" panose="020B0604020202020204" pitchFamily="34" charset="0"/>
              </a:defRPr>
            </a:lvl1pPr>
            <a:lvl2pPr>
              <a:defRPr>
                <a:solidFill>
                  <a:srgbClr val="404041"/>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04041"/>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04041"/>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0404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subhead</a:t>
            </a:r>
          </a:p>
          <a:p>
            <a:pPr lvl="0"/>
            <a:endParaRPr lang="en-US" dirty="0"/>
          </a:p>
        </p:txBody>
      </p:sp>
      <p:sp>
        <p:nvSpPr>
          <p:cNvPr id="6" name="Rectangle 5">
            <a:extLst>
              <a:ext uri="{FF2B5EF4-FFF2-40B4-BE49-F238E27FC236}">
                <a16:creationId xmlns:a16="http://schemas.microsoft.com/office/drawing/2014/main" id="{5141FD89-BAA1-324D-9939-B27FC09E5319}"/>
              </a:ext>
            </a:extLst>
          </p:cNvPr>
          <p:cNvSpPr/>
          <p:nvPr userDrawn="1"/>
        </p:nvSpPr>
        <p:spPr>
          <a:xfrm>
            <a:off x="609600" y="1458815"/>
            <a:ext cx="3914665" cy="448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rgbClr val="FF0000"/>
              </a:solidFill>
            </a:endParaRPr>
          </a:p>
        </p:txBody>
      </p:sp>
      <p:sp>
        <p:nvSpPr>
          <p:cNvPr id="4" name="Text Placeholder 3">
            <a:extLst>
              <a:ext uri="{FF2B5EF4-FFF2-40B4-BE49-F238E27FC236}">
                <a16:creationId xmlns:a16="http://schemas.microsoft.com/office/drawing/2014/main" id="{E0375D83-1F0B-BF4D-BE7B-4FC0754278AE}"/>
              </a:ext>
            </a:extLst>
          </p:cNvPr>
          <p:cNvSpPr>
            <a:spLocks noGrp="1"/>
          </p:cNvSpPr>
          <p:nvPr>
            <p:ph type="body" sz="quarter" idx="12"/>
          </p:nvPr>
        </p:nvSpPr>
        <p:spPr>
          <a:xfrm>
            <a:off x="609865" y="2246970"/>
            <a:ext cx="10972271" cy="3550051"/>
          </a:xfrm>
          <a:prstGeom prst="rect">
            <a:avLst/>
          </a:prstGeom>
        </p:spPr>
        <p:txBody>
          <a:bodyPr/>
          <a:lstStyle>
            <a:lvl1pPr>
              <a:defRPr>
                <a:solidFill>
                  <a:srgbClr val="404041"/>
                </a:solidFill>
              </a:defRPr>
            </a:lvl1pPr>
            <a:lvl2pPr>
              <a:defRPr>
                <a:solidFill>
                  <a:srgbClr val="404041"/>
                </a:solidFill>
              </a:defRPr>
            </a:lvl2pPr>
            <a:lvl3pPr>
              <a:defRPr>
                <a:solidFill>
                  <a:srgbClr val="404041"/>
                </a:solidFill>
              </a:defRPr>
            </a:lvl3pPr>
            <a:lvl4pPr>
              <a:defRPr>
                <a:solidFill>
                  <a:srgbClr val="404041"/>
                </a:solidFill>
              </a:defRPr>
            </a:lvl4pPr>
            <a:lvl5pPr>
              <a:defRPr>
                <a:solidFill>
                  <a:srgbClr val="40404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536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RSO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customXml" Target="../ink/ink2.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14C87E-BA7C-4977-BA6B-B3A549C73487}"/>
              </a:ext>
            </a:extLst>
          </p:cNvPr>
          <p:cNvSpPr>
            <a:spLocks noGrp="1"/>
          </p:cNvSpPr>
          <p:nvPr>
            <p:ph type="body" sz="quarter" idx="10"/>
          </p:nvPr>
        </p:nvSpPr>
        <p:spPr>
          <a:xfrm>
            <a:off x="2910264" y="796849"/>
            <a:ext cx="3039964" cy="2404925"/>
          </a:xfrm>
          <a:solidFill>
            <a:schemeClr val="tx1">
              <a:alpha val="37000"/>
            </a:schemeClr>
          </a:solidFill>
        </p:spPr>
        <p:txBody>
          <a:bodyPr/>
          <a:lstStyle/>
          <a:p>
            <a:pPr marL="0" indent="0">
              <a:buNone/>
            </a:pPr>
            <a:r>
              <a:rPr lang="en-US" sz="3667" dirty="0"/>
              <a:t>Lori Greene</a:t>
            </a:r>
          </a:p>
          <a:p>
            <a:pPr marL="0" indent="0">
              <a:buNone/>
            </a:pPr>
            <a:r>
              <a:rPr lang="en-US" sz="2000" dirty="0"/>
              <a:t>DAHC/CDC, FDAI, FDHI</a:t>
            </a:r>
          </a:p>
          <a:p>
            <a:pPr marL="0" indent="0">
              <a:buNone/>
            </a:pPr>
            <a:r>
              <a:rPr lang="en-US" sz="2000" dirty="0"/>
              <a:t>Allegion – Manager, </a:t>
            </a:r>
          </a:p>
          <a:p>
            <a:pPr marL="0" indent="0">
              <a:buNone/>
            </a:pPr>
            <a:r>
              <a:rPr lang="en-US" sz="2000" dirty="0"/>
              <a:t>        Codes &amp; Resources</a:t>
            </a:r>
          </a:p>
          <a:p>
            <a:pPr marL="0" indent="0">
              <a:buNone/>
            </a:pPr>
            <a:r>
              <a:rPr lang="en-US" sz="2000" dirty="0"/>
              <a:t>iDigHardware.com</a:t>
            </a:r>
          </a:p>
        </p:txBody>
      </p:sp>
      <p:sp>
        <p:nvSpPr>
          <p:cNvPr id="7" name="TextBox 6">
            <a:extLst>
              <a:ext uri="{FF2B5EF4-FFF2-40B4-BE49-F238E27FC236}">
                <a16:creationId xmlns:a16="http://schemas.microsoft.com/office/drawing/2014/main" id="{DEDD168D-0AB2-46AB-9826-F53613A672BD}"/>
              </a:ext>
            </a:extLst>
          </p:cNvPr>
          <p:cNvSpPr txBox="1"/>
          <p:nvPr/>
        </p:nvSpPr>
        <p:spPr>
          <a:xfrm>
            <a:off x="7211309" y="1750423"/>
            <a:ext cx="4833537" cy="2800767"/>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Code Update</a:t>
            </a:r>
            <a:endParaRPr lang="en-US" sz="8000" dirty="0">
              <a:solidFill>
                <a:schemeClr val="bg1"/>
              </a:solidFill>
            </a:endParaRPr>
          </a:p>
        </p:txBody>
      </p:sp>
      <p:sp>
        <p:nvSpPr>
          <p:cNvPr id="2" name="Rectangle 1">
            <a:extLst>
              <a:ext uri="{FF2B5EF4-FFF2-40B4-BE49-F238E27FC236}">
                <a16:creationId xmlns:a16="http://schemas.microsoft.com/office/drawing/2014/main" id="{EAA90E94-933C-4873-8AA9-22C100DC5644}"/>
              </a:ext>
            </a:extLst>
          </p:cNvPr>
          <p:cNvSpPr/>
          <p:nvPr/>
        </p:nvSpPr>
        <p:spPr>
          <a:xfrm>
            <a:off x="692331" y="548640"/>
            <a:ext cx="1306286" cy="1201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person wearing glasses&#10;&#10;Description automatically generated with low confidence">
            <a:extLst>
              <a:ext uri="{FF2B5EF4-FFF2-40B4-BE49-F238E27FC236}">
                <a16:creationId xmlns:a16="http://schemas.microsoft.com/office/drawing/2014/main" id="{47E03B2D-BB5E-40D0-90DB-48F2C05EE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31" y="796849"/>
            <a:ext cx="1932141" cy="2313411"/>
          </a:xfrm>
          <a:prstGeom prst="rect">
            <a:avLst/>
          </a:prstGeom>
          <a:ln w="25400">
            <a:solidFill>
              <a:schemeClr val="bg1"/>
            </a:solidFill>
          </a:ln>
          <a:effectLst>
            <a:outerShdw blurRad="50800" dist="38100" dir="2700000" algn="tl" rotWithShape="0">
              <a:prstClr val="black">
                <a:alpha val="40000"/>
              </a:prstClr>
            </a:outerShdw>
          </a:effectLst>
        </p:spPr>
      </p:pic>
      <p:pic>
        <p:nvPicPr>
          <p:cNvPr id="8" name="Picture 7" descr="A person in a suit&#10;&#10;Description automatically generated">
            <a:extLst>
              <a:ext uri="{FF2B5EF4-FFF2-40B4-BE49-F238E27FC236}">
                <a16:creationId xmlns:a16="http://schemas.microsoft.com/office/drawing/2014/main" id="{5AEE3B62-ED47-0D1A-1D77-4B3A47F59F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331" y="3482008"/>
            <a:ext cx="1932141" cy="2353084"/>
          </a:xfrm>
          <a:prstGeom prst="rect">
            <a:avLst/>
          </a:prstGeom>
          <a:ln w="25400">
            <a:solidFill>
              <a:schemeClr val="bg1"/>
            </a:solidFill>
          </a:ln>
          <a:effectLst>
            <a:outerShdw blurRad="50800" dist="38100" dir="2700000" algn="tl" rotWithShape="0">
              <a:prstClr val="black">
                <a:alpha val="40000"/>
              </a:prstClr>
            </a:outerShdw>
          </a:effectLst>
        </p:spPr>
      </p:pic>
      <p:sp>
        <p:nvSpPr>
          <p:cNvPr id="9" name="Text Placeholder 3">
            <a:extLst>
              <a:ext uri="{FF2B5EF4-FFF2-40B4-BE49-F238E27FC236}">
                <a16:creationId xmlns:a16="http://schemas.microsoft.com/office/drawing/2014/main" id="{DF16A277-3FD0-DA0F-342B-8EC58715B2BA}"/>
              </a:ext>
            </a:extLst>
          </p:cNvPr>
          <p:cNvSpPr txBox="1">
            <a:spLocks/>
          </p:cNvSpPr>
          <p:nvPr/>
        </p:nvSpPr>
        <p:spPr bwMode="invGray">
          <a:xfrm>
            <a:off x="2910264" y="3482009"/>
            <a:ext cx="3039964" cy="2353084"/>
          </a:xfrm>
          <a:prstGeom prst="rect">
            <a:avLst/>
          </a:prstGeom>
          <a:solidFill>
            <a:schemeClr val="tx1">
              <a:alpha val="37000"/>
            </a:schemeClr>
          </a:solidFill>
        </p:spPr>
        <p:txBody>
          <a:bodyPr vert="horz" lIns="0" tIns="65311" rIns="0" bIns="65311" rtlCol="0" anchor="t">
            <a:noAutofit/>
          </a:bodyPr>
          <a:lstStyle>
            <a:lvl1pPr marL="0" indent="0" defTabSz="457200" eaLnBrk="1" latinLnBrk="0" hangingPunct="1">
              <a:spcBef>
                <a:spcPct val="20000"/>
              </a:spcBef>
              <a:buClr>
                <a:schemeClr val="bg2"/>
              </a:buClr>
              <a:buFont typeface="Wingdings" charset="2"/>
              <a:buNone/>
              <a:defRPr lang="en-US" sz="3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173038" indent="-173038" defTabSz="457200" eaLnBrk="1" latinLnBrk="0" hangingPunct="1">
              <a:spcBef>
                <a:spcPct val="20000"/>
              </a:spcBef>
              <a:buClr>
                <a:schemeClr val="bg2"/>
              </a:buClr>
              <a:buSzPct val="110000"/>
              <a:buFont typeface="Wingdings" charset="2"/>
              <a:buChar char="§"/>
              <a:defRPr lang="en-US" sz="3333" smtClean="0">
                <a:solidFill>
                  <a:schemeClr val="tx1">
                    <a:lumMod val="75000"/>
                    <a:lumOff val="25000"/>
                  </a:schemeClr>
                </a:solidFill>
                <a:latin typeface="+mn-lt"/>
              </a:defRPr>
            </a:lvl2pPr>
            <a:lvl3pPr marL="346075" indent="-173038" defTabSz="457200" eaLnBrk="1" latinLnBrk="0" hangingPunct="1">
              <a:spcBef>
                <a:spcPct val="20000"/>
              </a:spcBef>
              <a:buClr>
                <a:schemeClr val="bg2"/>
              </a:buClr>
              <a:buFont typeface="Lucida Grande"/>
              <a:buChar char="–"/>
              <a:defRPr lang="en-US" sz="2833" smtClean="0">
                <a:solidFill>
                  <a:schemeClr val="tx1">
                    <a:lumMod val="75000"/>
                    <a:lumOff val="25000"/>
                  </a:schemeClr>
                </a:solidFill>
                <a:latin typeface="+mn-lt"/>
              </a:defRPr>
            </a:lvl3pPr>
            <a:lvl4pPr marL="512763" indent="-166688" defTabSz="457200" eaLnBrk="1" latinLnBrk="0" hangingPunct="1">
              <a:spcBef>
                <a:spcPct val="20000"/>
              </a:spcBef>
              <a:buClr>
                <a:schemeClr val="bg2"/>
              </a:buClr>
              <a:buFont typeface="Wingdings" charset="2"/>
              <a:buChar char="§"/>
              <a:defRPr lang="en-US" sz="2417" smtClean="0">
                <a:solidFill>
                  <a:schemeClr val="tx1">
                    <a:lumMod val="75000"/>
                    <a:lumOff val="25000"/>
                  </a:schemeClr>
                </a:solidFill>
                <a:latin typeface="+mn-lt"/>
              </a:defRPr>
            </a:lvl4pPr>
            <a:lvl5pPr marL="684213" indent="-171450" defTabSz="457200" eaLnBrk="1" latinLnBrk="0" hangingPunct="1">
              <a:spcBef>
                <a:spcPct val="20000"/>
              </a:spcBef>
              <a:buClr>
                <a:schemeClr val="bg2"/>
              </a:buClr>
              <a:buFont typeface="Lucida Grande"/>
              <a:buChar char="–"/>
              <a:defRPr lang="en-US" sz="2417">
                <a:solidFill>
                  <a:schemeClr val="tx1">
                    <a:lumMod val="75000"/>
                    <a:lumOff val="25000"/>
                  </a:schemeClr>
                </a:solidFill>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US" dirty="0"/>
              <a:t>Mark A. Kuhn </a:t>
            </a:r>
          </a:p>
          <a:p>
            <a:r>
              <a:rPr lang="en-US" sz="2000" dirty="0"/>
              <a:t>AOC, FDHI, DHT, DHC, CFDAI, CDT, CSI</a:t>
            </a:r>
          </a:p>
          <a:p>
            <a:r>
              <a:rPr lang="en-US" sz="2000" dirty="0"/>
              <a:t>Allegion - Architectural </a:t>
            </a:r>
          </a:p>
          <a:p>
            <a:r>
              <a:rPr lang="en-US" sz="2000" dirty="0"/>
              <a:t>        Consultant</a:t>
            </a:r>
          </a:p>
        </p:txBody>
      </p:sp>
    </p:spTree>
    <p:extLst>
      <p:ext uri="{BB962C8B-B14F-4D97-AF65-F5344CB8AC3E}">
        <p14:creationId xmlns:p14="http://schemas.microsoft.com/office/powerpoint/2010/main" val="62748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0421AD-EF6B-4359-AC94-B010679812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977485"/>
            <a:ext cx="12186172" cy="1850866"/>
          </a:xfrm>
          <a:prstGeom prst="rect">
            <a:avLst/>
          </a:prstGeom>
        </p:spPr>
      </p:pic>
      <p:pic>
        <p:nvPicPr>
          <p:cNvPr id="4" name="Picture 3">
            <a:extLst>
              <a:ext uri="{FF2B5EF4-FFF2-40B4-BE49-F238E27FC236}">
                <a16:creationId xmlns:a16="http://schemas.microsoft.com/office/drawing/2014/main" id="{E5B86674-3374-41A9-BABD-F82EC7435F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86172" cy="5074920"/>
          </a:xfrm>
          <a:prstGeom prst="rect">
            <a:avLst/>
          </a:prstGeom>
        </p:spPr>
      </p:pic>
    </p:spTree>
    <p:extLst>
      <p:ext uri="{BB962C8B-B14F-4D97-AF65-F5344CB8AC3E}">
        <p14:creationId xmlns:p14="http://schemas.microsoft.com/office/powerpoint/2010/main" val="100814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61E225-04B1-07D8-DF48-BE017008E069}"/>
              </a:ext>
            </a:extLst>
          </p:cNvPr>
          <p:cNvSpPr txBox="1"/>
          <p:nvPr/>
        </p:nvSpPr>
        <p:spPr>
          <a:xfrm>
            <a:off x="534057" y="1278526"/>
            <a:ext cx="4243589" cy="4899803"/>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4800" b="1" dirty="0">
                <a:latin typeface="Bradley Hand ITC" panose="03070402050302030203" pitchFamily="66" charset="0"/>
              </a:rPr>
              <a:t>We take requests!</a:t>
            </a:r>
          </a:p>
          <a:p>
            <a:pPr>
              <a:lnSpc>
                <a:spcPct val="90000"/>
              </a:lnSpc>
              <a:spcAft>
                <a:spcPts val="600"/>
              </a:spcAft>
            </a:pPr>
            <a:endParaRPr lang="en-US" sz="4800" b="1" dirty="0">
              <a:latin typeface="Bradley Hand ITC" panose="03070402050302030203" pitchFamily="66" charset="0"/>
            </a:endParaRPr>
          </a:p>
          <a:p>
            <a:pPr>
              <a:lnSpc>
                <a:spcPct val="90000"/>
              </a:lnSpc>
              <a:spcAft>
                <a:spcPts val="600"/>
              </a:spcAft>
            </a:pPr>
            <a:r>
              <a:rPr lang="en-US" sz="4800" b="1" dirty="0">
                <a:latin typeface="Bradley Hand ITC" panose="03070402050302030203" pitchFamily="66" charset="0"/>
              </a:rPr>
              <a:t>What do you want to learn about?</a:t>
            </a:r>
          </a:p>
          <a:p>
            <a:pPr>
              <a:lnSpc>
                <a:spcPct val="90000"/>
              </a:lnSpc>
              <a:spcAft>
                <a:spcPts val="600"/>
              </a:spcAft>
            </a:pPr>
            <a:endParaRPr lang="en-US" sz="4800" b="1" dirty="0">
              <a:latin typeface="Bradley Hand ITC" panose="03070402050302030203" pitchFamily="66" charset="0"/>
            </a:endParaRPr>
          </a:p>
          <a:p>
            <a:pPr>
              <a:lnSpc>
                <a:spcPct val="90000"/>
              </a:lnSpc>
              <a:spcAft>
                <a:spcPts val="600"/>
              </a:spcAft>
            </a:pPr>
            <a:r>
              <a:rPr lang="en-US" sz="4800" b="1" dirty="0">
                <a:latin typeface="Bradley Hand ITC" panose="03070402050302030203" pitchFamily="66" charset="0"/>
              </a:rPr>
              <a:t>Want to write a guest post for </a:t>
            </a:r>
            <a:r>
              <a:rPr lang="en-US" sz="4800" b="1" dirty="0" err="1">
                <a:latin typeface="Bradley Hand ITC" panose="03070402050302030203" pitchFamily="66" charset="0"/>
              </a:rPr>
              <a:t>iDigHardware</a:t>
            </a:r>
            <a:r>
              <a:rPr lang="en-US" sz="4800" b="1" dirty="0">
                <a:latin typeface="Bradley Hand ITC" panose="03070402050302030203" pitchFamily="66" charset="0"/>
              </a:rPr>
              <a:t>?</a:t>
            </a:r>
          </a:p>
        </p:txBody>
      </p:sp>
      <p:pic>
        <p:nvPicPr>
          <p:cNvPr id="3" name="Picture 2" descr="Two dogs wearing sunglasses and a headphones&#10;&#10;Description automatically generated">
            <a:extLst>
              <a:ext uri="{FF2B5EF4-FFF2-40B4-BE49-F238E27FC236}">
                <a16:creationId xmlns:a16="http://schemas.microsoft.com/office/drawing/2014/main" id="{BD71A700-8FE9-AF2A-EF8F-3E420AAA006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311702" y="-125493"/>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0877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26946-E68A-BB31-1D3A-2BDA37F82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7083D-871F-60E4-35D2-C9D6C6ACC40D}"/>
              </a:ext>
            </a:extLst>
          </p:cNvPr>
          <p:cNvSpPr>
            <a:spLocks noGrp="1"/>
          </p:cNvSpPr>
          <p:nvPr>
            <p:ph type="title"/>
          </p:nvPr>
        </p:nvSpPr>
        <p:spPr>
          <a:xfrm>
            <a:off x="226828" y="0"/>
            <a:ext cx="10744200" cy="1325563"/>
          </a:xfrm>
        </p:spPr>
        <p:txBody>
          <a:bodyPr/>
          <a:lstStyle/>
          <a:p>
            <a:r>
              <a:rPr lang="en-US" dirty="0"/>
              <a:t>IBC – Group A, Assembly</a:t>
            </a:r>
          </a:p>
        </p:txBody>
      </p:sp>
      <p:sp>
        <p:nvSpPr>
          <p:cNvPr id="3" name="Content Placeholder 2">
            <a:extLst>
              <a:ext uri="{FF2B5EF4-FFF2-40B4-BE49-F238E27FC236}">
                <a16:creationId xmlns:a16="http://schemas.microsoft.com/office/drawing/2014/main" id="{C95F1B10-8BBB-A862-6213-332FCF82FB67}"/>
              </a:ext>
            </a:extLst>
          </p:cNvPr>
          <p:cNvSpPr>
            <a:spLocks noGrp="1"/>
          </p:cNvSpPr>
          <p:nvPr>
            <p:ph idx="1"/>
          </p:nvPr>
        </p:nvSpPr>
        <p:spPr>
          <a:xfrm>
            <a:off x="226828" y="1305685"/>
            <a:ext cx="11355572" cy="4499292"/>
          </a:xfrm>
        </p:spPr>
        <p:txBody>
          <a:bodyPr>
            <a:normAutofit/>
          </a:bodyPr>
          <a:lstStyle/>
          <a:p>
            <a:pPr marL="0" indent="0">
              <a:buNone/>
            </a:pPr>
            <a:r>
              <a:rPr lang="en-US" sz="2800" i="1" dirty="0">
                <a:solidFill>
                  <a:srgbClr val="FF0000"/>
                </a:solidFill>
              </a:rPr>
              <a:t>303.1.3 </a:t>
            </a:r>
            <a:r>
              <a:rPr lang="en-US" sz="2800" b="1" i="1" dirty="0">
                <a:solidFill>
                  <a:srgbClr val="FF0000"/>
                </a:solidFill>
              </a:rPr>
              <a:t>Associated with Group E occupancies</a:t>
            </a:r>
            <a:r>
              <a:rPr lang="en-US" sz="2800" i="1" dirty="0">
                <a:solidFill>
                  <a:srgbClr val="FF0000"/>
                </a:solidFill>
              </a:rPr>
              <a:t>. A room or space used for assembly purposes that is associated with a Group E occupancy is not considered a separate occupancy.</a:t>
            </a:r>
          </a:p>
          <a:p>
            <a:pPr marL="0" indent="0">
              <a:buNone/>
            </a:pPr>
            <a:r>
              <a:rPr lang="en-US" sz="2800" i="1" dirty="0">
                <a:solidFill>
                  <a:srgbClr val="FF0000"/>
                </a:solidFill>
              </a:rPr>
              <a:t>303.1.4 </a:t>
            </a:r>
            <a:r>
              <a:rPr lang="en-US" sz="2800" b="1" i="1" dirty="0">
                <a:solidFill>
                  <a:srgbClr val="FF0000"/>
                </a:solidFill>
              </a:rPr>
              <a:t>Accessory to places of religious worship. </a:t>
            </a:r>
            <a:r>
              <a:rPr lang="en-US" sz="2800" i="1" dirty="0">
                <a:solidFill>
                  <a:srgbClr val="FF0000"/>
                </a:solidFill>
              </a:rPr>
              <a:t>Accessory religious educational rooms and religious auditoriums with occupant loads </a:t>
            </a:r>
            <a:r>
              <a:rPr lang="en-US" sz="2800" b="1" i="1" dirty="0">
                <a:solidFill>
                  <a:srgbClr val="FF0000"/>
                </a:solidFill>
              </a:rPr>
              <a:t>of less than 100 per room or space are not considered separate occupancies.</a:t>
            </a:r>
          </a:p>
          <a:p>
            <a:pPr marL="0" indent="0">
              <a:buNone/>
            </a:pPr>
            <a:r>
              <a:rPr lang="en-US" sz="2800" i="1" dirty="0">
                <a:solidFill>
                  <a:srgbClr val="FF0000"/>
                </a:solidFill>
              </a:rPr>
              <a:t>303.1.5 </a:t>
            </a:r>
            <a:r>
              <a:rPr lang="en-US" sz="2800" b="1" i="1" dirty="0">
                <a:solidFill>
                  <a:srgbClr val="FF0000"/>
                </a:solidFill>
              </a:rPr>
              <a:t>Special amusement areas. </a:t>
            </a:r>
            <a:r>
              <a:rPr lang="en-US" sz="2800" i="1" dirty="0">
                <a:solidFill>
                  <a:srgbClr val="FF0000"/>
                </a:solidFill>
              </a:rPr>
              <a:t>Special amusement areas shall comply with </a:t>
            </a:r>
            <a:r>
              <a:rPr lang="en-US" sz="2800" b="1" i="1" dirty="0">
                <a:solidFill>
                  <a:srgbClr val="FF0000"/>
                </a:solidFill>
              </a:rPr>
              <a:t>Section 411.</a:t>
            </a:r>
          </a:p>
        </p:txBody>
      </p:sp>
      <p:sp>
        <p:nvSpPr>
          <p:cNvPr id="4" name="TextBox 3">
            <a:extLst>
              <a:ext uri="{FF2B5EF4-FFF2-40B4-BE49-F238E27FC236}">
                <a16:creationId xmlns:a16="http://schemas.microsoft.com/office/drawing/2014/main" id="{4DDF6AB5-6091-A8F7-78C8-43387E4D5DA3}"/>
              </a:ext>
            </a:extLst>
          </p:cNvPr>
          <p:cNvSpPr txBox="1"/>
          <p:nvPr/>
        </p:nvSpPr>
        <p:spPr>
          <a:xfrm>
            <a:off x="8440096" y="4706028"/>
            <a:ext cx="3211135" cy="1200329"/>
          </a:xfrm>
          <a:prstGeom prst="rect">
            <a:avLst/>
          </a:prstGeom>
          <a:noFill/>
        </p:spPr>
        <p:txBody>
          <a:bodyPr wrap="none" rtlCol="0">
            <a:spAutoFit/>
          </a:bodyPr>
          <a:lstStyle/>
          <a:p>
            <a:r>
              <a:rPr lang="en-US" sz="3600" b="1" i="1" dirty="0">
                <a:latin typeface="Cavolini" panose="03000502040302020204" pitchFamily="66" charset="0"/>
                <a:cs typeface="Cavolini" panose="03000502040302020204" pitchFamily="66" charset="0"/>
              </a:rPr>
              <a:t>What does </a:t>
            </a:r>
          </a:p>
          <a:p>
            <a:r>
              <a:rPr lang="en-US" sz="3600" b="1" i="1" dirty="0">
                <a:latin typeface="Cavolini" panose="03000502040302020204" pitchFamily="66" charset="0"/>
                <a:cs typeface="Cavolini" panose="03000502040302020204" pitchFamily="66" charset="0"/>
              </a:rPr>
              <a:t>this mean??</a:t>
            </a:r>
          </a:p>
        </p:txBody>
      </p:sp>
      <p:grpSp>
        <p:nvGrpSpPr>
          <p:cNvPr id="16" name="Group 15">
            <a:extLst>
              <a:ext uri="{FF2B5EF4-FFF2-40B4-BE49-F238E27FC236}">
                <a16:creationId xmlns:a16="http://schemas.microsoft.com/office/drawing/2014/main" id="{3271AFDF-0A92-9975-7E75-39D1ED53398C}"/>
              </a:ext>
            </a:extLst>
          </p:cNvPr>
          <p:cNvGrpSpPr/>
          <p:nvPr/>
        </p:nvGrpSpPr>
        <p:grpSpPr>
          <a:xfrm>
            <a:off x="5228647" y="1943124"/>
            <a:ext cx="3142618" cy="3371760"/>
            <a:chOff x="5349988" y="2070360"/>
            <a:chExt cx="3142618" cy="337176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91711E8-3A54-3D3A-A591-B533E90A2466}"/>
                    </a:ext>
                  </a:extLst>
                </p14:cNvPr>
                <p14:cNvContentPartPr/>
                <p14:nvPr/>
              </p14:nvContentPartPr>
              <p14:xfrm>
                <a:off x="5614766" y="2390400"/>
                <a:ext cx="2877840" cy="3051720"/>
              </p14:xfrm>
            </p:contentPart>
          </mc:Choice>
          <mc:Fallback xmlns="">
            <p:pic>
              <p:nvPicPr>
                <p:cNvPr id="9" name="Ink 8">
                  <a:extLst>
                    <a:ext uri="{FF2B5EF4-FFF2-40B4-BE49-F238E27FC236}">
                      <a16:creationId xmlns:a16="http://schemas.microsoft.com/office/drawing/2014/main" id="{6E4A0888-C74F-7C38-1B92-19475734BD33}"/>
                    </a:ext>
                  </a:extLst>
                </p:cNvPr>
                <p:cNvPicPr/>
                <p:nvPr/>
              </p:nvPicPr>
              <p:blipFill>
                <a:blip r:embed="rId4"/>
                <a:stretch>
                  <a:fillRect/>
                </a:stretch>
              </p:blipFill>
              <p:spPr>
                <a:xfrm>
                  <a:off x="5596046" y="2371680"/>
                  <a:ext cx="2915640" cy="3089520"/>
                </a:xfrm>
                <a:prstGeom prst="rect">
                  <a:avLst/>
                </a:prstGeom>
              </p:spPr>
            </p:pic>
          </mc:Fallback>
        </mc:AlternateContent>
        <p:grpSp>
          <p:nvGrpSpPr>
            <p:cNvPr id="14" name="Group 13">
              <a:extLst>
                <a:ext uri="{FF2B5EF4-FFF2-40B4-BE49-F238E27FC236}">
                  <a16:creationId xmlns:a16="http://schemas.microsoft.com/office/drawing/2014/main" id="{DDB8AB0E-64C6-5BB0-4EA4-5FEDC2800B9E}"/>
                </a:ext>
              </a:extLst>
            </p:cNvPr>
            <p:cNvGrpSpPr/>
            <p:nvPr/>
          </p:nvGrpSpPr>
          <p:grpSpPr>
            <a:xfrm>
              <a:off x="5349988" y="2070360"/>
              <a:ext cx="990640" cy="694080"/>
              <a:chOff x="5616566" y="2070360"/>
              <a:chExt cx="756720" cy="694080"/>
            </a:xfrm>
          </p:grpSpPr>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FBCE8A5B-7D6A-27F1-BE10-1F91CC7860AF}"/>
                      </a:ext>
                    </a:extLst>
                  </p14:cNvPr>
                  <p14:cNvContentPartPr/>
                  <p14:nvPr/>
                </p14:nvContentPartPr>
                <p14:xfrm>
                  <a:off x="5616566" y="2070360"/>
                  <a:ext cx="756720" cy="422280"/>
                </p14:xfrm>
              </p:contentPart>
            </mc:Choice>
            <mc:Fallback xmlns="">
              <p:pic>
                <p:nvPicPr>
                  <p:cNvPr id="12" name="Ink 11">
                    <a:extLst>
                      <a:ext uri="{FF2B5EF4-FFF2-40B4-BE49-F238E27FC236}">
                        <a16:creationId xmlns:a16="http://schemas.microsoft.com/office/drawing/2014/main" id="{450C76F0-BBAD-CB62-A3C6-3CD4CAD5E254}"/>
                      </a:ext>
                    </a:extLst>
                  </p:cNvPr>
                  <p:cNvPicPr/>
                  <p:nvPr/>
                </p:nvPicPr>
                <p:blipFill>
                  <a:blip r:embed="rId6"/>
                  <a:stretch>
                    <a:fillRect/>
                  </a:stretch>
                </p:blipFill>
                <p:spPr>
                  <a:xfrm>
                    <a:off x="5602262" y="2051640"/>
                    <a:ext cx="785602"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318112F6-CE4E-5BD8-9CBA-7E5FA6C2C4CD}"/>
                      </a:ext>
                    </a:extLst>
                  </p14:cNvPr>
                  <p14:cNvContentPartPr/>
                  <p14:nvPr/>
                </p14:nvContentPartPr>
                <p14:xfrm>
                  <a:off x="5652566" y="2423520"/>
                  <a:ext cx="626040" cy="340920"/>
                </p14:xfrm>
              </p:contentPart>
            </mc:Choice>
            <mc:Fallback xmlns="">
              <p:pic>
                <p:nvPicPr>
                  <p:cNvPr id="13" name="Ink 12">
                    <a:extLst>
                      <a:ext uri="{FF2B5EF4-FFF2-40B4-BE49-F238E27FC236}">
                        <a16:creationId xmlns:a16="http://schemas.microsoft.com/office/drawing/2014/main" id="{9DE43B69-71FE-AE8E-C537-60199DA4AFCB}"/>
                      </a:ext>
                    </a:extLst>
                  </p:cNvPr>
                  <p:cNvPicPr/>
                  <p:nvPr/>
                </p:nvPicPr>
                <p:blipFill>
                  <a:blip r:embed="rId8"/>
                  <a:stretch>
                    <a:fillRect/>
                  </a:stretch>
                </p:blipFill>
                <p:spPr>
                  <a:xfrm>
                    <a:off x="5637988" y="2404440"/>
                    <a:ext cx="654921" cy="3787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097DD008-F917-4249-0820-36F7B6FF4405}"/>
                  </a:ext>
                </a:extLst>
              </p14:cNvPr>
              <p14:cNvContentPartPr/>
              <p14:nvPr/>
            </p14:nvContentPartPr>
            <p14:xfrm>
              <a:off x="-930754" y="2008440"/>
              <a:ext cx="360" cy="360"/>
            </p14:xfrm>
          </p:contentPart>
        </mc:Choice>
        <mc:Fallback xmlns="">
          <p:pic>
            <p:nvPicPr>
              <p:cNvPr id="15" name="Ink 14">
                <a:extLst>
                  <a:ext uri="{FF2B5EF4-FFF2-40B4-BE49-F238E27FC236}">
                    <a16:creationId xmlns:a16="http://schemas.microsoft.com/office/drawing/2014/main" id="{D206BE9E-38C4-602B-3614-D6FBE09A9B4E}"/>
                  </a:ext>
                </a:extLst>
              </p:cNvPr>
              <p:cNvPicPr/>
              <p:nvPr/>
            </p:nvPicPr>
            <p:blipFill>
              <a:blip r:embed="rId10"/>
              <a:stretch>
                <a:fillRect/>
              </a:stretch>
            </p:blipFill>
            <p:spPr>
              <a:xfrm>
                <a:off x="-936874" y="2002320"/>
                <a:ext cx="12600" cy="12600"/>
              </a:xfrm>
              <a:prstGeom prst="rect">
                <a:avLst/>
              </a:prstGeom>
            </p:spPr>
          </p:pic>
        </mc:Fallback>
      </mc:AlternateContent>
    </p:spTree>
    <p:extLst>
      <p:ext uri="{BB962C8B-B14F-4D97-AF65-F5344CB8AC3E}">
        <p14:creationId xmlns:p14="http://schemas.microsoft.com/office/powerpoint/2010/main" val="67099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4EE8D1-912F-41EE-B730-6F59C2CBC24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060554" y="169383"/>
            <a:ext cx="3086556" cy="2939578"/>
          </a:xfrm>
        </p:spPr>
      </p:pic>
      <p:sp>
        <p:nvSpPr>
          <p:cNvPr id="2" name="TextBox 1">
            <a:extLst>
              <a:ext uri="{FF2B5EF4-FFF2-40B4-BE49-F238E27FC236}">
                <a16:creationId xmlns:a16="http://schemas.microsoft.com/office/drawing/2014/main" id="{68780414-27F7-8E56-941C-B022C3DA3641}"/>
              </a:ext>
            </a:extLst>
          </p:cNvPr>
          <p:cNvSpPr txBox="1"/>
          <p:nvPr/>
        </p:nvSpPr>
        <p:spPr>
          <a:xfrm>
            <a:off x="433137" y="948386"/>
            <a:ext cx="8438147" cy="2554545"/>
          </a:xfrm>
          <a:prstGeom prst="rect">
            <a:avLst/>
          </a:prstGeom>
          <a:noFill/>
        </p:spPr>
        <p:txBody>
          <a:bodyPr wrap="square" rtlCol="0">
            <a:spAutoFit/>
          </a:bodyPr>
          <a:lstStyle/>
          <a:p>
            <a:r>
              <a:rPr lang="en-US" sz="4000" b="1" dirty="0"/>
              <a:t>On an egress door, the architect wants a mag-lock that is controlled on both sides by a card reader.  When would this be permitted?</a:t>
            </a:r>
          </a:p>
        </p:txBody>
      </p:sp>
      <p:sp>
        <p:nvSpPr>
          <p:cNvPr id="3" name="TextBox 2">
            <a:extLst>
              <a:ext uri="{FF2B5EF4-FFF2-40B4-BE49-F238E27FC236}">
                <a16:creationId xmlns:a16="http://schemas.microsoft.com/office/drawing/2014/main" id="{39A997F7-2AFA-D9EB-4AC1-F9053BABD86E}"/>
              </a:ext>
            </a:extLst>
          </p:cNvPr>
          <p:cNvSpPr txBox="1"/>
          <p:nvPr/>
        </p:nvSpPr>
        <p:spPr>
          <a:xfrm>
            <a:off x="433137" y="3714993"/>
            <a:ext cx="11051481" cy="1754326"/>
          </a:xfrm>
          <a:prstGeom prst="rect">
            <a:avLst/>
          </a:prstGeom>
          <a:noFill/>
        </p:spPr>
        <p:txBody>
          <a:bodyPr wrap="square" rtlCol="0">
            <a:spAutoFit/>
          </a:bodyPr>
          <a:lstStyle/>
          <a:p>
            <a:pPr marL="342900" indent="-342900">
              <a:buAutoNum type="alphaLcParenR"/>
            </a:pPr>
            <a:r>
              <a:rPr lang="en-US" sz="3600" dirty="0"/>
              <a:t> This is ok if the fire alarm unlocks the lock for egress.</a:t>
            </a:r>
          </a:p>
          <a:p>
            <a:pPr marL="342900" indent="-342900">
              <a:buAutoNum type="alphaLcParenR"/>
            </a:pPr>
            <a:r>
              <a:rPr lang="en-US" sz="3600" dirty="0"/>
              <a:t> This would be allowed on a memory care unit.</a:t>
            </a:r>
          </a:p>
          <a:p>
            <a:pPr marL="342900" indent="-342900">
              <a:buAutoNum type="alphaLcParenR"/>
            </a:pPr>
            <a:r>
              <a:rPr lang="en-US" sz="3600" dirty="0"/>
              <a:t> This is not permitted by the model codes.</a:t>
            </a:r>
          </a:p>
        </p:txBody>
      </p:sp>
    </p:spTree>
    <p:extLst>
      <p:ext uri="{BB962C8B-B14F-4D97-AF65-F5344CB8AC3E}">
        <p14:creationId xmlns:p14="http://schemas.microsoft.com/office/powerpoint/2010/main" val="70841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769E-F977-42D4-82A1-FBF5AE510D2B}"/>
              </a:ext>
            </a:extLst>
          </p:cNvPr>
          <p:cNvSpPr>
            <a:spLocks noGrp="1"/>
          </p:cNvSpPr>
          <p:nvPr>
            <p:ph type="title"/>
          </p:nvPr>
        </p:nvSpPr>
        <p:spPr>
          <a:xfrm>
            <a:off x="685800" y="365125"/>
            <a:ext cx="10515600" cy="1325563"/>
          </a:xfrm>
        </p:spPr>
        <p:txBody>
          <a:bodyPr>
            <a:normAutofit/>
          </a:bodyPr>
          <a:lstStyle/>
          <a:p>
            <a:r>
              <a:rPr lang="en-US" sz="4000" dirty="0"/>
              <a:t>Controlled Egress in Health Care</a:t>
            </a:r>
          </a:p>
        </p:txBody>
      </p:sp>
      <p:sp>
        <p:nvSpPr>
          <p:cNvPr id="5" name="Content Placeholder 4">
            <a:extLst>
              <a:ext uri="{FF2B5EF4-FFF2-40B4-BE49-F238E27FC236}">
                <a16:creationId xmlns:a16="http://schemas.microsoft.com/office/drawing/2014/main" id="{373F60B4-18FC-45DC-8246-8993F960AD86}"/>
              </a:ext>
            </a:extLst>
          </p:cNvPr>
          <p:cNvSpPr>
            <a:spLocks noGrp="1"/>
          </p:cNvSpPr>
          <p:nvPr>
            <p:ph idx="1"/>
          </p:nvPr>
        </p:nvSpPr>
        <p:spPr>
          <a:xfrm>
            <a:off x="685800" y="1690687"/>
            <a:ext cx="4897877" cy="4081463"/>
          </a:xfrm>
        </p:spPr>
        <p:txBody>
          <a:bodyPr>
            <a:normAutofit fontScale="92500" lnSpcReduction="20000"/>
          </a:bodyPr>
          <a:lstStyle/>
          <a:p>
            <a:pPr marL="292100" lvl="1" indent="-292100"/>
            <a:r>
              <a:rPr lang="en-US" sz="3600" dirty="0"/>
              <a:t>Behavioral health</a:t>
            </a:r>
          </a:p>
          <a:p>
            <a:pPr marL="292100" lvl="1" indent="-292100"/>
            <a:r>
              <a:rPr lang="en-US" sz="3600" dirty="0"/>
              <a:t>Memory care</a:t>
            </a:r>
          </a:p>
          <a:p>
            <a:pPr marL="292100" lvl="1" indent="-292100"/>
            <a:r>
              <a:rPr lang="en-US" sz="3600" dirty="0"/>
              <a:t>Infant and maternity</a:t>
            </a:r>
          </a:p>
          <a:p>
            <a:pPr marL="292100" lvl="1" indent="-292100"/>
            <a:r>
              <a:rPr lang="en-US" sz="3600" dirty="0"/>
              <a:t>Pediatrics</a:t>
            </a:r>
          </a:p>
          <a:p>
            <a:pPr marL="292100" lvl="1" indent="-292100"/>
            <a:r>
              <a:rPr lang="en-US" sz="3600" dirty="0"/>
              <a:t>Emergency department</a:t>
            </a:r>
          </a:p>
          <a:p>
            <a:pPr marL="292100" lvl="1" indent="-292100"/>
            <a:endParaRPr lang="en-US" sz="3600" dirty="0"/>
          </a:p>
          <a:p>
            <a:pPr marL="292100" lvl="1" indent="-292100"/>
            <a:r>
              <a:rPr lang="en-US" sz="3600" dirty="0"/>
              <a:t>It is up to the AHJ where to allow this application in Group I – Institutional/ Health Care</a:t>
            </a:r>
          </a:p>
          <a:p>
            <a:endParaRPr lang="en-US" dirty="0"/>
          </a:p>
        </p:txBody>
      </p:sp>
      <p:pic>
        <p:nvPicPr>
          <p:cNvPr id="6" name="Picture 5" descr="A couple of doctors walking in a hallway&#10;&#10;AI-generated content may be incorrect.">
            <a:extLst>
              <a:ext uri="{FF2B5EF4-FFF2-40B4-BE49-F238E27FC236}">
                <a16:creationId xmlns:a16="http://schemas.microsoft.com/office/drawing/2014/main" id="{2C349EC9-C837-16B5-205D-A70C75A0BA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690688"/>
            <a:ext cx="5762348" cy="38415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053252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B648D3-C411-4927-8079-0B85B0AEB87A}"/>
              </a:ext>
            </a:extLst>
          </p:cNvPr>
          <p:cNvSpPr>
            <a:spLocks noGrp="1"/>
          </p:cNvSpPr>
          <p:nvPr>
            <p:ph type="body" sz="quarter" idx="12"/>
          </p:nvPr>
        </p:nvSpPr>
        <p:spPr>
          <a:xfrm>
            <a:off x="609866" y="2468513"/>
            <a:ext cx="6277817" cy="3758116"/>
          </a:xfrm>
        </p:spPr>
        <p:txBody>
          <a:bodyPr>
            <a:normAutofit fontScale="47500" lnSpcReduction="20000"/>
          </a:bodyPr>
          <a:lstStyle/>
          <a:p>
            <a:pPr marL="380985" indent="-380985">
              <a:buFont typeface="Arial" panose="020B0604020202020204" pitchFamily="34" charset="0"/>
              <a:buChar char="•"/>
            </a:pPr>
            <a:r>
              <a:rPr lang="en-US" sz="4400" dirty="0"/>
              <a:t>Releases to allow egress 15 seconds after an attempt to exit is made</a:t>
            </a:r>
          </a:p>
          <a:p>
            <a:pPr marL="380985" indent="-380985">
              <a:buFont typeface="Arial" panose="020B0604020202020204" pitchFamily="34" charset="0"/>
              <a:buChar char="•"/>
            </a:pPr>
            <a:r>
              <a:rPr lang="en-US" sz="4400" dirty="0"/>
              <a:t>Audible alarm and signage</a:t>
            </a:r>
          </a:p>
          <a:p>
            <a:pPr marL="380985" indent="-380985">
              <a:buFont typeface="Arial" panose="020B0604020202020204" pitchFamily="34" charset="0"/>
              <a:buChar char="•"/>
            </a:pPr>
            <a:r>
              <a:rPr lang="en-US" sz="4400" dirty="0"/>
              <a:t>Used to deter theft and elopement</a:t>
            </a:r>
          </a:p>
          <a:p>
            <a:pPr marL="380985" indent="-380985">
              <a:buFont typeface="Arial" panose="020B0604020202020204" pitchFamily="34" charset="0"/>
              <a:buChar char="•"/>
            </a:pPr>
            <a:endParaRPr lang="en-US" sz="4400" dirty="0"/>
          </a:p>
          <a:p>
            <a:endParaRPr lang="en-US" sz="4400" dirty="0"/>
          </a:p>
          <a:p>
            <a:endParaRPr lang="en-US" sz="200" dirty="0"/>
          </a:p>
          <a:p>
            <a:endParaRPr lang="en-US" sz="833" dirty="0"/>
          </a:p>
          <a:p>
            <a:pPr marL="285739" indent="-285739">
              <a:buFont typeface="Arial" panose="020B0604020202020204" pitchFamily="34" charset="0"/>
              <a:buChar char="•"/>
            </a:pPr>
            <a:r>
              <a:rPr lang="en-US" sz="4400" dirty="0"/>
              <a:t>Releases to allow egress when evacuation is needed</a:t>
            </a:r>
          </a:p>
          <a:p>
            <a:pPr marL="285739" indent="-285739">
              <a:buFont typeface="Arial" panose="020B0604020202020204" pitchFamily="34" charset="0"/>
              <a:buChar char="•"/>
            </a:pPr>
            <a:r>
              <a:rPr lang="en-US" sz="4400" dirty="0"/>
              <a:t>No audible alarm or signage required</a:t>
            </a:r>
          </a:p>
          <a:p>
            <a:pPr marL="285739" indent="-285739">
              <a:buFont typeface="Arial" panose="020B0604020202020204" pitchFamily="34" charset="0"/>
              <a:buChar char="•"/>
            </a:pPr>
            <a:r>
              <a:rPr lang="en-US" sz="4400" dirty="0"/>
              <a:t>Used in health care units where patients require containment for their safety or security</a:t>
            </a:r>
          </a:p>
        </p:txBody>
      </p:sp>
      <p:sp>
        <p:nvSpPr>
          <p:cNvPr id="10" name="Arrow: Right 9">
            <a:extLst>
              <a:ext uri="{FF2B5EF4-FFF2-40B4-BE49-F238E27FC236}">
                <a16:creationId xmlns:a16="http://schemas.microsoft.com/office/drawing/2014/main" id="{42D1D4F1-A9EC-48A1-AF6B-7E4FEC67670D}"/>
              </a:ext>
            </a:extLst>
          </p:cNvPr>
          <p:cNvSpPr/>
          <p:nvPr/>
        </p:nvSpPr>
        <p:spPr>
          <a:xfrm>
            <a:off x="633475" y="3677343"/>
            <a:ext cx="6277816" cy="1254833"/>
          </a:xfrm>
          <a:prstGeom prst="rightArrow">
            <a:avLst/>
          </a:prstGeom>
          <a:solidFill>
            <a:srgbClr val="FF00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600" dirty="0">
                <a:solidFill>
                  <a:schemeClr val="tx1"/>
                </a:solidFill>
              </a:rPr>
              <a:t>Controlled Egress</a:t>
            </a:r>
          </a:p>
        </p:txBody>
      </p:sp>
      <p:sp>
        <p:nvSpPr>
          <p:cNvPr id="9" name="Arrow: Right 8">
            <a:extLst>
              <a:ext uri="{FF2B5EF4-FFF2-40B4-BE49-F238E27FC236}">
                <a16:creationId xmlns:a16="http://schemas.microsoft.com/office/drawing/2014/main" id="{750259B0-8AC2-4ECC-8A07-6AE63F50F632}"/>
              </a:ext>
            </a:extLst>
          </p:cNvPr>
          <p:cNvSpPr/>
          <p:nvPr/>
        </p:nvSpPr>
        <p:spPr>
          <a:xfrm>
            <a:off x="530420" y="1453316"/>
            <a:ext cx="6483927" cy="1254833"/>
          </a:xfrm>
          <a:prstGeom prst="rightArrow">
            <a:avLst/>
          </a:prstGeom>
          <a:solidFill>
            <a:srgbClr val="FFC0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600" dirty="0">
                <a:solidFill>
                  <a:schemeClr val="tx1"/>
                </a:solidFill>
              </a:rPr>
              <a:t>Delayed Egress</a:t>
            </a:r>
          </a:p>
        </p:txBody>
      </p:sp>
      <p:sp>
        <p:nvSpPr>
          <p:cNvPr id="2" name="Title 1">
            <a:extLst>
              <a:ext uri="{FF2B5EF4-FFF2-40B4-BE49-F238E27FC236}">
                <a16:creationId xmlns:a16="http://schemas.microsoft.com/office/drawing/2014/main" id="{5EEB90CF-EDBE-4FAC-94EF-59F80147312A}"/>
              </a:ext>
            </a:extLst>
          </p:cNvPr>
          <p:cNvSpPr>
            <a:spLocks noGrp="1"/>
          </p:cNvSpPr>
          <p:nvPr>
            <p:ph type="title"/>
          </p:nvPr>
        </p:nvSpPr>
        <p:spPr>
          <a:xfrm>
            <a:off x="506677" y="521365"/>
            <a:ext cx="6278082" cy="729858"/>
          </a:xfrm>
        </p:spPr>
        <p:txBody>
          <a:bodyPr>
            <a:noAutofit/>
          </a:bodyPr>
          <a:lstStyle/>
          <a:p>
            <a:r>
              <a:rPr lang="en-US" dirty="0">
                <a:latin typeface="+mj-lt"/>
              </a:rPr>
              <a:t>Delayed Egress vs. </a:t>
            </a:r>
            <a:br>
              <a:rPr lang="en-US" dirty="0">
                <a:latin typeface="+mj-lt"/>
              </a:rPr>
            </a:br>
            <a:r>
              <a:rPr lang="en-US" dirty="0">
                <a:latin typeface="+mj-lt"/>
              </a:rPr>
              <a:t>Controlled Egress</a:t>
            </a:r>
          </a:p>
        </p:txBody>
      </p:sp>
      <p:pic>
        <p:nvPicPr>
          <p:cNvPr id="6" name="Picture 5" descr="A screen door&#10;&#10;Description automatically generated">
            <a:extLst>
              <a:ext uri="{FF2B5EF4-FFF2-40B4-BE49-F238E27FC236}">
                <a16:creationId xmlns:a16="http://schemas.microsoft.com/office/drawing/2014/main" id="{A0DB7C2F-D26D-4D35-8FB0-7844F9E07001}"/>
              </a:ext>
            </a:extLst>
          </p:cNvPr>
          <p:cNvPicPr>
            <a:picLocks noChangeAspect="1"/>
          </p:cNvPicPr>
          <p:nvPr/>
        </p:nvPicPr>
        <p:blipFill>
          <a:blip r:embed="rId3"/>
          <a:stretch>
            <a:fillRect/>
          </a:stretch>
        </p:blipFill>
        <p:spPr>
          <a:xfrm>
            <a:off x="7242422" y="3677343"/>
            <a:ext cx="4949578" cy="3180657"/>
          </a:xfrm>
          <a:prstGeom prst="rect">
            <a:avLst/>
          </a:prstGeom>
          <a:effectLst>
            <a:outerShdw blurRad="50800" dist="38100" dir="2700000" algn="tl" rotWithShape="0">
              <a:prstClr val="black">
                <a:alpha val="40000"/>
              </a:prstClr>
            </a:outerShdw>
          </a:effectLst>
        </p:spPr>
      </p:pic>
      <p:pic>
        <p:nvPicPr>
          <p:cNvPr id="7" name="Picture 6" descr="A wooden door&#10;&#10;Description automatically generated">
            <a:extLst>
              <a:ext uri="{FF2B5EF4-FFF2-40B4-BE49-F238E27FC236}">
                <a16:creationId xmlns:a16="http://schemas.microsoft.com/office/drawing/2014/main" id="{B5149B05-69BD-43CA-B02A-898A69A0B7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3935" y="0"/>
            <a:ext cx="4949577" cy="3344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5706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E55B52-5D14-460C-96C2-D4A120AFA8B8}"/>
              </a:ext>
            </a:extLst>
          </p:cNvPr>
          <p:cNvSpPr/>
          <p:nvPr/>
        </p:nvSpPr>
        <p:spPr>
          <a:xfrm>
            <a:off x="7299830" y="280176"/>
            <a:ext cx="4170218" cy="2157183"/>
          </a:xfrm>
          <a:prstGeom prst="rect">
            <a:avLst/>
          </a:prstGeom>
          <a:solidFill>
            <a:srgbClr val="FF00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0E82A88A-3C8D-4140-8D44-509FA142EF91}"/>
              </a:ext>
            </a:extLst>
          </p:cNvPr>
          <p:cNvSpPr>
            <a:spLocks noGrp="1"/>
          </p:cNvSpPr>
          <p:nvPr>
            <p:ph type="title"/>
          </p:nvPr>
        </p:nvSpPr>
        <p:spPr>
          <a:xfrm>
            <a:off x="609601" y="365125"/>
            <a:ext cx="10744199" cy="1325563"/>
          </a:xfrm>
        </p:spPr>
        <p:txBody>
          <a:bodyPr>
            <a:normAutofit/>
          </a:bodyPr>
          <a:lstStyle/>
          <a:p>
            <a:r>
              <a:rPr lang="en-US" sz="4000" dirty="0"/>
              <a:t>How controlled egress works:</a:t>
            </a:r>
          </a:p>
        </p:txBody>
      </p:sp>
      <p:sp>
        <p:nvSpPr>
          <p:cNvPr id="3" name="Content Placeholder 2">
            <a:extLst>
              <a:ext uri="{FF2B5EF4-FFF2-40B4-BE49-F238E27FC236}">
                <a16:creationId xmlns:a16="http://schemas.microsoft.com/office/drawing/2014/main" id="{DC947A08-B1E8-437C-9F02-A3B6EE06936D}"/>
              </a:ext>
            </a:extLst>
          </p:cNvPr>
          <p:cNvSpPr>
            <a:spLocks noGrp="1"/>
          </p:cNvSpPr>
          <p:nvPr>
            <p:ph idx="1"/>
          </p:nvPr>
        </p:nvSpPr>
        <p:spPr>
          <a:xfrm>
            <a:off x="609601" y="1509486"/>
            <a:ext cx="5832764" cy="4386620"/>
          </a:xfrm>
        </p:spPr>
        <p:txBody>
          <a:bodyPr>
            <a:normAutofit/>
          </a:bodyPr>
          <a:lstStyle/>
          <a:p>
            <a:r>
              <a:rPr lang="en-US" sz="2600" dirty="0"/>
              <a:t>Door stays locked until egress is needed</a:t>
            </a:r>
          </a:p>
          <a:p>
            <a:r>
              <a:rPr lang="en-US" sz="2600" dirty="0"/>
              <a:t>Immediate egress is allowed:</a:t>
            </a:r>
          </a:p>
          <a:p>
            <a:pPr marL="682625" lvl="1" indent="-342900"/>
            <a:r>
              <a:rPr lang="en-US" sz="2600" dirty="0"/>
              <a:t>Upon actuation of fire alarm or sprinkler system</a:t>
            </a:r>
          </a:p>
          <a:p>
            <a:pPr marL="682625" lvl="1" indent="-342900"/>
            <a:r>
              <a:rPr lang="en-US" sz="2600" dirty="0"/>
              <a:t>Upon loss of power</a:t>
            </a:r>
          </a:p>
          <a:p>
            <a:pPr marL="682625" lvl="1" indent="-342900"/>
            <a:r>
              <a:rPr lang="en-US" sz="2600" dirty="0"/>
              <a:t>Upon remote signal</a:t>
            </a:r>
          </a:p>
          <a:p>
            <a:pPr marL="346075" lvl="1" indent="-342900"/>
            <a:r>
              <a:rPr lang="en-US" sz="2600" dirty="0"/>
              <a:t>Staff must have the ability to unlock the doors if evacuation is required</a:t>
            </a:r>
          </a:p>
          <a:p>
            <a:pPr marL="346075" lvl="1" indent="-342900"/>
            <a:r>
              <a:rPr lang="en-US" sz="2600" dirty="0"/>
              <a:t>There are some exceptions to these remote release methods</a:t>
            </a:r>
          </a:p>
          <a:p>
            <a:pPr marL="682625"/>
            <a:endParaRPr lang="en-US" dirty="0"/>
          </a:p>
        </p:txBody>
      </p:sp>
      <p:pic>
        <p:nvPicPr>
          <p:cNvPr id="4" name="Picture 3" descr="A screen door&#10;&#10;Description automatically generated">
            <a:extLst>
              <a:ext uri="{FF2B5EF4-FFF2-40B4-BE49-F238E27FC236}">
                <a16:creationId xmlns:a16="http://schemas.microsoft.com/office/drawing/2014/main" id="{4076ABE7-4092-4349-81C1-8F892381E387}"/>
              </a:ext>
            </a:extLst>
          </p:cNvPr>
          <p:cNvPicPr>
            <a:picLocks noChangeAspect="1"/>
          </p:cNvPicPr>
          <p:nvPr/>
        </p:nvPicPr>
        <p:blipFill>
          <a:blip r:embed="rId3"/>
          <a:stretch>
            <a:fillRect/>
          </a:stretch>
        </p:blipFill>
        <p:spPr>
          <a:xfrm>
            <a:off x="6882202" y="2715449"/>
            <a:ext cx="4949578" cy="3180657"/>
          </a:xfrm>
          <a:prstGeom prst="rect">
            <a:avLst/>
          </a:prstGeom>
        </p:spPr>
      </p:pic>
      <p:sp>
        <p:nvSpPr>
          <p:cNvPr id="5" name="TextBox 4">
            <a:extLst>
              <a:ext uri="{FF2B5EF4-FFF2-40B4-BE49-F238E27FC236}">
                <a16:creationId xmlns:a16="http://schemas.microsoft.com/office/drawing/2014/main" id="{ACCF22EA-131A-4080-9B61-A02E3C2E0F14}"/>
              </a:ext>
            </a:extLst>
          </p:cNvPr>
          <p:cNvSpPr txBox="1"/>
          <p:nvPr/>
        </p:nvSpPr>
        <p:spPr>
          <a:xfrm>
            <a:off x="7493795" y="570833"/>
            <a:ext cx="3713018" cy="1569660"/>
          </a:xfrm>
          <a:prstGeom prst="rect">
            <a:avLst/>
          </a:prstGeom>
          <a:noFill/>
        </p:spPr>
        <p:txBody>
          <a:bodyPr wrap="square" rtlCol="0">
            <a:spAutoFit/>
          </a:bodyPr>
          <a:lstStyle/>
          <a:p>
            <a:pPr algn="ctr"/>
            <a:r>
              <a:rPr lang="en-US" sz="3200" dirty="0"/>
              <a:t>ONLY ALLOWED IN CERTAIN TYPES OF HEALTH CARE UNITS</a:t>
            </a:r>
          </a:p>
        </p:txBody>
      </p:sp>
    </p:spTree>
    <p:extLst>
      <p:ext uri="{BB962C8B-B14F-4D97-AF65-F5344CB8AC3E}">
        <p14:creationId xmlns:p14="http://schemas.microsoft.com/office/powerpoint/2010/main" val="3416920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pic>
        <p:nvPicPr>
          <p:cNvPr id="9" name="Picture 8" descr="A picture containing mirror&#10;&#10;Description automatically generated">
            <a:extLst>
              <a:ext uri="{FF2B5EF4-FFF2-40B4-BE49-F238E27FC236}">
                <a16:creationId xmlns:a16="http://schemas.microsoft.com/office/drawing/2014/main" id="{C3A93327-9A09-458E-80F7-1EA7126A06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67444" y="2549763"/>
            <a:ext cx="2524555" cy="3560751"/>
          </a:xfrm>
          <a:prstGeom prst="rect">
            <a:avLst/>
          </a:prstGeom>
        </p:spPr>
      </p:pic>
      <p:sp>
        <p:nvSpPr>
          <p:cNvPr id="2" name="Title 1">
            <a:extLst>
              <a:ext uri="{FF2B5EF4-FFF2-40B4-BE49-F238E27FC236}">
                <a16:creationId xmlns:a16="http://schemas.microsoft.com/office/drawing/2014/main" id="{B7F6B0E7-F5C4-4C8F-AA4A-96C448F0AD0C}"/>
              </a:ext>
            </a:extLst>
          </p:cNvPr>
          <p:cNvSpPr>
            <a:spLocks noGrp="1"/>
          </p:cNvSpPr>
          <p:nvPr>
            <p:ph type="title"/>
          </p:nvPr>
        </p:nvSpPr>
        <p:spPr>
          <a:xfrm>
            <a:off x="609599" y="810654"/>
            <a:ext cx="5977179" cy="1143000"/>
          </a:xfrm>
        </p:spPr>
        <p:txBody>
          <a:bodyPr>
            <a:normAutofit fontScale="90000"/>
          </a:bodyPr>
          <a:lstStyle/>
          <a:p>
            <a:r>
              <a:rPr lang="en-US" dirty="0"/>
              <a:t>Exceptions: Psychiatric or cognitive treatment areas &amp; units with listed child abduction systems </a:t>
            </a:r>
          </a:p>
        </p:txBody>
      </p:sp>
      <p:sp>
        <p:nvSpPr>
          <p:cNvPr id="3" name="Content Placeholder 2">
            <a:extLst>
              <a:ext uri="{FF2B5EF4-FFF2-40B4-BE49-F238E27FC236}">
                <a16:creationId xmlns:a16="http://schemas.microsoft.com/office/drawing/2014/main" id="{B34E1A1C-88D1-42F6-90E7-592F957A4F2D}"/>
              </a:ext>
            </a:extLst>
          </p:cNvPr>
          <p:cNvSpPr>
            <a:spLocks noGrp="1"/>
          </p:cNvSpPr>
          <p:nvPr>
            <p:ph idx="1"/>
          </p:nvPr>
        </p:nvSpPr>
        <p:spPr>
          <a:xfrm>
            <a:off x="2394747" y="2797808"/>
            <a:ext cx="4949482" cy="4563252"/>
          </a:xfrm>
        </p:spPr>
        <p:txBody>
          <a:bodyPr/>
          <a:lstStyle/>
          <a:p>
            <a:r>
              <a:rPr lang="en-US" dirty="0"/>
              <a:t>IBC exempts these doors from:</a:t>
            </a:r>
          </a:p>
          <a:p>
            <a:pPr marL="681037" lvl="1" indent="-342900"/>
            <a:r>
              <a:rPr lang="en-US" dirty="0"/>
              <a:t>Automatic release upon fire alarm / sprinkler activation</a:t>
            </a:r>
          </a:p>
          <a:p>
            <a:pPr marL="681037" lvl="1" indent="-342900"/>
            <a:r>
              <a:rPr lang="en-US" dirty="0"/>
              <a:t>Release upon power failure</a:t>
            </a:r>
          </a:p>
          <a:p>
            <a:pPr marL="681037" lvl="1" indent="-342900"/>
            <a:r>
              <a:rPr lang="en-US" dirty="0"/>
              <a:t>Remote release</a:t>
            </a:r>
          </a:p>
          <a:p>
            <a:pPr marL="681037" lvl="1" indent="-342900"/>
            <a:r>
              <a:rPr lang="en-US" dirty="0"/>
              <a:t>Limitation on the number of controlled egress doors before entering exit</a:t>
            </a:r>
          </a:p>
          <a:p>
            <a:pPr lvl="1"/>
            <a:endParaRPr lang="en-US" dirty="0"/>
          </a:p>
          <a:p>
            <a:pPr lvl="1"/>
            <a:endParaRPr lang="en-US" dirty="0"/>
          </a:p>
        </p:txBody>
      </p:sp>
      <p:pic>
        <p:nvPicPr>
          <p:cNvPr id="6" name="Picture 5" descr="A close up of a sign&#10;&#10;Description automatically generated">
            <a:extLst>
              <a:ext uri="{FF2B5EF4-FFF2-40B4-BE49-F238E27FC236}">
                <a16:creationId xmlns:a16="http://schemas.microsoft.com/office/drawing/2014/main" id="{F38C16C2-6246-478A-92F0-94A626AB59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42142" y="-16381"/>
            <a:ext cx="4349858" cy="2448726"/>
          </a:xfrm>
          <a:prstGeom prst="rect">
            <a:avLst/>
          </a:prstGeom>
        </p:spPr>
      </p:pic>
      <p:pic>
        <p:nvPicPr>
          <p:cNvPr id="7" name="Picture 6" descr="A picture containing silver, sitting, machine, table&#10;&#10;Description automatically generated">
            <a:extLst>
              <a:ext uri="{FF2B5EF4-FFF2-40B4-BE49-F238E27FC236}">
                <a16:creationId xmlns:a16="http://schemas.microsoft.com/office/drawing/2014/main" id="{D777EF43-54E7-49D4-BA49-14D4801F5B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0243" y="4467115"/>
            <a:ext cx="1747054" cy="1528673"/>
          </a:xfrm>
          <a:prstGeom prst="rect">
            <a:avLst/>
          </a:prstGeom>
        </p:spPr>
      </p:pic>
      <p:pic>
        <p:nvPicPr>
          <p:cNvPr id="8" name="Picture 7" descr="A close up of a plastic container&#10;&#10;Description automatically generated">
            <a:extLst>
              <a:ext uri="{FF2B5EF4-FFF2-40B4-BE49-F238E27FC236}">
                <a16:creationId xmlns:a16="http://schemas.microsoft.com/office/drawing/2014/main" id="{51A4DCFA-0993-4F84-BFAB-3DBCE2AA87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40096" y="2667182"/>
            <a:ext cx="1630153" cy="1758474"/>
          </a:xfrm>
          <a:prstGeom prst="rect">
            <a:avLst/>
          </a:prstGeom>
        </p:spPr>
      </p:pic>
      <p:sp>
        <p:nvSpPr>
          <p:cNvPr id="5" name="Rectangle 4">
            <a:extLst>
              <a:ext uri="{FF2B5EF4-FFF2-40B4-BE49-F238E27FC236}">
                <a16:creationId xmlns:a16="http://schemas.microsoft.com/office/drawing/2014/main" id="{3ABBFBEC-E864-4FC2-9D01-546FD5C506AD}"/>
              </a:ext>
            </a:extLst>
          </p:cNvPr>
          <p:cNvSpPr/>
          <p:nvPr/>
        </p:nvSpPr>
        <p:spPr>
          <a:xfrm>
            <a:off x="7842142" y="0"/>
            <a:ext cx="4349858" cy="6110514"/>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A5FD176-A990-7197-F86F-0DC8A6B1EE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134" y="2910037"/>
            <a:ext cx="1677636" cy="2169398"/>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9367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097249-711A-4497-AFB8-99E6086CF865}"/>
              </a:ext>
            </a:extLst>
          </p:cNvPr>
          <p:cNvSpPr/>
          <p:nvPr/>
        </p:nvSpPr>
        <p:spPr>
          <a:xfrm>
            <a:off x="7449403" y="0"/>
            <a:ext cx="4742597" cy="60794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14" name="Picture 13" descr="Text&#10;&#10;Description automatically generated">
            <a:extLst>
              <a:ext uri="{FF2B5EF4-FFF2-40B4-BE49-F238E27FC236}">
                <a16:creationId xmlns:a16="http://schemas.microsoft.com/office/drawing/2014/main" id="{830B70FE-FBF5-4B19-A04F-808FAC4C042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83543" y="3596847"/>
            <a:ext cx="8724377" cy="2482560"/>
          </a:xfrm>
          <a:prstGeom prst="rect">
            <a:avLst/>
          </a:prstGeom>
        </p:spPr>
      </p:pic>
      <p:sp>
        <p:nvSpPr>
          <p:cNvPr id="2" name="Title 1">
            <a:extLst>
              <a:ext uri="{FF2B5EF4-FFF2-40B4-BE49-F238E27FC236}">
                <a16:creationId xmlns:a16="http://schemas.microsoft.com/office/drawing/2014/main" id="{98E33CDE-C5AD-4B46-B6B4-DF63238B16F4}"/>
              </a:ext>
            </a:extLst>
          </p:cNvPr>
          <p:cNvSpPr>
            <a:spLocks noGrp="1"/>
          </p:cNvSpPr>
          <p:nvPr>
            <p:ph type="title"/>
          </p:nvPr>
        </p:nvSpPr>
        <p:spPr>
          <a:xfrm>
            <a:off x="580815" y="399687"/>
            <a:ext cx="7328848" cy="729858"/>
          </a:xfrm>
        </p:spPr>
        <p:txBody>
          <a:bodyPr>
            <a:noAutofit/>
          </a:bodyPr>
          <a:lstStyle/>
          <a:p>
            <a:r>
              <a:rPr lang="en-US" dirty="0">
                <a:latin typeface="+mj-lt"/>
              </a:rPr>
              <a:t>Hardware used in controlled </a:t>
            </a:r>
            <a:br>
              <a:rPr lang="en-US" dirty="0">
                <a:latin typeface="+mj-lt"/>
              </a:rPr>
            </a:br>
            <a:r>
              <a:rPr lang="en-US" dirty="0">
                <a:latin typeface="+mj-lt"/>
              </a:rPr>
              <a:t>egress systems</a:t>
            </a:r>
          </a:p>
        </p:txBody>
      </p:sp>
      <p:sp>
        <p:nvSpPr>
          <p:cNvPr id="4" name="Text Placeholder 3">
            <a:extLst>
              <a:ext uri="{FF2B5EF4-FFF2-40B4-BE49-F238E27FC236}">
                <a16:creationId xmlns:a16="http://schemas.microsoft.com/office/drawing/2014/main" id="{302D7CB0-8D33-43D7-A066-BCCABB66A39B}"/>
              </a:ext>
            </a:extLst>
          </p:cNvPr>
          <p:cNvSpPr>
            <a:spLocks noGrp="1"/>
          </p:cNvSpPr>
          <p:nvPr>
            <p:ph type="body" sz="quarter" idx="12"/>
          </p:nvPr>
        </p:nvSpPr>
        <p:spPr>
          <a:xfrm>
            <a:off x="609865" y="1922060"/>
            <a:ext cx="10972271" cy="3874961"/>
          </a:xfrm>
        </p:spPr>
        <p:txBody>
          <a:bodyPr/>
          <a:lstStyle/>
          <a:p>
            <a:pPr marL="285739" indent="-285739">
              <a:buFont typeface="Arial" panose="020B0604020202020204" pitchFamily="34" charset="0"/>
              <a:buChar char="•"/>
            </a:pPr>
            <a:r>
              <a:rPr lang="en-US" sz="3200" dirty="0"/>
              <a:t>Controlled egress panic hardware</a:t>
            </a:r>
          </a:p>
          <a:p>
            <a:pPr marL="285739" indent="-285739">
              <a:buFont typeface="Arial" panose="020B0604020202020204" pitchFamily="34" charset="0"/>
              <a:buChar char="•"/>
            </a:pPr>
            <a:r>
              <a:rPr lang="en-US" sz="3200" dirty="0"/>
              <a:t>Electromagnetic lock</a:t>
            </a:r>
          </a:p>
          <a:p>
            <a:pPr marL="285739" indent="-285739">
              <a:buFont typeface="Arial" panose="020B0604020202020204" pitchFamily="34" charset="0"/>
              <a:buChar char="•"/>
            </a:pPr>
            <a:r>
              <a:rPr lang="en-US" sz="3200" dirty="0"/>
              <a:t>Electromechanical lock</a:t>
            </a:r>
          </a:p>
          <a:p>
            <a:pPr marL="285739" indent="-285739">
              <a:buFont typeface="Arial" panose="020B0604020202020204" pitchFamily="34" charset="0"/>
              <a:buChar char="•"/>
            </a:pPr>
            <a:r>
              <a:rPr lang="en-US" sz="3200" dirty="0"/>
              <a:t>FAIL SAFE</a:t>
            </a:r>
          </a:p>
          <a:p>
            <a:endParaRPr lang="en-US" dirty="0"/>
          </a:p>
        </p:txBody>
      </p:sp>
      <p:pic>
        <p:nvPicPr>
          <p:cNvPr id="11" name="Picture 10" descr="A picture containing sitting, camera, remote, side&#10;&#10;Description automatically generated">
            <a:extLst>
              <a:ext uri="{FF2B5EF4-FFF2-40B4-BE49-F238E27FC236}">
                <a16:creationId xmlns:a16="http://schemas.microsoft.com/office/drawing/2014/main" id="{ED88C908-A883-4223-A5B6-51E351A2CE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9923" y="503243"/>
            <a:ext cx="3566183" cy="3566183"/>
          </a:xfrm>
          <a:prstGeom prst="rect">
            <a:avLst/>
          </a:prstGeom>
        </p:spPr>
      </p:pic>
      <p:pic>
        <p:nvPicPr>
          <p:cNvPr id="6" name="Picture 5" descr="A close up of a box&#10;&#10;Description automatically generated">
            <a:extLst>
              <a:ext uri="{FF2B5EF4-FFF2-40B4-BE49-F238E27FC236}">
                <a16:creationId xmlns:a16="http://schemas.microsoft.com/office/drawing/2014/main" id="{003A2526-EEFF-461A-AA3A-E17E598893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5556" y="2331867"/>
            <a:ext cx="3064237" cy="2194266"/>
          </a:xfrm>
          <a:prstGeom prst="rect">
            <a:avLst/>
          </a:prstGeom>
        </p:spPr>
      </p:pic>
    </p:spTree>
    <p:extLst>
      <p:ext uri="{BB962C8B-B14F-4D97-AF65-F5344CB8AC3E}">
        <p14:creationId xmlns:p14="http://schemas.microsoft.com/office/powerpoint/2010/main" val="4065996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106903-EA0C-C07D-6461-479D248471DF}"/>
              </a:ext>
            </a:extLst>
          </p:cNvPr>
          <p:cNvSpPr txBox="1"/>
          <p:nvPr/>
        </p:nvSpPr>
        <p:spPr>
          <a:xfrm>
            <a:off x="9026426" y="970419"/>
            <a:ext cx="2552747" cy="5909310"/>
          </a:xfrm>
          <a:prstGeom prst="rect">
            <a:avLst/>
          </a:prstGeom>
          <a:noFill/>
        </p:spPr>
        <p:txBody>
          <a:bodyPr wrap="square" rtlCol="0">
            <a:spAutoFit/>
          </a:bodyPr>
          <a:lstStyle/>
          <a:p>
            <a:r>
              <a:rPr lang="en-US" dirty="0"/>
              <a:t>OPERATIONAL DESCRIPTION:</a:t>
            </a:r>
            <a:br>
              <a:rPr lang="en-US" dirty="0"/>
            </a:br>
            <a:br>
              <a:rPr lang="en-US" dirty="0"/>
            </a:br>
            <a:r>
              <a:rPr lang="en-US" dirty="0"/>
              <a:t>BOTH DOORS NORMALLY CLOSED AND SECURE.</a:t>
            </a:r>
          </a:p>
          <a:p>
            <a:r>
              <a:rPr lang="en-US" dirty="0"/>
              <a:t>ENTRY BY VALID CREDENTIAL OR REMOTE RELEASE.</a:t>
            </a:r>
          </a:p>
          <a:p>
            <a:r>
              <a:rPr lang="en-US" dirty="0"/>
              <a:t>CONTROLLED EGRESS - EGRESS BY VALID CREDENTIAL OR REMOTE RELEASE.</a:t>
            </a:r>
          </a:p>
          <a:p>
            <a:r>
              <a:rPr lang="en-US" dirty="0"/>
              <a:t>ACCESS BY VALID CREDENTIAL.</a:t>
            </a:r>
          </a:p>
          <a:p>
            <a:r>
              <a:rPr lang="en-US" dirty="0"/>
              <a:t>DOORS UNLOCK WITH LOSS OF POWER. (FAIL SAFE)</a:t>
            </a:r>
          </a:p>
          <a:p>
            <a:r>
              <a:rPr lang="en-US" dirty="0"/>
              <a:t>DOORS MONITORED BY ACCESS CONTROL.</a:t>
            </a:r>
          </a:p>
          <a:p>
            <a:r>
              <a:rPr lang="en-US" dirty="0"/>
              <a:t> </a:t>
            </a:r>
          </a:p>
          <a:p>
            <a:endParaRPr lang="en-US" dirty="0"/>
          </a:p>
        </p:txBody>
      </p:sp>
      <p:pic>
        <p:nvPicPr>
          <p:cNvPr id="3" name="Picture 2" descr="A screenshot of a computer&#10;&#10;AI-generated content may be incorrect.">
            <a:extLst>
              <a:ext uri="{FF2B5EF4-FFF2-40B4-BE49-F238E27FC236}">
                <a16:creationId xmlns:a16="http://schemas.microsoft.com/office/drawing/2014/main" id="{500D2416-7514-7295-7E6B-31F11A392238}"/>
              </a:ext>
            </a:extLst>
          </p:cNvPr>
          <p:cNvPicPr>
            <a:picLocks noChangeAspect="1"/>
          </p:cNvPicPr>
          <p:nvPr/>
        </p:nvPicPr>
        <p:blipFill>
          <a:blip r:embed="rId3"/>
          <a:srcRect l="29700" t="29600" r="29350" b="12533"/>
          <a:stretch>
            <a:fillRect/>
          </a:stretch>
        </p:blipFill>
        <p:spPr>
          <a:xfrm>
            <a:off x="182880" y="219455"/>
            <a:ext cx="8357616" cy="6643233"/>
          </a:xfrm>
          <a:prstGeom prst="rect">
            <a:avLst/>
          </a:prstGeom>
        </p:spPr>
      </p:pic>
    </p:spTree>
    <p:extLst>
      <p:ext uri="{BB962C8B-B14F-4D97-AF65-F5344CB8AC3E}">
        <p14:creationId xmlns:p14="http://schemas.microsoft.com/office/powerpoint/2010/main" val="36471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12033</TotalTime>
  <Words>1623</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Bradley Hand ITC</vt:lpstr>
      <vt:lpstr>Calibri</vt:lpstr>
      <vt:lpstr>Calibri Light</vt:lpstr>
      <vt:lpstr>Cavolini</vt:lpstr>
      <vt:lpstr>Verdana</vt:lpstr>
      <vt:lpstr>Office Theme</vt:lpstr>
      <vt:lpstr>PowerPoint Presentation</vt:lpstr>
      <vt:lpstr>IBC – Group A, Assembly</vt:lpstr>
      <vt:lpstr>PowerPoint Presentation</vt:lpstr>
      <vt:lpstr>Controlled Egress in Health Care</vt:lpstr>
      <vt:lpstr>Delayed Egress vs.  Controlled Egress</vt:lpstr>
      <vt:lpstr>How controlled egress works:</vt:lpstr>
      <vt:lpstr>Exceptions: Psychiatric or cognitive treatment areas &amp; units with listed child abduction systems </vt:lpstr>
      <vt:lpstr>Hardware used in controlled  egress systems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222</cp:revision>
  <cp:lastPrinted>2025-12-16T19:40:58Z</cp:lastPrinted>
  <dcterms:created xsi:type="dcterms:W3CDTF">2019-07-26T03:48:39Z</dcterms:created>
  <dcterms:modified xsi:type="dcterms:W3CDTF">2026-01-20T18:13:31Z</dcterms:modified>
</cp:coreProperties>
</file>