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3556" r:id="rId2"/>
    <p:sldId id="3721" r:id="rId3"/>
    <p:sldId id="1363" r:id="rId4"/>
    <p:sldId id="3722" r:id="rId5"/>
    <p:sldId id="3723" r:id="rId6"/>
    <p:sldId id="1326" r:id="rId7"/>
    <p:sldId id="1361" r:id="rId8"/>
    <p:sldId id="3725" r:id="rId9"/>
    <p:sldId id="3726" r:id="rId10"/>
    <p:sldId id="3727" r:id="rId11"/>
    <p:sldId id="3728" r:id="rId12"/>
    <p:sldId id="286" r:id="rId13"/>
    <p:sldId id="3729" r:id="rId14"/>
    <p:sldId id="1380" r:id="rId15"/>
    <p:sldId id="3720" r:id="rId16"/>
    <p:sldId id="3716" r:id="rId17"/>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161" autoAdjust="0"/>
    <p:restoredTop sz="64654" autoAdjust="0"/>
  </p:normalViewPr>
  <p:slideViewPr>
    <p:cSldViewPr snapToGrid="0" snapToObjects="1" showGuides="1">
      <p:cViewPr varScale="1">
        <p:scale>
          <a:sx n="37" d="100"/>
          <a:sy n="37" d="100"/>
        </p:scale>
        <p:origin x="600" y="68"/>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AC06D6D2-1A33-4530-8781-991C38BCFEA3}" type="datetimeFigureOut">
              <a:rPr lang="en-US" smtClean="0"/>
              <a:t>6/16/2025</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7F725688-E2ED-4442-80A5-CF4F5ADE452A}" type="slidenum">
              <a:rPr lang="en-US" smtClean="0"/>
              <a:t>‹#›</a:t>
            </a:fld>
            <a:endParaRPr lang="en-US"/>
          </a:p>
        </p:txBody>
      </p:sp>
    </p:spTree>
    <p:extLst>
      <p:ext uri="{BB962C8B-B14F-4D97-AF65-F5344CB8AC3E}">
        <p14:creationId xmlns:p14="http://schemas.microsoft.com/office/powerpoint/2010/main" val="2342324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up.codes/viewer/mississippi/ibc-2024/chapter/3/occupancy-classification-and-use#303"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up.codes/viewer/mississippi/ibc-2024/chapter/2/definitions#building_official" TargetMode="External"/><Relationship Id="rId5" Type="http://schemas.openxmlformats.org/officeDocument/2006/relationships/hyperlink" Target="https://up.codes/viewer/mississippi/ibc-2024/chapter/2/definitions#religious_worship_place_of" TargetMode="External"/><Relationship Id="rId4" Type="http://schemas.openxmlformats.org/officeDocument/2006/relationships/hyperlink" Target="https://up.codes/viewer/mississippi/ibc-2024/chapter/2/definitions#occupant_load"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up.codes/viewer/mississippi/ibc-2024/chapter/3/occupancy-classification-and-use#303"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up.codes/viewer/mississippi/ibc-2024/chapter/2/definitions#building_official" TargetMode="External"/><Relationship Id="rId5" Type="http://schemas.openxmlformats.org/officeDocument/2006/relationships/hyperlink" Target="https://up.codes/viewer/mississippi/ibc-2024/chapter/2/definitions#religious_worship_place_of" TargetMode="External"/><Relationship Id="rId4" Type="http://schemas.openxmlformats.org/officeDocument/2006/relationships/hyperlink" Target="https://up.codes/viewer/mississippi/ibc-2024/chapter/2/definitions#occupant_load"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up.codes/viewer/mississippi/ibc-2024/chapter/29/plumbing-systems#2902.3.6"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up.codes/viewer/mississippi/ibc-2024/chapter/10/means-of-egress#1010.2" TargetMode="External"/><Relationship Id="rId5" Type="http://schemas.openxmlformats.org/officeDocument/2006/relationships/hyperlink" Target="https://up.codes/viewer/mississippi/ibc-2024/chapter/2/definitions#approved" TargetMode="External"/><Relationship Id="rId4" Type="http://schemas.openxmlformats.org/officeDocument/2006/relationships/hyperlink" Target="https://up.codes/viewer/mississippi/ibc-2024/chapter/2/definitions#facility"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up.codes/viewer/mississippi/ibc-2024/chapter/3/occupancy-classification-and-use#303"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up.codes/viewer/mississippi/ibc-2024/chapter/2/definitions#building_official" TargetMode="External"/><Relationship Id="rId5" Type="http://schemas.openxmlformats.org/officeDocument/2006/relationships/hyperlink" Target="https://up.codes/viewer/mississippi/ibc-2024/chapter/2/definitions#religious_worship_place_of" TargetMode="External"/><Relationship Id="rId4" Type="http://schemas.openxmlformats.org/officeDocument/2006/relationships/hyperlink" Target="https://up.codes/viewer/mississippi/ibc-2024/chapter/2/definitions#occupant_load"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Reminder that we will be doing these quick code updates each month, with a brief overview of the code change or requirement, and links to additional resources.  </a:t>
            </a:r>
          </a:p>
          <a:p>
            <a:endParaRPr lang="en-US" dirty="0"/>
          </a:p>
          <a:p>
            <a:r>
              <a:rPr lang="en-US" dirty="0"/>
              <a:t>Put questions in the chat.</a:t>
            </a:r>
          </a:p>
          <a:p>
            <a:endParaRPr lang="en-US" dirty="0"/>
          </a:p>
          <a:p>
            <a:r>
              <a:rPr lang="en-US" dirty="0"/>
              <a:t>Upcoming code changes can sometimes be used as clarifications or requests for AHJ approval even before adoption.</a:t>
            </a:r>
          </a:p>
          <a:p>
            <a:endParaRPr lang="en-US" dirty="0"/>
          </a:p>
        </p:txBody>
      </p:sp>
      <p:sp>
        <p:nvSpPr>
          <p:cNvPr id="4" name="Slide Number Placeholder 3"/>
          <p:cNvSpPr>
            <a:spLocks noGrp="1"/>
          </p:cNvSpPr>
          <p:nvPr>
            <p:ph type="sldNum" sz="quarter" idx="5"/>
          </p:nvPr>
        </p:nvSpPr>
        <p:spPr/>
        <p:txBody>
          <a:bodyPr/>
          <a:lstStyle/>
          <a:p>
            <a:fld id="{08B42DDE-F483-426C-BC7A-60E763DF9D56}" type="slidenum">
              <a:rPr lang="en-US" smtClean="0"/>
              <a:pPr/>
              <a:t>1</a:t>
            </a:fld>
            <a:endParaRPr lang="en-US" dirty="0"/>
          </a:p>
        </p:txBody>
      </p:sp>
    </p:spTree>
    <p:extLst>
      <p:ext uri="{BB962C8B-B14F-4D97-AF65-F5344CB8AC3E}">
        <p14:creationId xmlns:p14="http://schemas.microsoft.com/office/powerpoint/2010/main" val="15481673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buildings in occupancy </a:t>
            </a:r>
            <a:r>
              <a:rPr lang="en-US" dirty="0">
                <a:hlinkClick r:id="rId3"/>
              </a:rPr>
              <a:t>Group A</a:t>
            </a:r>
            <a:r>
              <a:rPr lang="en-US" dirty="0"/>
              <a:t> having an </a:t>
            </a:r>
            <a:r>
              <a:rPr lang="en-US" dirty="0">
                <a:hlinkClick r:id="rId4"/>
              </a:rPr>
              <a:t>occupant load</a:t>
            </a:r>
            <a:r>
              <a:rPr lang="en-US" dirty="0"/>
              <a:t> of 300 or less, Groups B, F, M and S, and in </a:t>
            </a:r>
            <a:r>
              <a:rPr lang="en-US" dirty="0">
                <a:hlinkClick r:id="rId5"/>
              </a:rPr>
              <a:t>places of religious worship</a:t>
            </a:r>
            <a:r>
              <a:rPr lang="en-US" dirty="0"/>
              <a:t>, the main door or doors are permitted to be equipped with key-operated locking devices from the egress side provided that:</a:t>
            </a:r>
          </a:p>
          <a:p>
            <a:r>
              <a:rPr lang="en-US" dirty="0"/>
              <a:t>3.1.  The doors are the main exterior doors to the building, or the doors are the main doors to the tenant space.</a:t>
            </a:r>
          </a:p>
          <a:p>
            <a:r>
              <a:rPr lang="en-US" dirty="0"/>
              <a:t>3.2.  The locking device is readily distinguishable as locked.</a:t>
            </a:r>
          </a:p>
          <a:p>
            <a:r>
              <a:rPr lang="en-US" dirty="0"/>
              <a:t>3.3.  A readily visible durable sign is posted on the egress side on or adjacent to the door stating: THIS DOOR TO REMAIN UNLOCKED WHEN THIS SPACE IS OCCUPIED. The sign shall be in letters 1 inch (25 mm) high on a contrasting background.</a:t>
            </a:r>
          </a:p>
          <a:p>
            <a:r>
              <a:rPr lang="en-US" dirty="0"/>
              <a:t>3.4.  The use of the key-operated locking device is revocable by the </a:t>
            </a:r>
            <a:r>
              <a:rPr lang="en-US" dirty="0">
                <a:hlinkClick r:id="rId6"/>
              </a:rPr>
              <a:t>building official</a:t>
            </a:r>
            <a:r>
              <a:rPr lang="en-US" dirty="0"/>
              <a:t> for due cause.</a:t>
            </a:r>
          </a:p>
          <a:p>
            <a:endParaRPr lang="en-US" dirty="0"/>
          </a:p>
        </p:txBody>
      </p:sp>
      <p:sp>
        <p:nvSpPr>
          <p:cNvPr id="4" name="Slide Number Placeholder 3"/>
          <p:cNvSpPr>
            <a:spLocks noGrp="1"/>
          </p:cNvSpPr>
          <p:nvPr>
            <p:ph type="sldNum" sz="quarter" idx="5"/>
          </p:nvPr>
        </p:nvSpPr>
        <p:spPr/>
        <p:txBody>
          <a:bodyPr/>
          <a:lstStyle/>
          <a:p>
            <a:fld id="{7F725688-E2ED-4442-80A5-CF4F5ADE452A}" type="slidenum">
              <a:rPr lang="en-US" smtClean="0"/>
              <a:t>10</a:t>
            </a:fld>
            <a:endParaRPr lang="en-US"/>
          </a:p>
        </p:txBody>
      </p:sp>
    </p:spTree>
    <p:extLst>
      <p:ext uri="{BB962C8B-B14F-4D97-AF65-F5344CB8AC3E}">
        <p14:creationId xmlns:p14="http://schemas.microsoft.com/office/powerpoint/2010/main" val="2093299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buildings in occupancy </a:t>
            </a:r>
            <a:r>
              <a:rPr lang="en-US" dirty="0">
                <a:hlinkClick r:id="rId3"/>
              </a:rPr>
              <a:t>Group A</a:t>
            </a:r>
            <a:r>
              <a:rPr lang="en-US" dirty="0"/>
              <a:t> having an </a:t>
            </a:r>
            <a:r>
              <a:rPr lang="en-US" dirty="0">
                <a:hlinkClick r:id="rId4"/>
              </a:rPr>
              <a:t>occupant load</a:t>
            </a:r>
            <a:r>
              <a:rPr lang="en-US" dirty="0"/>
              <a:t> of 300 or less, Groups B, F, M and S, and in </a:t>
            </a:r>
            <a:r>
              <a:rPr lang="en-US" dirty="0">
                <a:hlinkClick r:id="rId5"/>
              </a:rPr>
              <a:t>places of religious worship</a:t>
            </a:r>
            <a:r>
              <a:rPr lang="en-US" dirty="0"/>
              <a:t>, the main door or doors are permitted to be equipped with key-operated locking devices from the egress side provided that:</a:t>
            </a:r>
          </a:p>
          <a:p>
            <a:r>
              <a:rPr lang="en-US" dirty="0"/>
              <a:t>3.1.  The doors are the main exterior doors to the building, or the doors are the main doors to the tenant space.</a:t>
            </a:r>
          </a:p>
          <a:p>
            <a:r>
              <a:rPr lang="en-US" dirty="0"/>
              <a:t>3.2.  The locking device is readily distinguishable as locked.</a:t>
            </a:r>
          </a:p>
          <a:p>
            <a:r>
              <a:rPr lang="en-US" dirty="0"/>
              <a:t>3.3.  A readily visible durable sign is posted on the egress side on or adjacent to the door stating: THIS DOOR TO REMAIN UNLOCKED WHEN THIS SPACE IS OCCUPIED. The sign shall be in letters 1 inch (25 mm) high on a contrasting background.</a:t>
            </a:r>
          </a:p>
          <a:p>
            <a:r>
              <a:rPr lang="en-US" dirty="0"/>
              <a:t>3.4.  The use of the key-operated locking device is revocable by the </a:t>
            </a:r>
            <a:r>
              <a:rPr lang="en-US" dirty="0">
                <a:hlinkClick r:id="rId6"/>
              </a:rPr>
              <a:t>building official</a:t>
            </a:r>
            <a:r>
              <a:rPr lang="en-US" dirty="0"/>
              <a:t> for due cause.</a:t>
            </a:r>
          </a:p>
          <a:p>
            <a:endParaRPr lang="en-US" dirty="0"/>
          </a:p>
        </p:txBody>
      </p:sp>
      <p:sp>
        <p:nvSpPr>
          <p:cNvPr id="4" name="Slide Number Placeholder 3"/>
          <p:cNvSpPr>
            <a:spLocks noGrp="1"/>
          </p:cNvSpPr>
          <p:nvPr>
            <p:ph type="sldNum" sz="quarter" idx="5"/>
          </p:nvPr>
        </p:nvSpPr>
        <p:spPr/>
        <p:txBody>
          <a:bodyPr/>
          <a:lstStyle/>
          <a:p>
            <a:fld id="{7F725688-E2ED-4442-80A5-CF4F5ADE452A}" type="slidenum">
              <a:rPr lang="en-US" smtClean="0"/>
              <a:t>11</a:t>
            </a:fld>
            <a:endParaRPr lang="en-US"/>
          </a:p>
        </p:txBody>
      </p:sp>
    </p:spTree>
    <p:extLst>
      <p:ext uri="{BB962C8B-B14F-4D97-AF65-F5344CB8AC3E}">
        <p14:creationId xmlns:p14="http://schemas.microsoft.com/office/powerpoint/2010/main" val="14557766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use of key-operated locks is limited by NFPA 101 to exterior doors and interior doors to a single tenant space.  The NFPA change happened in 2021 instead of 2024.</a:t>
            </a:r>
          </a:p>
          <a:p>
            <a:endParaRPr lang="en-US" dirty="0"/>
          </a:p>
        </p:txBody>
      </p:sp>
      <p:sp>
        <p:nvSpPr>
          <p:cNvPr id="4" name="Slide Number Placeholder 3"/>
          <p:cNvSpPr>
            <a:spLocks noGrp="1"/>
          </p:cNvSpPr>
          <p:nvPr>
            <p:ph type="sldNum" sz="quarter" idx="5"/>
          </p:nvPr>
        </p:nvSpPr>
        <p:spPr/>
        <p:txBody>
          <a:bodyPr/>
          <a:lstStyle/>
          <a:p>
            <a:fld id="{7F725688-E2ED-4442-80A5-CF4F5ADE452A}" type="slidenum">
              <a:rPr lang="en-US" smtClean="0"/>
              <a:t>12</a:t>
            </a:fld>
            <a:endParaRPr lang="en-US"/>
          </a:p>
        </p:txBody>
      </p:sp>
    </p:spTree>
    <p:extLst>
      <p:ext uri="{BB962C8B-B14F-4D97-AF65-F5344CB8AC3E}">
        <p14:creationId xmlns:p14="http://schemas.microsoft.com/office/powerpoint/2010/main" val="17452982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on BHMA’s list to try to fix in the 2024 IBC, but it was modified in the 2021 edition of NFPA 101.</a:t>
            </a:r>
          </a:p>
          <a:p>
            <a:endParaRPr lang="en-US" dirty="0"/>
          </a:p>
          <a:p>
            <a:r>
              <a:rPr lang="en-US" dirty="0"/>
              <a:t>The use of key-operated locks is limited by NFPA 101 to exterior doors and interior doors to a tenant space.</a:t>
            </a:r>
          </a:p>
          <a:p>
            <a:endParaRPr lang="en-US" dirty="0"/>
          </a:p>
          <a:p>
            <a:r>
              <a:rPr lang="en-US" dirty="0"/>
              <a:t>The locks must also be allowed by the occupancy chapter – they are acceptable for some occupancy classifications but not all.</a:t>
            </a:r>
          </a:p>
          <a:p>
            <a:endParaRPr lang="en-US" dirty="0"/>
          </a:p>
          <a:p>
            <a:r>
              <a:rPr lang="en-US" dirty="0"/>
              <a:t>The door must be unlocked when the building is occupied, the lock must be readily distinguishable as locked – like a deadbolt with an indicator.</a:t>
            </a:r>
          </a:p>
          <a:p>
            <a:endParaRPr lang="en-US" dirty="0"/>
          </a:p>
          <a:p>
            <a:r>
              <a:rPr lang="en-US" dirty="0"/>
              <a:t>The signage that I mentioned before is required, and the key must be immediately available to any building occupant when the door is locked.</a:t>
            </a:r>
          </a:p>
          <a:p>
            <a:endParaRPr lang="en-US" dirty="0"/>
          </a:p>
          <a:p>
            <a:r>
              <a:rPr lang="en-US" dirty="0"/>
              <a:t>This helps to ensure that the door is only locked when employees are present – because the general public would not have access to the key.</a:t>
            </a:r>
          </a:p>
          <a:p>
            <a:endParaRPr lang="en-US" dirty="0"/>
          </a:p>
        </p:txBody>
      </p:sp>
      <p:sp>
        <p:nvSpPr>
          <p:cNvPr id="4" name="Slide Number Placeholder 3"/>
          <p:cNvSpPr>
            <a:spLocks noGrp="1"/>
          </p:cNvSpPr>
          <p:nvPr>
            <p:ph type="sldNum" sz="quarter" idx="5"/>
          </p:nvPr>
        </p:nvSpPr>
        <p:spPr/>
        <p:txBody>
          <a:bodyPr/>
          <a:lstStyle/>
          <a:p>
            <a:fld id="{7F725688-E2ED-4442-80A5-CF4F5ADE452A}" type="slidenum">
              <a:rPr lang="en-US" smtClean="0"/>
              <a:t>13</a:t>
            </a:fld>
            <a:endParaRPr lang="en-US"/>
          </a:p>
        </p:txBody>
      </p:sp>
    </p:spTree>
    <p:extLst>
      <p:ext uri="{BB962C8B-B14F-4D97-AF65-F5344CB8AC3E}">
        <p14:creationId xmlns:p14="http://schemas.microsoft.com/office/powerpoint/2010/main" val="42814888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eaLnBrk="1" fontAlgn="auto" hangingPunct="1">
              <a:spcBef>
                <a:spcPts val="0"/>
              </a:spcBef>
              <a:spcAft>
                <a:spcPts val="0"/>
              </a:spcAft>
              <a:defRPr/>
            </a:pPr>
            <a:r>
              <a:rPr lang="en-US" sz="1400" dirty="0"/>
              <a:t>Related code section (next month) addressing doors serving exterior spaces – same type of lock.</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A15E0CA-7C89-4FF9-9B6C-8C1ECFB085A0}" type="slidenum">
              <a:rPr kumimoji="0" lang="en-US" sz="13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0301846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deck and a recent Decoded article have been uploaded to the ACE page on </a:t>
            </a:r>
            <a:r>
              <a:rPr lang="en-US" dirty="0" err="1"/>
              <a:t>iDigHardware</a:t>
            </a:r>
            <a:r>
              <a:rPr lang="en-US" dirty="0"/>
              <a:t>:</a:t>
            </a:r>
          </a:p>
          <a:p>
            <a:r>
              <a:rPr lang="en-US" dirty="0"/>
              <a:t>https://idighardware.com/ace/</a:t>
            </a:r>
          </a:p>
          <a:p>
            <a:endParaRPr lang="en-US" dirty="0"/>
          </a:p>
          <a:p>
            <a:r>
              <a:rPr lang="en-US" dirty="0"/>
              <a:t>There is also a BHMA Codes in Context document about this change related to key-operated locks.</a:t>
            </a:r>
          </a:p>
        </p:txBody>
      </p:sp>
      <p:sp>
        <p:nvSpPr>
          <p:cNvPr id="4" name="Slide Number Placeholder 3"/>
          <p:cNvSpPr>
            <a:spLocks noGrp="1"/>
          </p:cNvSpPr>
          <p:nvPr>
            <p:ph type="sldNum" sz="quarter" idx="5"/>
          </p:nvPr>
        </p:nvSpPr>
        <p:spPr/>
        <p:txBody>
          <a:bodyPr/>
          <a:lstStyle/>
          <a:p>
            <a:fld id="{7F725688-E2ED-4442-80A5-CF4F5ADE452A}" type="slidenum">
              <a:rPr lang="en-US" smtClean="0"/>
              <a:t>15</a:t>
            </a:fld>
            <a:endParaRPr lang="en-US"/>
          </a:p>
        </p:txBody>
      </p:sp>
    </p:spTree>
    <p:extLst>
      <p:ext uri="{BB962C8B-B14F-4D97-AF65-F5344CB8AC3E}">
        <p14:creationId xmlns:p14="http://schemas.microsoft.com/office/powerpoint/2010/main" val="37695764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looking for guest posts</a:t>
            </a:r>
          </a:p>
        </p:txBody>
      </p:sp>
      <p:sp>
        <p:nvSpPr>
          <p:cNvPr id="4" name="Slide Number Placeholder 3"/>
          <p:cNvSpPr>
            <a:spLocks noGrp="1"/>
          </p:cNvSpPr>
          <p:nvPr>
            <p:ph type="sldNum" sz="quarter" idx="5"/>
          </p:nvPr>
        </p:nvSpPr>
        <p:spPr/>
        <p:txBody>
          <a:bodyPr/>
          <a:lstStyle/>
          <a:p>
            <a:fld id="{7F725688-E2ED-4442-80A5-CF4F5ADE452A}" type="slidenum">
              <a:rPr lang="en-US" smtClean="0"/>
              <a:t>16</a:t>
            </a:fld>
            <a:endParaRPr lang="en-US"/>
          </a:p>
        </p:txBody>
      </p:sp>
    </p:spTree>
    <p:extLst>
      <p:ext uri="{BB962C8B-B14F-4D97-AF65-F5344CB8AC3E}">
        <p14:creationId xmlns:p14="http://schemas.microsoft.com/office/powerpoint/2010/main" val="393233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update covers a section of the model codes addressing key-operated locks with a key cylinder on the egress side.  These are typically double-cylinder deadbolts, and will almost always have an indicator in order to be code-compliant.</a:t>
            </a:r>
          </a:p>
          <a:p>
            <a:endParaRPr lang="en-US" dirty="0"/>
          </a:p>
          <a:p>
            <a:r>
              <a:rPr lang="en-US" dirty="0"/>
              <a:t>Deadbolts with a </a:t>
            </a:r>
            <a:r>
              <a:rPr lang="en-US" dirty="0" err="1"/>
              <a:t>thumbturn</a:t>
            </a:r>
            <a:r>
              <a:rPr lang="en-US" dirty="0"/>
              <a:t> are permitted by the model codes under certain conditions, and are not required to comply with the same requirements that apply to key-operated locks.  I’m going to go through the requirements for </a:t>
            </a:r>
            <a:r>
              <a:rPr lang="en-US" dirty="0" err="1"/>
              <a:t>thumbturn</a:t>
            </a:r>
            <a:r>
              <a:rPr lang="en-US" dirty="0"/>
              <a:t> deadbolts quickly.</a:t>
            </a:r>
          </a:p>
          <a:p>
            <a:endParaRPr lang="en-US" dirty="0"/>
          </a:p>
          <a:p>
            <a:r>
              <a:rPr lang="en-US" dirty="0"/>
              <a:t>We’re talking about separate deadbolts, not a deadbolt that is part of a mortise lock or interconnected lock.</a:t>
            </a:r>
          </a:p>
        </p:txBody>
      </p:sp>
      <p:sp>
        <p:nvSpPr>
          <p:cNvPr id="4" name="Slide Number Placeholder 3"/>
          <p:cNvSpPr>
            <a:spLocks noGrp="1"/>
          </p:cNvSpPr>
          <p:nvPr>
            <p:ph type="sldNum" sz="quarter" idx="5"/>
          </p:nvPr>
        </p:nvSpPr>
        <p:spPr/>
        <p:txBody>
          <a:bodyPr/>
          <a:lstStyle/>
          <a:p>
            <a:fld id="{7F725688-E2ED-4442-80A5-CF4F5ADE452A}" type="slidenum">
              <a:rPr lang="en-US" smtClean="0"/>
              <a:t>2</a:t>
            </a:fld>
            <a:endParaRPr lang="en-US"/>
          </a:p>
        </p:txBody>
      </p:sp>
    </p:spTree>
    <p:extLst>
      <p:ext uri="{BB962C8B-B14F-4D97-AF65-F5344CB8AC3E}">
        <p14:creationId xmlns:p14="http://schemas.microsoft.com/office/powerpoint/2010/main" val="2287367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was a common misconception that the bolt locks section prohibited deadbolts.  That is not true – the section addresses bolts for the inactive leaf of a pair of doors.  This section has been changed to a table to help clarify that requirements.  </a:t>
            </a:r>
          </a:p>
          <a:p>
            <a:endParaRPr lang="en-US" dirty="0"/>
          </a:p>
          <a:p>
            <a:endParaRPr lang="en-US" dirty="0"/>
          </a:p>
        </p:txBody>
      </p:sp>
      <p:sp>
        <p:nvSpPr>
          <p:cNvPr id="4" name="Slide Number Placeholder 3"/>
          <p:cNvSpPr>
            <a:spLocks noGrp="1"/>
          </p:cNvSpPr>
          <p:nvPr>
            <p:ph type="sldNum" sz="quarter" idx="5"/>
          </p:nvPr>
        </p:nvSpPr>
        <p:spPr/>
        <p:txBody>
          <a:bodyPr/>
          <a:lstStyle/>
          <a:p>
            <a:fld id="{7F725688-E2ED-4442-80A5-CF4F5ADE452A}" type="slidenum">
              <a:rPr lang="en-US" smtClean="0"/>
              <a:t>3</a:t>
            </a:fld>
            <a:endParaRPr lang="en-US"/>
          </a:p>
        </p:txBody>
      </p:sp>
    </p:spTree>
    <p:extLst>
      <p:ext uri="{BB962C8B-B14F-4D97-AF65-F5344CB8AC3E}">
        <p14:creationId xmlns:p14="http://schemas.microsoft.com/office/powerpoint/2010/main" val="3903649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Deadbolts with </a:t>
            </a:r>
            <a:r>
              <a:rPr lang="en-US" dirty="0" err="1"/>
              <a:t>thumburns</a:t>
            </a:r>
            <a:r>
              <a:rPr lang="en-US" dirty="0"/>
              <a:t> are acceptable on doors that do not require panic hardware if the door unlatches with one releasing operation – remember there is an exception in NFPA 101 for existing classroom doors.</a:t>
            </a:r>
          </a:p>
          <a:p>
            <a:endParaRPr lang="en-US" dirty="0"/>
          </a:p>
          <a:p>
            <a:r>
              <a:rPr lang="en-US" dirty="0"/>
              <a:t>As with other operable hardware, the lock must be operable for egress with no key, tool, special knowledge, or effort – this would require a </a:t>
            </a:r>
            <a:r>
              <a:rPr lang="en-US" dirty="0" err="1"/>
              <a:t>thumbturn</a:t>
            </a:r>
            <a:r>
              <a:rPr lang="en-US" dirty="0"/>
              <a:t> on the egress side rather than a key</a:t>
            </a:r>
          </a:p>
          <a:p>
            <a:endParaRPr lang="en-US" dirty="0"/>
          </a:p>
          <a:p>
            <a:r>
              <a:rPr lang="en-US" dirty="0"/>
              <a:t>The </a:t>
            </a:r>
            <a:r>
              <a:rPr lang="en-US" dirty="0" err="1"/>
              <a:t>thumbturn</a:t>
            </a:r>
            <a:r>
              <a:rPr lang="en-US" dirty="0"/>
              <a:t> must be operable with no tight grasping, pinching, or twisting of the wrist, which would typically be an elongated </a:t>
            </a:r>
            <a:r>
              <a:rPr lang="en-US" dirty="0" err="1"/>
              <a:t>thumbturn</a:t>
            </a:r>
            <a:r>
              <a:rPr lang="en-US" dirty="0"/>
              <a:t> that pivots from the end</a:t>
            </a:r>
          </a:p>
          <a:p>
            <a:endParaRPr lang="en-US" dirty="0"/>
          </a:p>
          <a:p>
            <a:r>
              <a:rPr lang="en-US" dirty="0"/>
              <a:t>The deadbolt must be mounted between 34 and 48 inches above the floor – or in compliance with the mounting height requirements of the state or local jurisdiction</a:t>
            </a:r>
          </a:p>
          <a:p>
            <a:endParaRPr lang="en-US" dirty="0"/>
          </a:p>
        </p:txBody>
      </p:sp>
      <p:sp>
        <p:nvSpPr>
          <p:cNvPr id="4" name="Slide Number Placeholder 3"/>
          <p:cNvSpPr>
            <a:spLocks noGrp="1"/>
          </p:cNvSpPr>
          <p:nvPr>
            <p:ph type="sldNum" sz="quarter" idx="5"/>
          </p:nvPr>
        </p:nvSpPr>
        <p:spPr/>
        <p:txBody>
          <a:bodyPr/>
          <a:lstStyle/>
          <a:p>
            <a:fld id="{7F725688-E2ED-4442-80A5-CF4F5ADE452A}" type="slidenum">
              <a:rPr lang="en-US" smtClean="0"/>
              <a:t>4</a:t>
            </a:fld>
            <a:endParaRPr lang="en-US"/>
          </a:p>
        </p:txBody>
      </p:sp>
    </p:spTree>
    <p:extLst>
      <p:ext uri="{BB962C8B-B14F-4D97-AF65-F5344CB8AC3E}">
        <p14:creationId xmlns:p14="http://schemas.microsoft.com/office/powerpoint/2010/main" val="2246181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back to key-operated locks which will almost always have an indicator.</a:t>
            </a:r>
          </a:p>
        </p:txBody>
      </p:sp>
      <p:sp>
        <p:nvSpPr>
          <p:cNvPr id="4" name="Slide Number Placeholder 3"/>
          <p:cNvSpPr>
            <a:spLocks noGrp="1"/>
          </p:cNvSpPr>
          <p:nvPr>
            <p:ph type="sldNum" sz="quarter" idx="5"/>
          </p:nvPr>
        </p:nvSpPr>
        <p:spPr/>
        <p:txBody>
          <a:bodyPr/>
          <a:lstStyle/>
          <a:p>
            <a:fld id="{7F725688-E2ED-4442-80A5-CF4F5ADE452A}" type="slidenum">
              <a:rPr lang="en-US" smtClean="0"/>
              <a:t>5</a:t>
            </a:fld>
            <a:endParaRPr lang="en-US"/>
          </a:p>
        </p:txBody>
      </p:sp>
    </p:spTree>
    <p:extLst>
      <p:ext uri="{BB962C8B-B14F-4D97-AF65-F5344CB8AC3E}">
        <p14:creationId xmlns:p14="http://schemas.microsoft.com/office/powerpoint/2010/main" val="1235591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2015 edition of the IBC, the word “exterior” was removed from the section on key-operated locks, and the wording on the signage was changed slightly.  This was not a BHMA proposal.</a:t>
            </a:r>
          </a:p>
          <a:p>
            <a:endParaRPr lang="en-US" dirty="0"/>
          </a:p>
          <a:p>
            <a:r>
              <a:rPr lang="en-US" dirty="0"/>
              <a:t>The sign is now required to say, THIS DOOR TO REMAIN UNLOCKED WHEN THIS SPACE IS OCCUPIED.</a:t>
            </a:r>
          </a:p>
          <a:p>
            <a:endParaRPr lang="en-US" dirty="0"/>
          </a:p>
          <a:p>
            <a:r>
              <a:rPr lang="en-US" dirty="0"/>
              <a:t>The result of these little changes was that people started trying to use double-cylinder deadbolts on the interior entrance doors leading to various spaces in a building, rather than the main entrance doors to the building.  </a:t>
            </a:r>
          </a:p>
          <a:p>
            <a:endParaRPr lang="en-US" dirty="0"/>
          </a:p>
          <a:p>
            <a:r>
              <a:rPr lang="en-US" dirty="0"/>
              <a:t>The reason the use of double-cylinder deadbolts was limited to the main entrance to the building was that the building couldn’t be occupied or the business open with those doors locked.  Note that these locks are not allowed on all occupancy types – they are limited to assembly occupancies with an occupant load of 300 people or less, business, factory, mercantile, and storage occupancies, and places of religious worship.</a:t>
            </a:r>
          </a:p>
          <a:p>
            <a:endParaRPr lang="en-US" dirty="0"/>
          </a:p>
        </p:txBody>
      </p:sp>
      <p:sp>
        <p:nvSpPr>
          <p:cNvPr id="4" name="Slide Number Placeholder 3"/>
          <p:cNvSpPr>
            <a:spLocks noGrp="1"/>
          </p:cNvSpPr>
          <p:nvPr>
            <p:ph type="sldNum" sz="quarter" idx="5"/>
          </p:nvPr>
        </p:nvSpPr>
        <p:spPr/>
        <p:txBody>
          <a:bodyPr/>
          <a:lstStyle/>
          <a:p>
            <a:fld id="{7F725688-E2ED-4442-80A5-CF4F5ADE452A}" type="slidenum">
              <a:rPr lang="en-US" smtClean="0"/>
              <a:t>6</a:t>
            </a:fld>
            <a:endParaRPr lang="en-US"/>
          </a:p>
        </p:txBody>
      </p:sp>
    </p:spTree>
    <p:extLst>
      <p:ext uri="{BB962C8B-B14F-4D97-AF65-F5344CB8AC3E}">
        <p14:creationId xmlns:p14="http://schemas.microsoft.com/office/powerpoint/2010/main" val="1536716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Originally, this section of the codes applied to the main EXTERIOR door or doors – like the mercantile entrance on the left.</a:t>
            </a:r>
          </a:p>
          <a:p>
            <a:endParaRPr lang="en-US" dirty="0"/>
          </a:p>
          <a:p>
            <a:r>
              <a:rPr lang="en-US" dirty="0"/>
              <a:t>Then a code change proposal was made with the intent to allow the same application on retail stores in malls, which are not always exterior doors.</a:t>
            </a:r>
          </a:p>
        </p:txBody>
      </p:sp>
      <p:sp>
        <p:nvSpPr>
          <p:cNvPr id="4" name="Slide Number Placeholder 3"/>
          <p:cNvSpPr>
            <a:spLocks noGrp="1"/>
          </p:cNvSpPr>
          <p:nvPr>
            <p:ph type="sldNum" sz="quarter" idx="5"/>
          </p:nvPr>
        </p:nvSpPr>
        <p:spPr/>
        <p:txBody>
          <a:bodyPr/>
          <a:lstStyle/>
          <a:p>
            <a:fld id="{7F725688-E2ED-4442-80A5-CF4F5ADE452A}" type="slidenum">
              <a:rPr lang="en-US" smtClean="0"/>
              <a:t>7</a:t>
            </a:fld>
            <a:endParaRPr lang="en-US"/>
          </a:p>
        </p:txBody>
      </p:sp>
    </p:spTree>
    <p:extLst>
      <p:ext uri="{BB962C8B-B14F-4D97-AF65-F5344CB8AC3E}">
        <p14:creationId xmlns:p14="http://schemas.microsoft.com/office/powerpoint/2010/main" val="2900339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with the new language, people have asked about using double-cylinder deadbolts on multi-stall restrooms, for example, because they considered the door to the restroom as the main entrance to that space.</a:t>
            </a:r>
          </a:p>
          <a:p>
            <a:endParaRPr lang="en-US" dirty="0"/>
          </a:p>
          <a:p>
            <a:r>
              <a:rPr lang="en-US" dirty="0"/>
              <a:t>That wasn’t the intent of the model codes – those doors need to allow free egress.  Key-operated locks are not permitted here, and </a:t>
            </a:r>
            <a:r>
              <a:rPr lang="en-US" dirty="0" err="1"/>
              <a:t>thumbturn</a:t>
            </a:r>
            <a:r>
              <a:rPr lang="en-US" dirty="0"/>
              <a:t> deadbolts need to be classroom function.  </a:t>
            </a:r>
          </a:p>
          <a:p>
            <a:endParaRPr lang="en-US" dirty="0"/>
          </a:p>
          <a:p>
            <a:r>
              <a:rPr lang="en-US" dirty="0"/>
              <a:t>Talk briefly about the change for </a:t>
            </a:r>
            <a:r>
              <a:rPr lang="en-US" dirty="0" err="1"/>
              <a:t>multistall</a:t>
            </a:r>
            <a:r>
              <a:rPr lang="en-US" dirty="0"/>
              <a:t> restrooms.</a:t>
            </a:r>
          </a:p>
          <a:p>
            <a:endParaRPr lang="en-US" dirty="0"/>
          </a:p>
          <a:p>
            <a:r>
              <a:rPr lang="en-US" b="1" i="1" dirty="0">
                <a:solidFill>
                  <a:srgbClr val="FF0000"/>
                </a:solidFill>
                <a:hlinkClick r:id="rId3">
                  <a:extLst>
                    <a:ext uri="{A12FA001-AC4F-418D-AE19-62706E023703}">
                      <ahyp:hlinkClr xmlns:ahyp="http://schemas.microsoft.com/office/drawing/2018/hyperlinkcolor" val="tx"/>
                    </a:ext>
                  </a:extLst>
                </a:hlinkClick>
              </a:rPr>
              <a:t>2902.3.6 Door Locking</a:t>
            </a:r>
            <a:endParaRPr lang="en-US" b="1" i="1" dirty="0">
              <a:solidFill>
                <a:srgbClr val="FF0000"/>
              </a:solidFill>
            </a:endParaRPr>
          </a:p>
          <a:p>
            <a:r>
              <a:rPr lang="en-US" i="1" dirty="0">
                <a:solidFill>
                  <a:srgbClr val="FF0000"/>
                </a:solidFill>
              </a:rPr>
              <a:t>Where a toilet </a:t>
            </a:r>
            <a:r>
              <a:rPr lang="en-US" i="1" dirty="0">
                <a:solidFill>
                  <a:srgbClr val="FF0000"/>
                </a:solidFill>
                <a:hlinkClick r:id="rId4">
                  <a:extLst>
                    <a:ext uri="{A12FA001-AC4F-418D-AE19-62706E023703}">
                      <ahyp:hlinkClr xmlns:ahyp="http://schemas.microsoft.com/office/drawing/2018/hyperlinkcolor" val="tx"/>
                    </a:ext>
                  </a:extLst>
                </a:hlinkClick>
              </a:rPr>
              <a:t>facility</a:t>
            </a:r>
            <a:r>
              <a:rPr lang="en-US" i="1" dirty="0">
                <a:solidFill>
                  <a:srgbClr val="FF0000"/>
                </a:solidFill>
              </a:rPr>
              <a:t> is provided for the use of multiple occupants, the egress door for the room shall not be lockable from the inside of the room. This section does not apply to family or assisted-use toilet </a:t>
            </a:r>
            <a:r>
              <a:rPr lang="en-US" i="1" dirty="0">
                <a:solidFill>
                  <a:srgbClr val="FF0000"/>
                </a:solidFill>
                <a:hlinkClick r:id="rId4">
                  <a:extLst>
                    <a:ext uri="{A12FA001-AC4F-418D-AE19-62706E023703}">
                      <ahyp:hlinkClr xmlns:ahyp="http://schemas.microsoft.com/office/drawing/2018/hyperlinkcolor" val="tx"/>
                    </a:ext>
                  </a:extLst>
                </a:hlinkClick>
              </a:rPr>
              <a:t>facilities</a:t>
            </a:r>
            <a:r>
              <a:rPr lang="en-US" i="1" dirty="0">
                <a:solidFill>
                  <a:srgbClr val="FF0000"/>
                </a:solidFill>
              </a:rPr>
              <a:t>. Exception:  The egress door of a multiple occupant toilet room shall be permitted to be lockable from inside the room where all the following criteria are met:</a:t>
            </a:r>
          </a:p>
          <a:p>
            <a:pPr>
              <a:buFont typeface="+mj-lt"/>
              <a:buAutoNum type="arabicPeriod"/>
            </a:pPr>
            <a:r>
              <a:rPr lang="en-US" i="1" dirty="0">
                <a:solidFill>
                  <a:srgbClr val="FF0000"/>
                </a:solidFill>
              </a:rPr>
              <a:t>The egress door shall be lockable from the inside of the room only by authorized personnel by the use of a key or other </a:t>
            </a:r>
            <a:r>
              <a:rPr lang="en-US" i="1" dirty="0">
                <a:solidFill>
                  <a:srgbClr val="FF0000"/>
                </a:solidFill>
                <a:hlinkClick r:id="rId5">
                  <a:extLst>
                    <a:ext uri="{A12FA001-AC4F-418D-AE19-62706E023703}">
                      <ahyp:hlinkClr xmlns:ahyp="http://schemas.microsoft.com/office/drawing/2018/hyperlinkcolor" val="tx"/>
                    </a:ext>
                  </a:extLst>
                </a:hlinkClick>
              </a:rPr>
              <a:t>approved</a:t>
            </a:r>
            <a:r>
              <a:rPr lang="en-US" i="1" dirty="0">
                <a:solidFill>
                  <a:srgbClr val="FF0000"/>
                </a:solidFill>
              </a:rPr>
              <a:t> means.</a:t>
            </a:r>
          </a:p>
          <a:p>
            <a:pPr>
              <a:buFont typeface="+mj-lt"/>
              <a:buAutoNum type="arabicPeriod"/>
            </a:pPr>
            <a:r>
              <a:rPr lang="en-US" i="1" dirty="0">
                <a:solidFill>
                  <a:srgbClr val="FF0000"/>
                </a:solidFill>
              </a:rPr>
              <a:t>The egress door shall be readily openable from the toilet room in accordance with </a:t>
            </a:r>
            <a:r>
              <a:rPr lang="en-US" i="1" dirty="0">
                <a:solidFill>
                  <a:srgbClr val="FF0000"/>
                </a:solidFill>
                <a:hlinkClick r:id="rId6">
                  <a:extLst>
                    <a:ext uri="{A12FA001-AC4F-418D-AE19-62706E023703}">
                      <ahyp:hlinkClr xmlns:ahyp="http://schemas.microsoft.com/office/drawing/2018/hyperlinkcolor" val="tx"/>
                    </a:ext>
                  </a:extLst>
                </a:hlinkClick>
              </a:rPr>
              <a:t>Section 1010.2</a:t>
            </a:r>
            <a:r>
              <a:rPr lang="en-US" i="1" dirty="0">
                <a:solidFill>
                  <a:srgbClr val="FF0000"/>
                </a:solidFill>
              </a:rPr>
              <a:t>.</a:t>
            </a:r>
          </a:p>
          <a:p>
            <a:pPr>
              <a:buFont typeface="+mj-lt"/>
              <a:buAutoNum type="arabicPeriod"/>
            </a:pPr>
            <a:r>
              <a:rPr lang="en-US" i="1" dirty="0">
                <a:solidFill>
                  <a:srgbClr val="FF0000"/>
                </a:solidFill>
              </a:rPr>
              <a:t>The egress door shall be capable of being unlocked from outside the room with a key or other </a:t>
            </a:r>
            <a:r>
              <a:rPr lang="en-US" i="1" dirty="0">
                <a:solidFill>
                  <a:srgbClr val="FF0000"/>
                </a:solidFill>
                <a:hlinkClick r:id="rId5">
                  <a:extLst>
                    <a:ext uri="{A12FA001-AC4F-418D-AE19-62706E023703}">
                      <ahyp:hlinkClr xmlns:ahyp="http://schemas.microsoft.com/office/drawing/2018/hyperlinkcolor" val="tx"/>
                    </a:ext>
                  </a:extLst>
                </a:hlinkClick>
              </a:rPr>
              <a:t>approved</a:t>
            </a:r>
            <a:r>
              <a:rPr lang="en-US" i="1" dirty="0">
                <a:solidFill>
                  <a:srgbClr val="FF0000"/>
                </a:solidFill>
              </a:rPr>
              <a:t> means.</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F725688-E2ED-4442-80A5-CF4F5ADE452A}" type="slidenum">
              <a:rPr lang="en-US" smtClean="0"/>
              <a:t>8</a:t>
            </a:fld>
            <a:endParaRPr lang="en-US"/>
          </a:p>
        </p:txBody>
      </p:sp>
    </p:spTree>
    <p:extLst>
      <p:ext uri="{BB962C8B-B14F-4D97-AF65-F5344CB8AC3E}">
        <p14:creationId xmlns:p14="http://schemas.microsoft.com/office/powerpoint/2010/main" val="808323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buildings in occupancy </a:t>
            </a:r>
            <a:r>
              <a:rPr lang="en-US" dirty="0">
                <a:hlinkClick r:id="rId3"/>
              </a:rPr>
              <a:t>Group A</a:t>
            </a:r>
            <a:r>
              <a:rPr lang="en-US" dirty="0"/>
              <a:t> having an </a:t>
            </a:r>
            <a:r>
              <a:rPr lang="en-US" dirty="0">
                <a:hlinkClick r:id="rId4"/>
              </a:rPr>
              <a:t>occupant load</a:t>
            </a:r>
            <a:r>
              <a:rPr lang="en-US" dirty="0"/>
              <a:t> of 300 or less, Groups B, F, M and S, and in </a:t>
            </a:r>
            <a:r>
              <a:rPr lang="en-US" dirty="0">
                <a:hlinkClick r:id="rId5"/>
              </a:rPr>
              <a:t>places of religious worship</a:t>
            </a:r>
            <a:r>
              <a:rPr lang="en-US" dirty="0"/>
              <a:t>, the main door or doors are permitted to be equipped with key-operated locking devices from the egress side provided that:</a:t>
            </a:r>
          </a:p>
          <a:p>
            <a:r>
              <a:rPr lang="en-US" dirty="0"/>
              <a:t>3.1.  The doors are the main exterior doors to the building, or the doors are the main doors to the tenant space.</a:t>
            </a:r>
          </a:p>
          <a:p>
            <a:r>
              <a:rPr lang="en-US" dirty="0"/>
              <a:t>3.2.  The locking device is readily distinguishable as locked.</a:t>
            </a:r>
          </a:p>
          <a:p>
            <a:r>
              <a:rPr lang="en-US" dirty="0"/>
              <a:t>3.3.  A readily visible durable sign is posted on the egress side on or adjacent to the door stating: THIS DOOR TO REMAIN UNLOCKED WHEN THIS SPACE IS OCCUPIED. The sign shall be in letters 1 inch (25 mm) high on a contrasting background.</a:t>
            </a:r>
          </a:p>
          <a:p>
            <a:r>
              <a:rPr lang="en-US" dirty="0"/>
              <a:t>3.4.  The use of the key-operated locking device is revocable by the </a:t>
            </a:r>
            <a:r>
              <a:rPr lang="en-US" dirty="0">
                <a:hlinkClick r:id="rId6"/>
              </a:rPr>
              <a:t>building official</a:t>
            </a:r>
            <a:r>
              <a:rPr lang="en-US" dirty="0"/>
              <a:t> for due cause.</a:t>
            </a:r>
          </a:p>
          <a:p>
            <a:endParaRPr lang="en-US" dirty="0"/>
          </a:p>
        </p:txBody>
      </p:sp>
      <p:sp>
        <p:nvSpPr>
          <p:cNvPr id="4" name="Slide Number Placeholder 3"/>
          <p:cNvSpPr>
            <a:spLocks noGrp="1"/>
          </p:cNvSpPr>
          <p:nvPr>
            <p:ph type="sldNum" sz="quarter" idx="5"/>
          </p:nvPr>
        </p:nvSpPr>
        <p:spPr/>
        <p:txBody>
          <a:bodyPr/>
          <a:lstStyle/>
          <a:p>
            <a:fld id="{7F725688-E2ED-4442-80A5-CF4F5ADE452A}" type="slidenum">
              <a:rPr lang="en-US" smtClean="0"/>
              <a:t>9</a:t>
            </a:fld>
            <a:endParaRPr lang="en-US"/>
          </a:p>
        </p:txBody>
      </p:sp>
    </p:spTree>
    <p:extLst>
      <p:ext uri="{BB962C8B-B14F-4D97-AF65-F5344CB8AC3E}">
        <p14:creationId xmlns:p14="http://schemas.microsoft.com/office/powerpoint/2010/main" val="1961740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652726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BFDA8-3271-49B7-A258-71CED39D6A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F34187-87E5-4E08-8E33-84FEDE2D07C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C15D02-ABE6-4F8D-BBD1-7A2921B3C0E1}"/>
              </a:ext>
            </a:extLst>
          </p:cNvPr>
          <p:cNvSpPr>
            <a:spLocks noGrp="1"/>
          </p:cNvSpPr>
          <p:nvPr>
            <p:ph type="dt" sz="half" idx="10"/>
          </p:nvPr>
        </p:nvSpPr>
        <p:spPr/>
        <p:txBody>
          <a:bodyPr/>
          <a:lstStyle/>
          <a:p>
            <a:fld id="{EC2E59AD-15C2-49AF-8D79-947E35B8C160}" type="datetimeFigureOut">
              <a:rPr lang="en-US" smtClean="0"/>
              <a:t>6/16/2025</a:t>
            </a:fld>
            <a:endParaRPr lang="en-US"/>
          </a:p>
        </p:txBody>
      </p:sp>
      <p:sp>
        <p:nvSpPr>
          <p:cNvPr id="5" name="Footer Placeholder 4">
            <a:extLst>
              <a:ext uri="{FF2B5EF4-FFF2-40B4-BE49-F238E27FC236}">
                <a16:creationId xmlns:a16="http://schemas.microsoft.com/office/drawing/2014/main" id="{1C265250-7DF4-4CA5-854E-FEB00E6DBE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7D0A3B-74EB-475E-A72D-C61CEE20B59F}"/>
              </a:ext>
            </a:extLst>
          </p:cNvPr>
          <p:cNvSpPr>
            <a:spLocks noGrp="1"/>
          </p:cNvSpPr>
          <p:nvPr>
            <p:ph type="sldNum" sz="quarter" idx="12"/>
          </p:nvPr>
        </p:nvSpPr>
        <p:spPr/>
        <p:txBody>
          <a:bodyPr/>
          <a:lstStyle/>
          <a:p>
            <a:fld id="{4D1FE687-16AE-4AE7-8503-3A7EB5EB342B}" type="slidenum">
              <a:rPr lang="en-US" smtClean="0"/>
              <a:t>‹#›</a:t>
            </a:fld>
            <a:endParaRPr lang="en-US"/>
          </a:p>
        </p:txBody>
      </p:sp>
    </p:spTree>
    <p:extLst>
      <p:ext uri="{BB962C8B-B14F-4D97-AF65-F5344CB8AC3E}">
        <p14:creationId xmlns:p14="http://schemas.microsoft.com/office/powerpoint/2010/main" val="974577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3" name="Content Placeholder 2"/>
          <p:cNvSpPr>
            <a:spLocks noGrp="1"/>
          </p:cNvSpPr>
          <p:nvPr>
            <p:ph sz="half" idx="1"/>
          </p:nvPr>
        </p:nvSpPr>
        <p:spPr bwMode="gray">
          <a:xfrm>
            <a:off x="609600" y="1600201"/>
            <a:ext cx="5384800" cy="4525963"/>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bwMode="gray">
          <a:xfrm>
            <a:off x="6197600" y="1600201"/>
            <a:ext cx="5384800" cy="4525963"/>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14320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1_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416B4CF-08BA-354D-8664-EFC0452DF5F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096000" y="387246"/>
            <a:ext cx="5783705" cy="5783705"/>
          </a:xfrm>
          <a:prstGeom prst="rect">
            <a:avLst/>
          </a:prstGeom>
        </p:spPr>
      </p:pic>
      <p:sp>
        <p:nvSpPr>
          <p:cNvPr id="2" name="Title 1"/>
          <p:cNvSpPr>
            <a:spLocks noGrp="1"/>
          </p:cNvSpPr>
          <p:nvPr>
            <p:ph type="ctrTitle" hasCustomPrompt="1"/>
          </p:nvPr>
        </p:nvSpPr>
        <p:spPr bwMode="invGray">
          <a:xfrm>
            <a:off x="768096" y="2239327"/>
            <a:ext cx="10939445" cy="1935377"/>
          </a:xfrm>
          <a:prstGeom prst="rect">
            <a:avLst/>
          </a:prstGeom>
        </p:spPr>
        <p:txBody>
          <a:bodyPr lIns="0" rIns="0" anchor="t">
            <a:noAutofit/>
          </a:bodyPr>
          <a:lstStyle>
            <a:lvl1pPr>
              <a:defRPr sz="13749" b="0" i="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en-US" dirty="0"/>
              <a:t>Slide Title</a:t>
            </a:r>
          </a:p>
        </p:txBody>
      </p:sp>
      <p:sp>
        <p:nvSpPr>
          <p:cNvPr id="3" name="Subtitle 2"/>
          <p:cNvSpPr>
            <a:spLocks noGrp="1"/>
          </p:cNvSpPr>
          <p:nvPr>
            <p:ph type="subTitle" idx="1"/>
          </p:nvPr>
        </p:nvSpPr>
        <p:spPr bwMode="invGray">
          <a:xfrm>
            <a:off x="763959" y="4266910"/>
            <a:ext cx="8223893" cy="522335"/>
          </a:xfrm>
          <a:prstGeom prst="rect">
            <a:avLst/>
          </a:prstGeom>
        </p:spPr>
        <p:txBody>
          <a:bodyPr vert="horz" lIns="0" tIns="65311" rIns="0" bIns="65311" rtlCol="0" anchor="t">
            <a:noAutofit/>
          </a:bodyPr>
          <a:lstStyle>
            <a:lvl1pPr marL="0" indent="0">
              <a:buNone/>
              <a:defRPr lang="en-US" sz="3333" b="1" dirty="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pPr lvl="0">
              <a:spcBef>
                <a:spcPct val="0"/>
              </a:spcBef>
            </a:pPr>
            <a:r>
              <a:rPr lang="en-US" dirty="0"/>
              <a:t>Click to edit Master subtitle style</a:t>
            </a:r>
          </a:p>
        </p:txBody>
      </p:sp>
      <p:sp>
        <p:nvSpPr>
          <p:cNvPr id="13" name="Text Placeholder 12"/>
          <p:cNvSpPr>
            <a:spLocks noGrp="1"/>
          </p:cNvSpPr>
          <p:nvPr>
            <p:ph type="body" sz="quarter" idx="10" hasCustomPrompt="1"/>
          </p:nvPr>
        </p:nvSpPr>
        <p:spPr bwMode="invGray">
          <a:xfrm>
            <a:off x="6536932" y="5392258"/>
            <a:ext cx="4833538" cy="522335"/>
          </a:xfrm>
          <a:prstGeom prst="rect">
            <a:avLst/>
          </a:prstGeom>
        </p:spPr>
        <p:txBody>
          <a:bodyPr vert="horz" lIns="0" tIns="65311" rIns="0" bIns="65311" rtlCol="0" anchor="t">
            <a:noAutofit/>
          </a:bodyPr>
          <a:lstStyle>
            <a:lvl1pPr>
              <a:defRPr lang="en-US" sz="2667" b="0" smtClean="0">
                <a:solidFill>
                  <a:schemeClr val="bg1"/>
                </a:solidFill>
                <a:latin typeface="Arial" panose="020B0604020202020204" pitchFamily="34" charset="0"/>
                <a:ea typeface="Verdana" panose="020B0604030504040204" pitchFamily="34" charset="0"/>
                <a:cs typeface="Arial" panose="020B0604020202020204" pitchFamily="34" charset="0"/>
              </a:defRPr>
            </a:lvl1pPr>
            <a:lvl2pPr>
              <a:defRPr lang="en-US" sz="3333" smtClean="0"/>
            </a:lvl2pPr>
            <a:lvl3pPr>
              <a:defRPr lang="en-US" sz="2833" smtClean="0"/>
            </a:lvl3pPr>
            <a:lvl4pPr>
              <a:defRPr lang="en-US" sz="2417" smtClean="0"/>
            </a:lvl4pPr>
            <a:lvl5pPr>
              <a:defRPr lang="en-US" sz="2417"/>
            </a:lvl5pPr>
          </a:lstStyle>
          <a:p>
            <a:pPr lvl="0">
              <a:spcBef>
                <a:spcPct val="0"/>
              </a:spcBef>
              <a:buFont typeface="Arial"/>
            </a:pPr>
            <a:r>
              <a:rPr lang="en-US" dirty="0"/>
              <a:t>Month XX, 20XX</a:t>
            </a:r>
          </a:p>
        </p:txBody>
      </p:sp>
      <p:pic>
        <p:nvPicPr>
          <p:cNvPr id="9" name="Picture 8">
            <a:extLst>
              <a:ext uri="{FF2B5EF4-FFF2-40B4-BE49-F238E27FC236}">
                <a16:creationId xmlns:a16="http://schemas.microsoft.com/office/drawing/2014/main" id="{AB5F2D96-803C-F44E-94DF-C867C14D3A5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63960" y="641431"/>
            <a:ext cx="1247221" cy="1040581"/>
          </a:xfrm>
          <a:prstGeom prst="rect">
            <a:avLst/>
          </a:prstGeom>
        </p:spPr>
      </p:pic>
    </p:spTree>
    <p:extLst>
      <p:ext uri="{BB962C8B-B14F-4D97-AF65-F5344CB8AC3E}">
        <p14:creationId xmlns:p14="http://schemas.microsoft.com/office/powerpoint/2010/main" val="389888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CB7FBD-5588-4F53-6529-4F2237C8719F}"/>
              </a:ext>
            </a:extLst>
          </p:cNvPr>
          <p:cNvSpPr>
            <a:spLocks noGrp="1"/>
          </p:cNvSpPr>
          <p:nvPr>
            <p:ph type="dt" sz="half" idx="10"/>
          </p:nvPr>
        </p:nvSpPr>
        <p:spPr/>
        <p:txBody>
          <a:bodyPr/>
          <a:lstStyle/>
          <a:p>
            <a:fld id="{A96B2E5C-FEBF-4344-BE64-DF6BBF89FF04}" type="datetimeFigureOut">
              <a:rPr lang="en-US" smtClean="0"/>
              <a:t>6/16/2025</a:t>
            </a:fld>
            <a:endParaRPr lang="en-US"/>
          </a:p>
        </p:txBody>
      </p:sp>
      <p:sp>
        <p:nvSpPr>
          <p:cNvPr id="3" name="Footer Placeholder 2">
            <a:extLst>
              <a:ext uri="{FF2B5EF4-FFF2-40B4-BE49-F238E27FC236}">
                <a16:creationId xmlns:a16="http://schemas.microsoft.com/office/drawing/2014/main" id="{24ECB5C2-510F-7B67-FE32-1BC1EC87560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D22B60E-5D70-0A4E-029F-727393A41AEA}"/>
              </a:ext>
            </a:extLst>
          </p:cNvPr>
          <p:cNvSpPr>
            <a:spLocks noGrp="1"/>
          </p:cNvSpPr>
          <p:nvPr>
            <p:ph type="sldNum" sz="quarter" idx="12"/>
          </p:nvPr>
        </p:nvSpPr>
        <p:spPr/>
        <p:txBody>
          <a:bodyPr/>
          <a:lstStyle/>
          <a:p>
            <a:fld id="{14D9CB8A-D72D-4071-8ADA-D17A7C62D06B}" type="slidenum">
              <a:rPr lang="en-US" smtClean="0"/>
              <a:t>‹#›</a:t>
            </a:fld>
            <a:endParaRPr lang="en-US"/>
          </a:p>
        </p:txBody>
      </p:sp>
    </p:spTree>
    <p:extLst>
      <p:ext uri="{BB962C8B-B14F-4D97-AF65-F5344CB8AC3E}">
        <p14:creationId xmlns:p14="http://schemas.microsoft.com/office/powerpoint/2010/main" val="7640481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CF8D893B-FEE3-4ACC-85A8-D245B94BB640}"/>
              </a:ext>
            </a:extLst>
          </p:cNvPr>
          <p:cNvSpPr/>
          <p:nvPr userDrawn="1"/>
        </p:nvSpPr>
        <p:spPr>
          <a:xfrm>
            <a:off x="0" y="6096000"/>
            <a:ext cx="12192000" cy="762001"/>
          </a:xfrm>
          <a:prstGeom prst="rect">
            <a:avLst/>
          </a:prstGeom>
          <a:gradFill>
            <a:gsLst>
              <a:gs pos="0">
                <a:schemeClr val="accent2"/>
              </a:gs>
              <a:gs pos="73000">
                <a:schemeClr val="accent2">
                  <a:lumMod val="60000"/>
                  <a:lumOff val="40000"/>
                </a:schemeClr>
              </a:gs>
              <a:gs pos="100000">
                <a:schemeClr val="bg1">
                  <a:lumMod val="9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400" b="1" dirty="0"/>
              <a:t>   Model Code Update</a:t>
            </a:r>
          </a:p>
        </p:txBody>
      </p:sp>
    </p:spTree>
    <p:extLst>
      <p:ext uri="{BB962C8B-B14F-4D97-AF65-F5344CB8AC3E}">
        <p14:creationId xmlns:p14="http://schemas.microsoft.com/office/powerpoint/2010/main" val="87495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55" r:id="rId5"/>
  </p:sldLayoutIdLst>
  <p:txStyles>
    <p:titleStyle>
      <a:lvl1pPr algn="l" defTabSz="914400" rtl="0" eaLnBrk="1" latinLnBrk="0" hangingPunct="1">
        <a:lnSpc>
          <a:spcPct val="90000"/>
        </a:lnSpc>
        <a:spcBef>
          <a:spcPct val="0"/>
        </a:spcBef>
        <a:buNone/>
        <a:defRPr sz="4400" b="1"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D14C87E-BA7C-4977-BA6B-B3A549C73487}"/>
              </a:ext>
            </a:extLst>
          </p:cNvPr>
          <p:cNvSpPr>
            <a:spLocks noGrp="1"/>
          </p:cNvSpPr>
          <p:nvPr>
            <p:ph type="body" sz="quarter" idx="10"/>
          </p:nvPr>
        </p:nvSpPr>
        <p:spPr>
          <a:xfrm>
            <a:off x="2910264" y="796849"/>
            <a:ext cx="3039964" cy="2404925"/>
          </a:xfrm>
          <a:solidFill>
            <a:schemeClr val="tx1">
              <a:alpha val="37000"/>
            </a:schemeClr>
          </a:solidFill>
        </p:spPr>
        <p:txBody>
          <a:bodyPr/>
          <a:lstStyle/>
          <a:p>
            <a:pPr marL="0" indent="0">
              <a:buNone/>
            </a:pPr>
            <a:r>
              <a:rPr lang="en-US" sz="3667" dirty="0"/>
              <a:t>Lori Greene</a:t>
            </a:r>
          </a:p>
          <a:p>
            <a:pPr marL="0" indent="0">
              <a:buNone/>
            </a:pPr>
            <a:r>
              <a:rPr lang="en-US" sz="2000" dirty="0"/>
              <a:t>DAHC/CDC, FDAI, FDHI</a:t>
            </a:r>
          </a:p>
          <a:p>
            <a:pPr marL="0" indent="0">
              <a:buNone/>
            </a:pPr>
            <a:r>
              <a:rPr lang="en-US" sz="2000" dirty="0"/>
              <a:t>Allegion – Manager, </a:t>
            </a:r>
          </a:p>
          <a:p>
            <a:pPr marL="0" indent="0">
              <a:buNone/>
            </a:pPr>
            <a:r>
              <a:rPr lang="en-US" sz="2000" dirty="0"/>
              <a:t>        Codes &amp; Resources</a:t>
            </a:r>
          </a:p>
          <a:p>
            <a:pPr marL="0" indent="0">
              <a:buNone/>
            </a:pPr>
            <a:r>
              <a:rPr lang="en-US" sz="2000" dirty="0"/>
              <a:t>iDigHardware.com</a:t>
            </a:r>
          </a:p>
        </p:txBody>
      </p:sp>
      <p:sp>
        <p:nvSpPr>
          <p:cNvPr id="7" name="TextBox 6">
            <a:extLst>
              <a:ext uri="{FF2B5EF4-FFF2-40B4-BE49-F238E27FC236}">
                <a16:creationId xmlns:a16="http://schemas.microsoft.com/office/drawing/2014/main" id="{DEDD168D-0AB2-46AB-9826-F53613A672BD}"/>
              </a:ext>
            </a:extLst>
          </p:cNvPr>
          <p:cNvSpPr txBox="1"/>
          <p:nvPr/>
        </p:nvSpPr>
        <p:spPr>
          <a:xfrm>
            <a:off x="7211309" y="1750423"/>
            <a:ext cx="4833537" cy="2800767"/>
          </a:xfrm>
          <a:prstGeom prst="rect">
            <a:avLst/>
          </a:prstGeom>
          <a:noFill/>
        </p:spPr>
        <p:txBody>
          <a:bodyPr wrap="square" rtlCol="0">
            <a:spAutoFit/>
          </a:bodyPr>
          <a:lstStyle/>
          <a:p>
            <a:r>
              <a:rPr lang="en-US" sz="8800" b="1" dirty="0">
                <a:solidFill>
                  <a:schemeClr val="bg1"/>
                </a:solidFill>
                <a:latin typeface="Arial" panose="020B0604020202020204" pitchFamily="34" charset="0"/>
                <a:cs typeface="Arial" panose="020B0604020202020204" pitchFamily="34" charset="0"/>
              </a:rPr>
              <a:t>Code Update</a:t>
            </a:r>
            <a:endParaRPr lang="en-US" sz="8000" dirty="0">
              <a:solidFill>
                <a:schemeClr val="bg1"/>
              </a:solidFill>
            </a:endParaRPr>
          </a:p>
        </p:txBody>
      </p:sp>
      <p:sp>
        <p:nvSpPr>
          <p:cNvPr id="2" name="Rectangle 1">
            <a:extLst>
              <a:ext uri="{FF2B5EF4-FFF2-40B4-BE49-F238E27FC236}">
                <a16:creationId xmlns:a16="http://schemas.microsoft.com/office/drawing/2014/main" id="{EAA90E94-933C-4873-8AA9-22C100DC5644}"/>
              </a:ext>
            </a:extLst>
          </p:cNvPr>
          <p:cNvSpPr/>
          <p:nvPr/>
        </p:nvSpPr>
        <p:spPr>
          <a:xfrm>
            <a:off x="692331" y="548640"/>
            <a:ext cx="1306286" cy="120178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A person wearing glasses&#10;&#10;Description automatically generated with low confidence">
            <a:extLst>
              <a:ext uri="{FF2B5EF4-FFF2-40B4-BE49-F238E27FC236}">
                <a16:creationId xmlns:a16="http://schemas.microsoft.com/office/drawing/2014/main" id="{47E03B2D-BB5E-40D0-90DB-48F2C05EE99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2331" y="796849"/>
            <a:ext cx="1932141" cy="2313411"/>
          </a:xfrm>
          <a:prstGeom prst="rect">
            <a:avLst/>
          </a:prstGeom>
          <a:ln w="25400">
            <a:solidFill>
              <a:schemeClr val="bg1"/>
            </a:solidFill>
          </a:ln>
          <a:effectLst>
            <a:outerShdw blurRad="50800" dist="38100" dir="2700000" algn="tl" rotWithShape="0">
              <a:prstClr val="black">
                <a:alpha val="40000"/>
              </a:prstClr>
            </a:outerShdw>
          </a:effectLst>
        </p:spPr>
      </p:pic>
      <p:pic>
        <p:nvPicPr>
          <p:cNvPr id="8" name="Picture 7" descr="A person in a suit&#10;&#10;Description automatically generated">
            <a:extLst>
              <a:ext uri="{FF2B5EF4-FFF2-40B4-BE49-F238E27FC236}">
                <a16:creationId xmlns:a16="http://schemas.microsoft.com/office/drawing/2014/main" id="{5AEE3B62-ED47-0D1A-1D77-4B3A47F59F7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92331" y="3482008"/>
            <a:ext cx="1932141" cy="2353084"/>
          </a:xfrm>
          <a:prstGeom prst="rect">
            <a:avLst/>
          </a:prstGeom>
          <a:ln w="25400">
            <a:solidFill>
              <a:schemeClr val="bg1"/>
            </a:solidFill>
          </a:ln>
          <a:effectLst>
            <a:outerShdw blurRad="50800" dist="38100" dir="2700000" algn="tl" rotWithShape="0">
              <a:prstClr val="black">
                <a:alpha val="40000"/>
              </a:prstClr>
            </a:outerShdw>
          </a:effectLst>
        </p:spPr>
      </p:pic>
      <p:sp>
        <p:nvSpPr>
          <p:cNvPr id="9" name="Text Placeholder 3">
            <a:extLst>
              <a:ext uri="{FF2B5EF4-FFF2-40B4-BE49-F238E27FC236}">
                <a16:creationId xmlns:a16="http://schemas.microsoft.com/office/drawing/2014/main" id="{DF16A277-3FD0-DA0F-342B-8EC58715B2BA}"/>
              </a:ext>
            </a:extLst>
          </p:cNvPr>
          <p:cNvSpPr txBox="1">
            <a:spLocks/>
          </p:cNvSpPr>
          <p:nvPr/>
        </p:nvSpPr>
        <p:spPr bwMode="invGray">
          <a:xfrm>
            <a:off x="2910264" y="3482009"/>
            <a:ext cx="3039964" cy="2353084"/>
          </a:xfrm>
          <a:prstGeom prst="rect">
            <a:avLst/>
          </a:prstGeom>
          <a:solidFill>
            <a:schemeClr val="tx1">
              <a:alpha val="37000"/>
            </a:schemeClr>
          </a:solidFill>
        </p:spPr>
        <p:txBody>
          <a:bodyPr vert="horz" lIns="0" tIns="65311" rIns="0" bIns="65311" rtlCol="0" anchor="t">
            <a:noAutofit/>
          </a:bodyPr>
          <a:lstStyle>
            <a:lvl1pPr marL="0" indent="0" defTabSz="457200" eaLnBrk="1" latinLnBrk="0" hangingPunct="1">
              <a:spcBef>
                <a:spcPct val="20000"/>
              </a:spcBef>
              <a:buClr>
                <a:schemeClr val="bg2"/>
              </a:buClr>
              <a:buFont typeface="Wingdings" charset="2"/>
              <a:buNone/>
              <a:defRPr lang="en-US" sz="3667" b="0" smtClean="0">
                <a:solidFill>
                  <a:schemeClr val="bg1"/>
                </a:solidFill>
                <a:latin typeface="Arial" panose="020B0604020202020204" pitchFamily="34" charset="0"/>
                <a:ea typeface="Verdana" panose="020B0604030504040204" pitchFamily="34" charset="0"/>
                <a:cs typeface="Arial" panose="020B0604020202020204" pitchFamily="34" charset="0"/>
              </a:defRPr>
            </a:lvl1pPr>
            <a:lvl2pPr marL="173038" indent="-173038" defTabSz="457200" eaLnBrk="1" latinLnBrk="0" hangingPunct="1">
              <a:spcBef>
                <a:spcPct val="20000"/>
              </a:spcBef>
              <a:buClr>
                <a:schemeClr val="bg2"/>
              </a:buClr>
              <a:buSzPct val="110000"/>
              <a:buFont typeface="Wingdings" charset="2"/>
              <a:buChar char="§"/>
              <a:defRPr lang="en-US" sz="3333" smtClean="0">
                <a:solidFill>
                  <a:schemeClr val="tx1">
                    <a:lumMod val="75000"/>
                    <a:lumOff val="25000"/>
                  </a:schemeClr>
                </a:solidFill>
                <a:latin typeface="+mn-lt"/>
              </a:defRPr>
            </a:lvl2pPr>
            <a:lvl3pPr marL="346075" indent="-173038" defTabSz="457200" eaLnBrk="1" latinLnBrk="0" hangingPunct="1">
              <a:spcBef>
                <a:spcPct val="20000"/>
              </a:spcBef>
              <a:buClr>
                <a:schemeClr val="bg2"/>
              </a:buClr>
              <a:buFont typeface="Lucida Grande"/>
              <a:buChar char="–"/>
              <a:defRPr lang="en-US" sz="2833" smtClean="0">
                <a:solidFill>
                  <a:schemeClr val="tx1">
                    <a:lumMod val="75000"/>
                    <a:lumOff val="25000"/>
                  </a:schemeClr>
                </a:solidFill>
                <a:latin typeface="+mn-lt"/>
              </a:defRPr>
            </a:lvl3pPr>
            <a:lvl4pPr marL="512763" indent="-166688" defTabSz="457200" eaLnBrk="1" latinLnBrk="0" hangingPunct="1">
              <a:spcBef>
                <a:spcPct val="20000"/>
              </a:spcBef>
              <a:buClr>
                <a:schemeClr val="bg2"/>
              </a:buClr>
              <a:buFont typeface="Wingdings" charset="2"/>
              <a:buChar char="§"/>
              <a:defRPr lang="en-US" sz="2417" smtClean="0">
                <a:solidFill>
                  <a:schemeClr val="tx1">
                    <a:lumMod val="75000"/>
                    <a:lumOff val="25000"/>
                  </a:schemeClr>
                </a:solidFill>
                <a:latin typeface="+mn-lt"/>
              </a:defRPr>
            </a:lvl4pPr>
            <a:lvl5pPr marL="684213" indent="-171450" defTabSz="457200" eaLnBrk="1" latinLnBrk="0" hangingPunct="1">
              <a:spcBef>
                <a:spcPct val="20000"/>
              </a:spcBef>
              <a:buClr>
                <a:schemeClr val="bg2"/>
              </a:buClr>
              <a:buFont typeface="Lucida Grande"/>
              <a:buChar char="–"/>
              <a:defRPr lang="en-US" sz="2417">
                <a:solidFill>
                  <a:schemeClr val="tx1">
                    <a:lumMod val="75000"/>
                    <a:lumOff val="25000"/>
                  </a:schemeClr>
                </a:solidFill>
                <a:latin typeface="+mn-lt"/>
              </a:defRPr>
            </a:lvl5pPr>
            <a:lvl6pPr marL="2514600" indent="-228600" defTabSz="457200">
              <a:spcBef>
                <a:spcPct val="20000"/>
              </a:spcBef>
              <a:buFont typeface="Arial"/>
              <a:buChar char="•"/>
              <a:defRPr sz="2000">
                <a:latin typeface="+mn-lt"/>
              </a:defRPr>
            </a:lvl6pPr>
            <a:lvl7pPr marL="2971800" indent="-228600" defTabSz="457200">
              <a:spcBef>
                <a:spcPct val="20000"/>
              </a:spcBef>
              <a:buFont typeface="Arial"/>
              <a:buChar char="•"/>
              <a:defRPr sz="2000">
                <a:latin typeface="+mn-lt"/>
              </a:defRPr>
            </a:lvl7pPr>
            <a:lvl8pPr marL="3429000" indent="-228600" defTabSz="457200">
              <a:spcBef>
                <a:spcPct val="20000"/>
              </a:spcBef>
              <a:buFont typeface="Arial"/>
              <a:buChar char="•"/>
              <a:defRPr sz="2000">
                <a:latin typeface="+mn-lt"/>
              </a:defRPr>
            </a:lvl8pPr>
            <a:lvl9pPr marL="3886200" indent="-228600" defTabSz="457200">
              <a:spcBef>
                <a:spcPct val="20000"/>
              </a:spcBef>
              <a:buFont typeface="Arial"/>
              <a:buChar char="•"/>
              <a:defRPr sz="2000">
                <a:latin typeface="+mn-lt"/>
              </a:defRPr>
            </a:lvl9pPr>
          </a:lstStyle>
          <a:p>
            <a:r>
              <a:rPr lang="en-US" dirty="0"/>
              <a:t>Mark A. Kuhn </a:t>
            </a:r>
          </a:p>
          <a:p>
            <a:r>
              <a:rPr lang="en-US" sz="2000" dirty="0"/>
              <a:t>FDHI, AHC, EHC, DHT, DHC, CFDAI, CDT, CSI</a:t>
            </a:r>
          </a:p>
          <a:p>
            <a:r>
              <a:rPr lang="en-US" sz="2000" dirty="0"/>
              <a:t>Allegion - Architectural </a:t>
            </a:r>
          </a:p>
          <a:p>
            <a:r>
              <a:rPr lang="en-US" sz="2000" dirty="0"/>
              <a:t>        Consultant</a:t>
            </a:r>
          </a:p>
        </p:txBody>
      </p:sp>
    </p:spTree>
    <p:extLst>
      <p:ext uri="{BB962C8B-B14F-4D97-AF65-F5344CB8AC3E}">
        <p14:creationId xmlns:p14="http://schemas.microsoft.com/office/powerpoint/2010/main" val="6274871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8021B-6607-43A3-AE64-B03BAF1D6AFE}"/>
              </a:ext>
            </a:extLst>
          </p:cNvPr>
          <p:cNvSpPr>
            <a:spLocks noGrp="1"/>
          </p:cNvSpPr>
          <p:nvPr>
            <p:ph type="title"/>
          </p:nvPr>
        </p:nvSpPr>
        <p:spPr>
          <a:xfrm>
            <a:off x="838199" y="152092"/>
            <a:ext cx="10515600" cy="1325563"/>
          </a:xfrm>
        </p:spPr>
        <p:txBody>
          <a:bodyPr/>
          <a:lstStyle/>
          <a:p>
            <a:r>
              <a:rPr lang="en-US" b="1" dirty="0"/>
              <a:t>Key-Operated Locks – 2024 IBC</a:t>
            </a:r>
          </a:p>
        </p:txBody>
      </p:sp>
      <p:sp>
        <p:nvSpPr>
          <p:cNvPr id="3" name="Content Placeholder 2">
            <a:extLst>
              <a:ext uri="{FF2B5EF4-FFF2-40B4-BE49-F238E27FC236}">
                <a16:creationId xmlns:a16="http://schemas.microsoft.com/office/drawing/2014/main" id="{C6CA0331-F079-405E-8DC9-FE8345CEF8CE}"/>
              </a:ext>
            </a:extLst>
          </p:cNvPr>
          <p:cNvSpPr>
            <a:spLocks noGrp="1"/>
          </p:cNvSpPr>
          <p:nvPr>
            <p:ph idx="1"/>
          </p:nvPr>
        </p:nvSpPr>
        <p:spPr>
          <a:xfrm>
            <a:off x="838199" y="1477655"/>
            <a:ext cx="7322390" cy="4399058"/>
          </a:xfrm>
        </p:spPr>
        <p:txBody>
          <a:bodyPr>
            <a:normAutofit/>
          </a:bodyPr>
          <a:lstStyle/>
          <a:p>
            <a:pPr marL="0" indent="0">
              <a:buNone/>
            </a:pPr>
            <a:r>
              <a:rPr lang="en-US" sz="3600" i="1" dirty="0">
                <a:solidFill>
                  <a:srgbClr val="FF0000"/>
                </a:solidFill>
              </a:rPr>
              <a:t>3.1.  The doors are the main exterior doors to the building, or the doors are the main doors to the tenant space.</a:t>
            </a:r>
          </a:p>
          <a:p>
            <a:pPr marL="0" indent="0">
              <a:buNone/>
            </a:pPr>
            <a:endParaRPr lang="en-US" sz="3600" i="1" dirty="0">
              <a:solidFill>
                <a:srgbClr val="FF0000"/>
              </a:solidFill>
            </a:endParaRPr>
          </a:p>
          <a:p>
            <a:pPr marL="0" indent="0">
              <a:buNone/>
            </a:pPr>
            <a:r>
              <a:rPr lang="en-US" sz="3600" i="1" dirty="0">
                <a:solidFill>
                  <a:srgbClr val="FF0000"/>
                </a:solidFill>
              </a:rPr>
              <a:t>Continued…</a:t>
            </a:r>
          </a:p>
          <a:p>
            <a:endParaRPr lang="en-US" sz="3200" dirty="0"/>
          </a:p>
        </p:txBody>
      </p:sp>
      <p:pic>
        <p:nvPicPr>
          <p:cNvPr id="4" name="Picture 3" descr="A close-up of a lock&#10;&#10;AI-generated content may be incorrect.">
            <a:extLst>
              <a:ext uri="{FF2B5EF4-FFF2-40B4-BE49-F238E27FC236}">
                <a16:creationId xmlns:a16="http://schemas.microsoft.com/office/drawing/2014/main" id="{EF502164-0011-36FC-15A3-D1600A5170D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06408" y="814873"/>
            <a:ext cx="2647391" cy="5034643"/>
          </a:xfrm>
          <a:prstGeom prst="rect">
            <a:avLst/>
          </a:prstGeom>
        </p:spPr>
      </p:pic>
    </p:spTree>
    <p:extLst>
      <p:ext uri="{BB962C8B-B14F-4D97-AF65-F5344CB8AC3E}">
        <p14:creationId xmlns:p14="http://schemas.microsoft.com/office/powerpoint/2010/main" val="2811319152"/>
      </p:ext>
    </p:extLst>
  </p:cSld>
  <p:clrMapOvr>
    <a:masterClrMapping/>
  </p:clrMapOvr>
  <p:extLst>
    <p:ext uri="{E180D4A7-C9FB-4DFB-919C-405C955672EB}">
      <p14:showEvtLst xmlns:p14="http://schemas.microsoft.com/office/powerpoint/2010/main">
        <p14:playEvt time="39" objId="4"/>
        <p14:stopEvt time="60678" objId="4"/>
      </p14:showEvtLst>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8021B-6607-43A3-AE64-B03BAF1D6AFE}"/>
              </a:ext>
            </a:extLst>
          </p:cNvPr>
          <p:cNvSpPr>
            <a:spLocks noGrp="1"/>
          </p:cNvSpPr>
          <p:nvPr>
            <p:ph type="title"/>
          </p:nvPr>
        </p:nvSpPr>
        <p:spPr>
          <a:xfrm>
            <a:off x="838199" y="152092"/>
            <a:ext cx="10515600" cy="1325563"/>
          </a:xfrm>
        </p:spPr>
        <p:txBody>
          <a:bodyPr/>
          <a:lstStyle/>
          <a:p>
            <a:r>
              <a:rPr lang="en-US" b="1" dirty="0"/>
              <a:t>Key-Operated Locks – 2024 IBC</a:t>
            </a:r>
          </a:p>
        </p:txBody>
      </p:sp>
      <p:sp>
        <p:nvSpPr>
          <p:cNvPr id="3" name="Content Placeholder 2">
            <a:extLst>
              <a:ext uri="{FF2B5EF4-FFF2-40B4-BE49-F238E27FC236}">
                <a16:creationId xmlns:a16="http://schemas.microsoft.com/office/drawing/2014/main" id="{C6CA0331-F079-405E-8DC9-FE8345CEF8CE}"/>
              </a:ext>
            </a:extLst>
          </p:cNvPr>
          <p:cNvSpPr>
            <a:spLocks noGrp="1"/>
          </p:cNvSpPr>
          <p:nvPr>
            <p:ph idx="1"/>
          </p:nvPr>
        </p:nvSpPr>
        <p:spPr>
          <a:xfrm>
            <a:off x="838199" y="1477655"/>
            <a:ext cx="7322390" cy="4399058"/>
          </a:xfrm>
        </p:spPr>
        <p:txBody>
          <a:bodyPr>
            <a:normAutofit/>
          </a:bodyPr>
          <a:lstStyle/>
          <a:p>
            <a:r>
              <a:rPr lang="en-US" sz="3600" dirty="0"/>
              <a:t>Lock is readily distinguishable as locked.</a:t>
            </a:r>
          </a:p>
          <a:p>
            <a:r>
              <a:rPr lang="en-US" sz="3600" dirty="0"/>
              <a:t>Signage</a:t>
            </a:r>
          </a:p>
          <a:p>
            <a:pPr lvl="1"/>
            <a:r>
              <a:rPr lang="en-US" sz="3200" dirty="0"/>
              <a:t>THIS DOOR TO REMAIN UNLOCKED WHEN THIS SPACE IS OCCUPIED.</a:t>
            </a:r>
          </a:p>
          <a:p>
            <a:pPr lvl="1"/>
            <a:r>
              <a:rPr lang="en-US" sz="3200" dirty="0"/>
              <a:t>1-inch letters on a contrasting background</a:t>
            </a:r>
          </a:p>
          <a:p>
            <a:r>
              <a:rPr lang="en-US" sz="3600" dirty="0"/>
              <a:t>The AHJ may revoke permission.</a:t>
            </a:r>
          </a:p>
        </p:txBody>
      </p:sp>
      <p:pic>
        <p:nvPicPr>
          <p:cNvPr id="4" name="Picture 3" descr="A close-up of a lock&#10;&#10;AI-generated content may be incorrect.">
            <a:extLst>
              <a:ext uri="{FF2B5EF4-FFF2-40B4-BE49-F238E27FC236}">
                <a16:creationId xmlns:a16="http://schemas.microsoft.com/office/drawing/2014/main" id="{3E2FDAB5-B1C7-8928-01CD-3FE8E15790D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06408" y="814873"/>
            <a:ext cx="2647391" cy="5034643"/>
          </a:xfrm>
          <a:prstGeom prst="rect">
            <a:avLst/>
          </a:prstGeom>
        </p:spPr>
      </p:pic>
    </p:spTree>
    <p:extLst>
      <p:ext uri="{BB962C8B-B14F-4D97-AF65-F5344CB8AC3E}">
        <p14:creationId xmlns:p14="http://schemas.microsoft.com/office/powerpoint/2010/main" val="133911246"/>
      </p:ext>
    </p:extLst>
  </p:cSld>
  <p:clrMapOvr>
    <a:masterClrMapping/>
  </p:clrMapOvr>
  <p:extLst>
    <p:ext uri="{E180D4A7-C9FB-4DFB-919C-405C955672EB}">
      <p14:showEvtLst xmlns:p14="http://schemas.microsoft.com/office/powerpoint/2010/main">
        <p14:playEvt time="39" objId="4"/>
        <p14:stopEvt time="60678" objId="4"/>
      </p14:showEvtLst>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8021B-6607-43A3-AE64-B03BAF1D6AFE}"/>
              </a:ext>
            </a:extLst>
          </p:cNvPr>
          <p:cNvSpPr>
            <a:spLocks noGrp="1"/>
          </p:cNvSpPr>
          <p:nvPr>
            <p:ph type="title"/>
          </p:nvPr>
        </p:nvSpPr>
        <p:spPr>
          <a:xfrm>
            <a:off x="838199" y="152092"/>
            <a:ext cx="10515600" cy="1325563"/>
          </a:xfrm>
        </p:spPr>
        <p:txBody>
          <a:bodyPr/>
          <a:lstStyle/>
          <a:p>
            <a:r>
              <a:rPr lang="en-US" b="1" dirty="0"/>
              <a:t>Key-Operated Locks – NFPA 2021/2024</a:t>
            </a:r>
          </a:p>
        </p:txBody>
      </p:sp>
      <p:sp>
        <p:nvSpPr>
          <p:cNvPr id="3" name="Content Placeholder 2">
            <a:extLst>
              <a:ext uri="{FF2B5EF4-FFF2-40B4-BE49-F238E27FC236}">
                <a16:creationId xmlns:a16="http://schemas.microsoft.com/office/drawing/2014/main" id="{C6CA0331-F079-405E-8DC9-FE8345CEF8CE}"/>
              </a:ext>
            </a:extLst>
          </p:cNvPr>
          <p:cNvSpPr>
            <a:spLocks noGrp="1"/>
          </p:cNvSpPr>
          <p:nvPr>
            <p:ph idx="1"/>
          </p:nvPr>
        </p:nvSpPr>
        <p:spPr>
          <a:xfrm>
            <a:off x="838199" y="1209697"/>
            <a:ext cx="7391401" cy="4667016"/>
          </a:xfrm>
        </p:spPr>
        <p:txBody>
          <a:bodyPr>
            <a:normAutofit fontScale="40000" lnSpcReduction="20000"/>
          </a:bodyPr>
          <a:lstStyle/>
          <a:p>
            <a:pPr>
              <a:lnSpc>
                <a:spcPct val="120000"/>
              </a:lnSpc>
            </a:pPr>
            <a:r>
              <a:rPr lang="en-US" sz="9000" i="1" u="sng" dirty="0">
                <a:solidFill>
                  <a:srgbClr val="FF0000"/>
                </a:solidFill>
              </a:rPr>
              <a:t>Exterior door assemblies and interior door assemblies to an individual tenant space or to a single tenant space </a:t>
            </a:r>
            <a:r>
              <a:rPr lang="en-US" sz="9000" i="1" dirty="0">
                <a:solidFill>
                  <a:srgbClr val="FF0000"/>
                </a:solidFill>
              </a:rPr>
              <a:t>shall be permitted to have key-operated locks from the egress side, provided that all of the following criteria are met: </a:t>
            </a:r>
          </a:p>
          <a:p>
            <a:endParaRPr lang="en-US" dirty="0"/>
          </a:p>
          <a:p>
            <a:endParaRPr lang="en-US" dirty="0"/>
          </a:p>
        </p:txBody>
      </p:sp>
      <p:pic>
        <p:nvPicPr>
          <p:cNvPr id="10" name="Picture 9" descr="A close-up of a lock&#10;&#10;AI-generated content may be incorrect.">
            <a:extLst>
              <a:ext uri="{FF2B5EF4-FFF2-40B4-BE49-F238E27FC236}">
                <a16:creationId xmlns:a16="http://schemas.microsoft.com/office/drawing/2014/main" id="{E35BC8DC-4381-F6F8-4257-E97A0D8AFD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06408" y="814873"/>
            <a:ext cx="2647391" cy="5034643"/>
          </a:xfrm>
          <a:prstGeom prst="rect">
            <a:avLst/>
          </a:prstGeom>
        </p:spPr>
      </p:pic>
    </p:spTree>
    <p:extLst>
      <p:ext uri="{BB962C8B-B14F-4D97-AF65-F5344CB8AC3E}">
        <p14:creationId xmlns:p14="http://schemas.microsoft.com/office/powerpoint/2010/main" val="1809265473"/>
      </p:ext>
    </p:extLst>
  </p:cSld>
  <p:clrMapOvr>
    <a:masterClrMapping/>
  </p:clrMapOvr>
  <p:extLst>
    <p:ext uri="{E180D4A7-C9FB-4DFB-919C-405C955672EB}">
      <p14:showEvtLst xmlns:p14="http://schemas.microsoft.com/office/powerpoint/2010/main">
        <p14:playEvt time="39" objId="4"/>
        <p14:stopEvt time="60678" objId="4"/>
      </p14:showEvtLst>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8021B-6607-43A3-AE64-B03BAF1D6AFE}"/>
              </a:ext>
            </a:extLst>
          </p:cNvPr>
          <p:cNvSpPr>
            <a:spLocks noGrp="1"/>
          </p:cNvSpPr>
          <p:nvPr>
            <p:ph type="title"/>
          </p:nvPr>
        </p:nvSpPr>
        <p:spPr>
          <a:xfrm>
            <a:off x="838199" y="152092"/>
            <a:ext cx="10515600" cy="1325563"/>
          </a:xfrm>
        </p:spPr>
        <p:txBody>
          <a:bodyPr/>
          <a:lstStyle/>
          <a:p>
            <a:r>
              <a:rPr lang="en-US" b="1" dirty="0"/>
              <a:t>Key-Operated Locks – NFPA 2021/2024</a:t>
            </a:r>
          </a:p>
        </p:txBody>
      </p:sp>
      <p:sp>
        <p:nvSpPr>
          <p:cNvPr id="3" name="Content Placeholder 2">
            <a:extLst>
              <a:ext uri="{FF2B5EF4-FFF2-40B4-BE49-F238E27FC236}">
                <a16:creationId xmlns:a16="http://schemas.microsoft.com/office/drawing/2014/main" id="{C6CA0331-F079-405E-8DC9-FE8345CEF8CE}"/>
              </a:ext>
            </a:extLst>
          </p:cNvPr>
          <p:cNvSpPr>
            <a:spLocks noGrp="1"/>
          </p:cNvSpPr>
          <p:nvPr>
            <p:ph idx="1"/>
          </p:nvPr>
        </p:nvSpPr>
        <p:spPr>
          <a:xfrm>
            <a:off x="838199" y="1209697"/>
            <a:ext cx="7443159" cy="4667016"/>
          </a:xfrm>
        </p:spPr>
        <p:txBody>
          <a:bodyPr>
            <a:normAutofit fontScale="40000" lnSpcReduction="20000"/>
          </a:bodyPr>
          <a:lstStyle/>
          <a:p>
            <a:pPr marL="573088" indent="-341313">
              <a:lnSpc>
                <a:spcPct val="120000"/>
              </a:lnSpc>
            </a:pPr>
            <a:r>
              <a:rPr lang="en-US" sz="9000" dirty="0"/>
              <a:t>Allowed by occupancy chapter</a:t>
            </a:r>
          </a:p>
          <a:p>
            <a:pPr marL="573088" indent="-341313">
              <a:lnSpc>
                <a:spcPct val="120000"/>
              </a:lnSpc>
            </a:pPr>
            <a:r>
              <a:rPr lang="en-US" sz="9000" dirty="0"/>
              <a:t>Unlocked when building is occupied</a:t>
            </a:r>
          </a:p>
          <a:p>
            <a:pPr marL="573088" indent="-341313">
              <a:lnSpc>
                <a:spcPct val="120000"/>
              </a:lnSpc>
            </a:pPr>
            <a:r>
              <a:rPr lang="en-US" sz="9000" dirty="0"/>
              <a:t>Lock readily distinguishable as locked</a:t>
            </a:r>
          </a:p>
          <a:p>
            <a:pPr marL="573088" indent="-341313">
              <a:lnSpc>
                <a:spcPct val="120000"/>
              </a:lnSpc>
            </a:pPr>
            <a:r>
              <a:rPr lang="en-US" sz="9000" dirty="0"/>
              <a:t>Signage</a:t>
            </a:r>
          </a:p>
          <a:p>
            <a:pPr marL="573088" indent="-341313">
              <a:lnSpc>
                <a:spcPct val="120000"/>
              </a:lnSpc>
            </a:pPr>
            <a:r>
              <a:rPr lang="en-US" sz="9000" dirty="0"/>
              <a:t>Key immediately available to any occupant when locked</a:t>
            </a:r>
          </a:p>
          <a:p>
            <a:endParaRPr lang="en-US" dirty="0"/>
          </a:p>
          <a:p>
            <a:endParaRPr lang="en-US" dirty="0"/>
          </a:p>
        </p:txBody>
      </p:sp>
      <p:pic>
        <p:nvPicPr>
          <p:cNvPr id="4" name="Picture 3" descr="A close-up of a lock&#10;&#10;AI-generated content may be incorrect.">
            <a:extLst>
              <a:ext uri="{FF2B5EF4-FFF2-40B4-BE49-F238E27FC236}">
                <a16:creationId xmlns:a16="http://schemas.microsoft.com/office/drawing/2014/main" id="{DFA750FE-C1A1-DC55-359E-7850FB6BF6D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06408" y="814873"/>
            <a:ext cx="2647391" cy="5034643"/>
          </a:xfrm>
          <a:prstGeom prst="rect">
            <a:avLst/>
          </a:prstGeom>
        </p:spPr>
      </p:pic>
    </p:spTree>
    <p:extLst>
      <p:ext uri="{BB962C8B-B14F-4D97-AF65-F5344CB8AC3E}">
        <p14:creationId xmlns:p14="http://schemas.microsoft.com/office/powerpoint/2010/main" val="2938250058"/>
      </p:ext>
    </p:extLst>
  </p:cSld>
  <p:clrMapOvr>
    <a:masterClrMapping/>
  </p:clrMapOvr>
  <p:extLst>
    <p:ext uri="{E180D4A7-C9FB-4DFB-919C-405C955672EB}">
      <p14:showEvtLst xmlns:p14="http://schemas.microsoft.com/office/powerpoint/2010/main">
        <p14:playEvt time="39" objId="4"/>
        <p14:stopEvt time="60678" objId="4"/>
      </p14:showEvtLst>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CC834-EF74-4DE6-880A-7E8376F43581}"/>
              </a:ext>
            </a:extLst>
          </p:cNvPr>
          <p:cNvSpPr>
            <a:spLocks noGrp="1"/>
          </p:cNvSpPr>
          <p:nvPr>
            <p:ph type="title"/>
          </p:nvPr>
        </p:nvSpPr>
        <p:spPr>
          <a:xfrm>
            <a:off x="249069" y="0"/>
            <a:ext cx="7527878" cy="1325563"/>
          </a:xfrm>
        </p:spPr>
        <p:txBody>
          <a:bodyPr>
            <a:normAutofit/>
          </a:bodyPr>
          <a:lstStyle/>
          <a:p>
            <a:r>
              <a:rPr lang="en-US" dirty="0"/>
              <a:t>Egress from Exterior Spaces</a:t>
            </a:r>
          </a:p>
        </p:txBody>
      </p:sp>
      <p:pic>
        <p:nvPicPr>
          <p:cNvPr id="8" name="Picture 7">
            <a:extLst>
              <a:ext uri="{FF2B5EF4-FFF2-40B4-BE49-F238E27FC236}">
                <a16:creationId xmlns:a16="http://schemas.microsoft.com/office/drawing/2014/main" id="{E59BB973-C57F-46C9-9BD4-900AD607587D}"/>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0" y="1229460"/>
            <a:ext cx="8366078" cy="4244806"/>
          </a:xfrm>
          <a:prstGeom prst="rect">
            <a:avLst/>
          </a:prstGeom>
        </p:spPr>
      </p:pic>
      <p:pic>
        <p:nvPicPr>
          <p:cNvPr id="10" name="Picture 9">
            <a:extLst>
              <a:ext uri="{FF2B5EF4-FFF2-40B4-BE49-F238E27FC236}">
                <a16:creationId xmlns:a16="http://schemas.microsoft.com/office/drawing/2014/main" id="{DB5F55F6-B3E0-47FB-9704-804E62B1123A}"/>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8673717" y="16932"/>
            <a:ext cx="3518283" cy="6114197"/>
          </a:xfrm>
          <a:prstGeom prst="rect">
            <a:avLst/>
          </a:prstGeom>
          <a:solidFill>
            <a:schemeClr val="accent5">
              <a:lumMod val="40000"/>
              <a:lumOff val="60000"/>
            </a:schemeClr>
          </a:solidFill>
          <a:ln>
            <a:noFill/>
          </a:ln>
        </p:spPr>
      </p:pic>
    </p:spTree>
    <p:extLst>
      <p:ext uri="{BB962C8B-B14F-4D97-AF65-F5344CB8AC3E}">
        <p14:creationId xmlns:p14="http://schemas.microsoft.com/office/powerpoint/2010/main" val="3238002027"/>
      </p:ext>
    </p:extLst>
  </p:cSld>
  <p:clrMapOvr>
    <a:masterClrMapping/>
  </p:clrMapOvr>
  <p:extLst>
    <p:ext uri="{E180D4A7-C9FB-4DFB-919C-405C955672EB}">
      <p14:showEvtLst xmlns:p14="http://schemas.microsoft.com/office/powerpoint/2010/main">
        <p14:playEvt time="36" objId="3"/>
        <p14:stopEvt time="66381" objId="3"/>
      </p14:showEvtLst>
    </p:ext>
  </p:extLs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A blue and green magazine&#10;&#10;AI-generated content may be incorrect.">
            <a:extLst>
              <a:ext uri="{FF2B5EF4-FFF2-40B4-BE49-F238E27FC236}">
                <a16:creationId xmlns:a16="http://schemas.microsoft.com/office/drawing/2014/main" id="{08B0F943-86B0-C56F-9A2D-F1CEB97DCE9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5133" y="236519"/>
            <a:ext cx="4933834" cy="6384961"/>
          </a:xfrm>
          <a:prstGeom prst="rect">
            <a:avLst/>
          </a:prstGeom>
          <a:ln>
            <a:solidFill>
              <a:schemeClr val="accent1">
                <a:shade val="15000"/>
              </a:schemeClr>
            </a:solidFill>
          </a:ln>
          <a:effectLst>
            <a:outerShdw blurRad="50800" dist="38100" dir="2700000" algn="tl" rotWithShape="0">
              <a:prstClr val="black">
                <a:alpha val="40000"/>
              </a:prstClr>
            </a:outerShdw>
          </a:effectLst>
        </p:spPr>
      </p:pic>
      <p:pic>
        <p:nvPicPr>
          <p:cNvPr id="9" name="Picture 8" descr="A close-up of a door lock&#10;&#10;AI-generated content may be incorrect.">
            <a:extLst>
              <a:ext uri="{FF2B5EF4-FFF2-40B4-BE49-F238E27FC236}">
                <a16:creationId xmlns:a16="http://schemas.microsoft.com/office/drawing/2014/main" id="{DB0ECD4A-C906-2DA2-5AA2-5361351812F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53033" y="236519"/>
            <a:ext cx="4933834" cy="6384961"/>
          </a:xfrm>
          <a:prstGeom prst="rect">
            <a:avLst/>
          </a:prstGeom>
          <a:ln>
            <a:solidFill>
              <a:schemeClr val="accent1">
                <a:shade val="1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474004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461E225-04B1-07D8-DF48-BE017008E069}"/>
              </a:ext>
            </a:extLst>
          </p:cNvPr>
          <p:cNvSpPr txBox="1"/>
          <p:nvPr/>
        </p:nvSpPr>
        <p:spPr>
          <a:xfrm>
            <a:off x="534057" y="845389"/>
            <a:ext cx="4243589" cy="4899803"/>
          </a:xfrm>
          <a:prstGeom prst="rect">
            <a:avLst/>
          </a:prstGeom>
        </p:spPr>
        <p:txBody>
          <a:bodyPr vert="horz" lIns="91440" tIns="45720" rIns="91440" bIns="45720" rtlCol="0">
            <a:normAutofit fontScale="85000" lnSpcReduction="10000"/>
          </a:bodyPr>
          <a:lstStyle/>
          <a:p>
            <a:pPr>
              <a:lnSpc>
                <a:spcPct val="90000"/>
              </a:lnSpc>
              <a:spcAft>
                <a:spcPts val="600"/>
              </a:spcAft>
            </a:pPr>
            <a:r>
              <a:rPr lang="en-US" sz="4800" b="1" dirty="0">
                <a:latin typeface="Bradley Hand ITC" panose="03070402050302030203" pitchFamily="66" charset="0"/>
              </a:rPr>
              <a:t>We take requests!</a:t>
            </a:r>
          </a:p>
          <a:p>
            <a:pPr>
              <a:lnSpc>
                <a:spcPct val="90000"/>
              </a:lnSpc>
              <a:spcAft>
                <a:spcPts val="600"/>
              </a:spcAft>
            </a:pPr>
            <a:endParaRPr lang="en-US" sz="4800" b="1" dirty="0">
              <a:latin typeface="Bradley Hand ITC" panose="03070402050302030203" pitchFamily="66" charset="0"/>
            </a:endParaRPr>
          </a:p>
          <a:p>
            <a:pPr>
              <a:lnSpc>
                <a:spcPct val="90000"/>
              </a:lnSpc>
              <a:spcAft>
                <a:spcPts val="600"/>
              </a:spcAft>
            </a:pPr>
            <a:r>
              <a:rPr lang="en-US" sz="4800" b="1" dirty="0">
                <a:latin typeface="Bradley Hand ITC" panose="03070402050302030203" pitchFamily="66" charset="0"/>
              </a:rPr>
              <a:t>What do you want to learn about?</a:t>
            </a:r>
          </a:p>
          <a:p>
            <a:pPr>
              <a:lnSpc>
                <a:spcPct val="90000"/>
              </a:lnSpc>
              <a:spcAft>
                <a:spcPts val="600"/>
              </a:spcAft>
            </a:pPr>
            <a:endParaRPr lang="en-US" sz="4800" b="1" dirty="0">
              <a:latin typeface="Bradley Hand ITC" panose="03070402050302030203" pitchFamily="66" charset="0"/>
            </a:endParaRPr>
          </a:p>
          <a:p>
            <a:pPr>
              <a:lnSpc>
                <a:spcPct val="90000"/>
              </a:lnSpc>
              <a:spcAft>
                <a:spcPts val="600"/>
              </a:spcAft>
            </a:pPr>
            <a:r>
              <a:rPr lang="en-US" sz="4800" b="1" dirty="0">
                <a:latin typeface="Bradley Hand ITC" panose="03070402050302030203" pitchFamily="66" charset="0"/>
              </a:rPr>
              <a:t>Want to write a guest post for </a:t>
            </a:r>
            <a:r>
              <a:rPr lang="en-US" sz="4800" b="1" dirty="0" err="1">
                <a:latin typeface="Bradley Hand ITC" panose="03070402050302030203" pitchFamily="66" charset="0"/>
              </a:rPr>
              <a:t>iDigHardware</a:t>
            </a:r>
            <a:r>
              <a:rPr lang="en-US" sz="4800" b="1" dirty="0">
                <a:latin typeface="Bradley Hand ITC" panose="03070402050302030203" pitchFamily="66" charset="0"/>
              </a:rPr>
              <a:t>?</a:t>
            </a:r>
          </a:p>
        </p:txBody>
      </p:sp>
      <p:pic>
        <p:nvPicPr>
          <p:cNvPr id="3" name="Picture 2" descr="Two dogs wearing sunglasses and a headphones&#10;&#10;Description automatically generated">
            <a:extLst>
              <a:ext uri="{FF2B5EF4-FFF2-40B4-BE49-F238E27FC236}">
                <a16:creationId xmlns:a16="http://schemas.microsoft.com/office/drawing/2014/main" id="{BD71A700-8FE9-AF2A-EF8F-3E420AAA0068}"/>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708775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lock&#10;&#10;AI-generated content may be incorrect.">
            <a:extLst>
              <a:ext uri="{FF2B5EF4-FFF2-40B4-BE49-F238E27FC236}">
                <a16:creationId xmlns:a16="http://schemas.microsoft.com/office/drawing/2014/main" id="{042CBB92-9C67-0BE5-091B-30D2159ABCD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993811" y="1069230"/>
            <a:ext cx="3429000" cy="4719540"/>
          </a:xfrm>
          <a:prstGeom prst="rect">
            <a:avLst/>
          </a:prstGeom>
        </p:spPr>
      </p:pic>
      <p:sp>
        <p:nvSpPr>
          <p:cNvPr id="2" name="Title 1">
            <a:extLst>
              <a:ext uri="{FF2B5EF4-FFF2-40B4-BE49-F238E27FC236}">
                <a16:creationId xmlns:a16="http://schemas.microsoft.com/office/drawing/2014/main" id="{92C8021B-6607-43A3-AE64-B03BAF1D6AFE}"/>
              </a:ext>
            </a:extLst>
          </p:cNvPr>
          <p:cNvSpPr>
            <a:spLocks noGrp="1"/>
          </p:cNvSpPr>
          <p:nvPr>
            <p:ph type="title"/>
          </p:nvPr>
        </p:nvSpPr>
        <p:spPr>
          <a:xfrm>
            <a:off x="838199" y="152092"/>
            <a:ext cx="10515600" cy="1325563"/>
          </a:xfrm>
        </p:spPr>
        <p:txBody>
          <a:bodyPr/>
          <a:lstStyle/>
          <a:p>
            <a:r>
              <a:rPr lang="en-US" b="1" dirty="0"/>
              <a:t>Key-Operated Locks vs. </a:t>
            </a:r>
            <a:r>
              <a:rPr lang="en-US" b="1" dirty="0" err="1"/>
              <a:t>Thumbturn</a:t>
            </a:r>
            <a:r>
              <a:rPr lang="en-US" b="1" dirty="0"/>
              <a:t> Deadbolts</a:t>
            </a:r>
          </a:p>
        </p:txBody>
      </p:sp>
      <p:pic>
        <p:nvPicPr>
          <p:cNvPr id="3" name="Picture 2" descr="A close-up of a lock&#10;&#10;AI-generated content may be incorrect.">
            <a:extLst>
              <a:ext uri="{FF2B5EF4-FFF2-40B4-BE49-F238E27FC236}">
                <a16:creationId xmlns:a16="http://schemas.microsoft.com/office/drawing/2014/main" id="{C19CBBA9-03B1-0D5D-CCB9-722AC2783F4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48130" y="1477655"/>
            <a:ext cx="2181894" cy="4149390"/>
          </a:xfrm>
          <a:prstGeom prst="rect">
            <a:avLst/>
          </a:prstGeom>
        </p:spPr>
      </p:pic>
      <p:pic>
        <p:nvPicPr>
          <p:cNvPr id="7" name="Picture 6">
            <a:extLst>
              <a:ext uri="{FF2B5EF4-FFF2-40B4-BE49-F238E27FC236}">
                <a16:creationId xmlns:a16="http://schemas.microsoft.com/office/drawing/2014/main" id="{05D7859A-1436-B7CC-F8BE-25264C5546D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92209" y="2394793"/>
            <a:ext cx="2535413" cy="2515291"/>
          </a:xfrm>
          <a:prstGeom prst="rect">
            <a:avLst/>
          </a:prstGeom>
        </p:spPr>
      </p:pic>
    </p:spTree>
    <p:extLst>
      <p:ext uri="{BB962C8B-B14F-4D97-AF65-F5344CB8AC3E}">
        <p14:creationId xmlns:p14="http://schemas.microsoft.com/office/powerpoint/2010/main" val="1241884535"/>
      </p:ext>
    </p:extLst>
  </p:cSld>
  <p:clrMapOvr>
    <a:masterClrMapping/>
  </p:clrMapOvr>
  <p:extLst>
    <p:ext uri="{E180D4A7-C9FB-4DFB-919C-405C955672EB}">
      <p14:showEvtLst xmlns:p14="http://schemas.microsoft.com/office/powerpoint/2010/main">
        <p14:playEvt time="35" objId="3"/>
        <p14:stopEvt time="28165" objId="3"/>
      </p14:showEvt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lock&#10;&#10;AI-generated content may be incorrect.">
            <a:extLst>
              <a:ext uri="{FF2B5EF4-FFF2-40B4-BE49-F238E27FC236}">
                <a16:creationId xmlns:a16="http://schemas.microsoft.com/office/drawing/2014/main" id="{969AA28A-4BB5-26C1-BA15-70F826632C8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625751" y="1337733"/>
            <a:ext cx="3429000" cy="4719540"/>
          </a:xfrm>
          <a:prstGeom prst="rect">
            <a:avLst/>
          </a:prstGeom>
        </p:spPr>
      </p:pic>
      <p:sp>
        <p:nvSpPr>
          <p:cNvPr id="2" name="Title 1">
            <a:extLst>
              <a:ext uri="{FF2B5EF4-FFF2-40B4-BE49-F238E27FC236}">
                <a16:creationId xmlns:a16="http://schemas.microsoft.com/office/drawing/2014/main" id="{9081249B-F7F8-4C7C-BD10-2E7814A93D9A}"/>
              </a:ext>
            </a:extLst>
          </p:cNvPr>
          <p:cNvSpPr>
            <a:spLocks noGrp="1"/>
          </p:cNvSpPr>
          <p:nvPr>
            <p:ph type="title"/>
          </p:nvPr>
        </p:nvSpPr>
        <p:spPr/>
        <p:txBody>
          <a:bodyPr/>
          <a:lstStyle/>
          <a:p>
            <a:r>
              <a:rPr lang="en-US" b="1" dirty="0" err="1"/>
              <a:t>Thumbturn</a:t>
            </a:r>
            <a:r>
              <a:rPr lang="en-US" b="1" dirty="0"/>
              <a:t> Deadbolts in a Means of Egress</a:t>
            </a:r>
          </a:p>
        </p:txBody>
      </p:sp>
      <p:sp>
        <p:nvSpPr>
          <p:cNvPr id="3" name="Content Placeholder 2">
            <a:extLst>
              <a:ext uri="{FF2B5EF4-FFF2-40B4-BE49-F238E27FC236}">
                <a16:creationId xmlns:a16="http://schemas.microsoft.com/office/drawing/2014/main" id="{6FB341B2-1585-4247-BA73-336D55D4EC0B}"/>
              </a:ext>
            </a:extLst>
          </p:cNvPr>
          <p:cNvSpPr>
            <a:spLocks noGrp="1"/>
          </p:cNvSpPr>
          <p:nvPr>
            <p:ph idx="1"/>
          </p:nvPr>
        </p:nvSpPr>
        <p:spPr>
          <a:xfrm>
            <a:off x="838200" y="2173857"/>
            <a:ext cx="6787551" cy="3798386"/>
          </a:xfrm>
        </p:spPr>
        <p:txBody>
          <a:bodyPr>
            <a:normAutofit/>
          </a:bodyPr>
          <a:lstStyle/>
          <a:p>
            <a:r>
              <a:rPr lang="en-US" sz="3600" dirty="0"/>
              <a:t>The IBC section that was previously called “Bolt Locks” addresses flush bolts and surface bolts on pairs of doors – NOT deadbolts.</a:t>
            </a:r>
          </a:p>
        </p:txBody>
      </p:sp>
      <p:sp>
        <p:nvSpPr>
          <p:cNvPr id="8" name="Rectangle 7">
            <a:extLst>
              <a:ext uri="{FF2B5EF4-FFF2-40B4-BE49-F238E27FC236}">
                <a16:creationId xmlns:a16="http://schemas.microsoft.com/office/drawing/2014/main" id="{B6C942EB-E2E0-3665-EA71-BB7A83E919E8}"/>
              </a:ext>
            </a:extLst>
          </p:cNvPr>
          <p:cNvSpPr/>
          <p:nvPr/>
        </p:nvSpPr>
        <p:spPr>
          <a:xfrm>
            <a:off x="694267" y="517647"/>
            <a:ext cx="5130800" cy="820086"/>
          </a:xfrm>
          <a:prstGeom prst="rect">
            <a:avLst/>
          </a:prstGeom>
          <a:solidFill>
            <a:schemeClr val="accent1">
              <a:alpha val="1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4381591"/>
      </p:ext>
    </p:extLst>
  </p:cSld>
  <p:clrMapOvr>
    <a:masterClrMapping/>
  </p:clrMapOvr>
  <p:extLst>
    <p:ext uri="{E180D4A7-C9FB-4DFB-919C-405C955672EB}">
      <p14:showEvtLst xmlns:p14="http://schemas.microsoft.com/office/powerpoint/2010/main">
        <p14:playEvt time="37" objId="7"/>
        <p14:stopEvt time="80087" objId="7"/>
      </p14:showEvt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87DD662-3449-4B1D-BED3-9774488A6C1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362"/>
          <a:stretch/>
        </p:blipFill>
        <p:spPr>
          <a:xfrm>
            <a:off x="9387053" y="2984500"/>
            <a:ext cx="2804947" cy="2855821"/>
          </a:xfrm>
          <a:prstGeom prst="rect">
            <a:avLst/>
          </a:prstGeom>
        </p:spPr>
      </p:pic>
      <p:sp>
        <p:nvSpPr>
          <p:cNvPr id="2" name="Title 1">
            <a:extLst>
              <a:ext uri="{FF2B5EF4-FFF2-40B4-BE49-F238E27FC236}">
                <a16:creationId xmlns:a16="http://schemas.microsoft.com/office/drawing/2014/main" id="{9081249B-F7F8-4C7C-BD10-2E7814A93D9A}"/>
              </a:ext>
            </a:extLst>
          </p:cNvPr>
          <p:cNvSpPr>
            <a:spLocks noGrp="1"/>
          </p:cNvSpPr>
          <p:nvPr>
            <p:ph type="title"/>
          </p:nvPr>
        </p:nvSpPr>
        <p:spPr/>
        <p:txBody>
          <a:bodyPr/>
          <a:lstStyle/>
          <a:p>
            <a:r>
              <a:rPr lang="en-US" b="1" dirty="0" err="1"/>
              <a:t>Thumbturn</a:t>
            </a:r>
            <a:r>
              <a:rPr lang="en-US" b="1" dirty="0"/>
              <a:t> Deadbolts in a Means of Egress</a:t>
            </a:r>
          </a:p>
        </p:txBody>
      </p:sp>
      <p:sp>
        <p:nvSpPr>
          <p:cNvPr id="4" name="Content Placeholder 2">
            <a:extLst>
              <a:ext uri="{FF2B5EF4-FFF2-40B4-BE49-F238E27FC236}">
                <a16:creationId xmlns:a16="http://schemas.microsoft.com/office/drawing/2014/main" id="{1EA99CD9-B7E3-4404-B7E8-24B9BAF36D7B}"/>
              </a:ext>
            </a:extLst>
          </p:cNvPr>
          <p:cNvSpPr txBox="1">
            <a:spLocks/>
          </p:cNvSpPr>
          <p:nvPr/>
        </p:nvSpPr>
        <p:spPr>
          <a:xfrm>
            <a:off x="389626" y="1690687"/>
            <a:ext cx="9133936" cy="51318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63550"/>
            <a:r>
              <a:rPr lang="en-US" sz="3200" dirty="0"/>
              <a:t>Door does not require panic hardware</a:t>
            </a:r>
          </a:p>
          <a:p>
            <a:pPr marL="463550"/>
            <a:r>
              <a:rPr lang="en-US" sz="3200" dirty="0"/>
              <a:t>Door unlatches with one releasing motion for egress (some exceptions, including dwelling units and NFPA 101 for existing classroom doors)</a:t>
            </a:r>
          </a:p>
          <a:p>
            <a:pPr marL="463550"/>
            <a:r>
              <a:rPr lang="en-US" sz="3200" dirty="0"/>
              <a:t>No key, tool, special knowledge or effort for egress</a:t>
            </a:r>
          </a:p>
          <a:p>
            <a:pPr marL="463550"/>
            <a:r>
              <a:rPr lang="en-US" sz="3200" dirty="0"/>
              <a:t>No tight grasping, pinching, or twisting of the wrist</a:t>
            </a:r>
          </a:p>
          <a:p>
            <a:pPr marL="463550"/>
            <a:r>
              <a:rPr lang="en-US" sz="3200" dirty="0"/>
              <a:t>Releasing hardware between 34-48 inches AFF (some state limitations)</a:t>
            </a:r>
          </a:p>
          <a:p>
            <a:endParaRPr lang="en-US" dirty="0"/>
          </a:p>
          <a:p>
            <a:pPr lvl="1"/>
            <a:endParaRPr lang="en-US" dirty="0"/>
          </a:p>
        </p:txBody>
      </p:sp>
      <p:sp>
        <p:nvSpPr>
          <p:cNvPr id="8" name="Rectangle 7">
            <a:extLst>
              <a:ext uri="{FF2B5EF4-FFF2-40B4-BE49-F238E27FC236}">
                <a16:creationId xmlns:a16="http://schemas.microsoft.com/office/drawing/2014/main" id="{B6C942EB-E2E0-3665-EA71-BB7A83E919E8}"/>
              </a:ext>
            </a:extLst>
          </p:cNvPr>
          <p:cNvSpPr/>
          <p:nvPr/>
        </p:nvSpPr>
        <p:spPr>
          <a:xfrm>
            <a:off x="694267" y="517647"/>
            <a:ext cx="5130800" cy="820086"/>
          </a:xfrm>
          <a:prstGeom prst="rect">
            <a:avLst/>
          </a:prstGeom>
          <a:solidFill>
            <a:schemeClr val="accent1">
              <a:alpha val="1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0164789"/>
      </p:ext>
    </p:extLst>
  </p:cSld>
  <p:clrMapOvr>
    <a:masterClrMapping/>
  </p:clrMapOvr>
  <p:extLst>
    <p:ext uri="{E180D4A7-C9FB-4DFB-919C-405C955672EB}">
      <p14:showEvtLst xmlns:p14="http://schemas.microsoft.com/office/powerpoint/2010/main">
        <p14:playEvt time="37" objId="7"/>
        <p14:stopEvt time="80087" objId="7"/>
      </p14:showEvt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lock&#10;&#10;AI-generated content may be incorrect.">
            <a:extLst>
              <a:ext uri="{FF2B5EF4-FFF2-40B4-BE49-F238E27FC236}">
                <a16:creationId xmlns:a16="http://schemas.microsoft.com/office/drawing/2014/main" id="{042CBB92-9C67-0BE5-091B-30D2159ABCD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993811" y="1069230"/>
            <a:ext cx="3429000" cy="4719540"/>
          </a:xfrm>
          <a:prstGeom prst="rect">
            <a:avLst/>
          </a:prstGeom>
        </p:spPr>
      </p:pic>
      <p:sp>
        <p:nvSpPr>
          <p:cNvPr id="2" name="Title 1">
            <a:extLst>
              <a:ext uri="{FF2B5EF4-FFF2-40B4-BE49-F238E27FC236}">
                <a16:creationId xmlns:a16="http://schemas.microsoft.com/office/drawing/2014/main" id="{92C8021B-6607-43A3-AE64-B03BAF1D6AFE}"/>
              </a:ext>
            </a:extLst>
          </p:cNvPr>
          <p:cNvSpPr>
            <a:spLocks noGrp="1"/>
          </p:cNvSpPr>
          <p:nvPr>
            <p:ph type="title"/>
          </p:nvPr>
        </p:nvSpPr>
        <p:spPr>
          <a:xfrm>
            <a:off x="838199" y="152092"/>
            <a:ext cx="10515600" cy="1325563"/>
          </a:xfrm>
        </p:spPr>
        <p:txBody>
          <a:bodyPr/>
          <a:lstStyle/>
          <a:p>
            <a:r>
              <a:rPr lang="en-US" b="1" dirty="0"/>
              <a:t>Key-Operated Locks vs. </a:t>
            </a:r>
            <a:r>
              <a:rPr lang="en-US" b="1" dirty="0" err="1"/>
              <a:t>Thumbturn</a:t>
            </a:r>
            <a:r>
              <a:rPr lang="en-US" b="1" dirty="0"/>
              <a:t> Deadbolts</a:t>
            </a:r>
          </a:p>
        </p:txBody>
      </p:sp>
      <p:pic>
        <p:nvPicPr>
          <p:cNvPr id="3" name="Picture 2" descr="A close-up of a lock&#10;&#10;AI-generated content may be incorrect.">
            <a:extLst>
              <a:ext uri="{FF2B5EF4-FFF2-40B4-BE49-F238E27FC236}">
                <a16:creationId xmlns:a16="http://schemas.microsoft.com/office/drawing/2014/main" id="{C19CBBA9-03B1-0D5D-CCB9-722AC2783F4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48130" y="1477655"/>
            <a:ext cx="2181894" cy="4149390"/>
          </a:xfrm>
          <a:prstGeom prst="rect">
            <a:avLst/>
          </a:prstGeom>
        </p:spPr>
      </p:pic>
      <p:pic>
        <p:nvPicPr>
          <p:cNvPr id="7" name="Picture 6">
            <a:extLst>
              <a:ext uri="{FF2B5EF4-FFF2-40B4-BE49-F238E27FC236}">
                <a16:creationId xmlns:a16="http://schemas.microsoft.com/office/drawing/2014/main" id="{05D7859A-1436-B7CC-F8BE-25264C5546D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92209" y="2394793"/>
            <a:ext cx="2535413" cy="2515291"/>
          </a:xfrm>
          <a:prstGeom prst="rect">
            <a:avLst/>
          </a:prstGeom>
        </p:spPr>
      </p:pic>
    </p:spTree>
    <p:extLst>
      <p:ext uri="{BB962C8B-B14F-4D97-AF65-F5344CB8AC3E}">
        <p14:creationId xmlns:p14="http://schemas.microsoft.com/office/powerpoint/2010/main" val="2223351193"/>
      </p:ext>
    </p:extLst>
  </p:cSld>
  <p:clrMapOvr>
    <a:masterClrMapping/>
  </p:clrMapOvr>
  <p:extLst>
    <p:ext uri="{E180D4A7-C9FB-4DFB-919C-405C955672EB}">
      <p14:showEvtLst xmlns:p14="http://schemas.microsoft.com/office/powerpoint/2010/main">
        <p14:playEvt time="35" objId="3"/>
        <p14:stopEvt time="28165" objId="3"/>
      </p14:showEvtLst>
    </p:ext>
  </p:extLs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40D0B72-3EBA-4DA1-8C13-BFCA9B95005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85270" y="1481069"/>
            <a:ext cx="11661066" cy="2361063"/>
          </a:xfrm>
          <a:prstGeom prst="rect">
            <a:avLst/>
          </a:prstGeom>
          <a:ln>
            <a:solidFill>
              <a:schemeClr val="tx1"/>
            </a:solidFill>
          </a:ln>
        </p:spPr>
      </p:pic>
      <p:sp>
        <p:nvSpPr>
          <p:cNvPr id="10" name="Rectangle: Rounded Corners 9">
            <a:extLst>
              <a:ext uri="{FF2B5EF4-FFF2-40B4-BE49-F238E27FC236}">
                <a16:creationId xmlns:a16="http://schemas.microsoft.com/office/drawing/2014/main" id="{5D565A0E-4E02-45B8-A279-091736A25F4A}"/>
              </a:ext>
            </a:extLst>
          </p:cNvPr>
          <p:cNvSpPr/>
          <p:nvPr/>
        </p:nvSpPr>
        <p:spPr>
          <a:xfrm>
            <a:off x="6644359" y="2062911"/>
            <a:ext cx="3100138" cy="506740"/>
          </a:xfrm>
          <a:prstGeom prst="roundRect">
            <a:avLst/>
          </a:prstGeom>
          <a:solidFill>
            <a:srgbClr val="F8670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Callout: Up Arrow 11">
            <a:extLst>
              <a:ext uri="{FF2B5EF4-FFF2-40B4-BE49-F238E27FC236}">
                <a16:creationId xmlns:a16="http://schemas.microsoft.com/office/drawing/2014/main" id="{501AE031-EAF2-42D1-B62F-08D5779C45E2}"/>
              </a:ext>
            </a:extLst>
          </p:cNvPr>
          <p:cNvSpPr/>
          <p:nvPr/>
        </p:nvSpPr>
        <p:spPr>
          <a:xfrm flipV="1">
            <a:off x="6796585" y="145184"/>
            <a:ext cx="4244454" cy="1332471"/>
          </a:xfrm>
          <a:prstGeom prst="upArrowCallout">
            <a:avLst>
              <a:gd name="adj1" fmla="val 19481"/>
              <a:gd name="adj2" fmla="val 25000"/>
              <a:gd name="adj3" fmla="val 21321"/>
              <a:gd name="adj4" fmla="val 59634"/>
            </a:avLst>
          </a:prstGeom>
          <a:solidFill>
            <a:srgbClr val="F8670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dirty="0"/>
          </a:p>
        </p:txBody>
      </p:sp>
      <p:sp>
        <p:nvSpPr>
          <p:cNvPr id="13" name="TextBox 12">
            <a:extLst>
              <a:ext uri="{FF2B5EF4-FFF2-40B4-BE49-F238E27FC236}">
                <a16:creationId xmlns:a16="http://schemas.microsoft.com/office/drawing/2014/main" id="{ACD15206-6D11-4FE7-A4F8-6CBE9EAFA1B4}"/>
              </a:ext>
            </a:extLst>
          </p:cNvPr>
          <p:cNvSpPr txBox="1"/>
          <p:nvPr/>
        </p:nvSpPr>
        <p:spPr>
          <a:xfrm>
            <a:off x="7015021" y="298035"/>
            <a:ext cx="3807581" cy="523220"/>
          </a:xfrm>
          <a:prstGeom prst="rect">
            <a:avLst/>
          </a:prstGeom>
          <a:noFill/>
        </p:spPr>
        <p:txBody>
          <a:bodyPr wrap="none" rtlCol="0">
            <a:spAutoFit/>
          </a:bodyPr>
          <a:lstStyle/>
          <a:p>
            <a:r>
              <a:rPr lang="en-US" sz="2800" dirty="0"/>
              <a:t>2015 IBC Redline Version</a:t>
            </a:r>
          </a:p>
        </p:txBody>
      </p:sp>
      <p:sp>
        <p:nvSpPr>
          <p:cNvPr id="15" name="Title 1">
            <a:extLst>
              <a:ext uri="{FF2B5EF4-FFF2-40B4-BE49-F238E27FC236}">
                <a16:creationId xmlns:a16="http://schemas.microsoft.com/office/drawing/2014/main" id="{F808C2E8-7E66-42FC-A058-EF37D1143D08}"/>
              </a:ext>
            </a:extLst>
          </p:cNvPr>
          <p:cNvSpPr>
            <a:spLocks noGrp="1"/>
          </p:cNvSpPr>
          <p:nvPr>
            <p:ph type="title"/>
          </p:nvPr>
        </p:nvSpPr>
        <p:spPr>
          <a:xfrm>
            <a:off x="838199" y="152092"/>
            <a:ext cx="10515600" cy="1325563"/>
          </a:xfrm>
        </p:spPr>
        <p:txBody>
          <a:bodyPr/>
          <a:lstStyle/>
          <a:p>
            <a:r>
              <a:rPr lang="en-US" b="1" dirty="0"/>
              <a:t>Key-Operated Locks</a:t>
            </a:r>
          </a:p>
        </p:txBody>
      </p:sp>
      <p:pic>
        <p:nvPicPr>
          <p:cNvPr id="3" name="Picture 2">
            <a:extLst>
              <a:ext uri="{FF2B5EF4-FFF2-40B4-BE49-F238E27FC236}">
                <a16:creationId xmlns:a16="http://schemas.microsoft.com/office/drawing/2014/main" id="{365C70B5-8296-476B-8B9B-7D3C8B2F3B0A}"/>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285270" y="3901955"/>
            <a:ext cx="11657930" cy="2712205"/>
          </a:xfrm>
          <a:prstGeom prst="rect">
            <a:avLst/>
          </a:prstGeom>
          <a:ln>
            <a:solidFill>
              <a:schemeClr val="tx1"/>
            </a:solidFill>
          </a:ln>
        </p:spPr>
      </p:pic>
    </p:spTree>
    <p:extLst>
      <p:ext uri="{BB962C8B-B14F-4D97-AF65-F5344CB8AC3E}">
        <p14:creationId xmlns:p14="http://schemas.microsoft.com/office/powerpoint/2010/main" val="739259626"/>
      </p:ext>
    </p:extLst>
  </p:cSld>
  <p:clrMapOvr>
    <a:masterClrMapping/>
  </p:clrMapOvr>
  <p:extLst>
    <p:ext uri="{E180D4A7-C9FB-4DFB-919C-405C955672EB}">
      <p14:showEvtLst xmlns:p14="http://schemas.microsoft.com/office/powerpoint/2010/main">
        <p14:playEvt time="34" objId="2"/>
        <p14:stopEvt time="82393" objId="2"/>
      </p14:showEvt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5B7FE0-5B01-4685-AB0A-3317043B21B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648" y="642180"/>
            <a:ext cx="5172501" cy="4645552"/>
          </a:xfrm>
          <a:prstGeom prst="rect">
            <a:avLst/>
          </a:prstGeom>
        </p:spPr>
      </p:pic>
      <p:pic>
        <p:nvPicPr>
          <p:cNvPr id="9" name="Picture 8">
            <a:extLst>
              <a:ext uri="{FF2B5EF4-FFF2-40B4-BE49-F238E27FC236}">
                <a16:creationId xmlns:a16="http://schemas.microsoft.com/office/drawing/2014/main" id="{8A0B3102-3A54-4D85-8767-FC922DF42C2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581933" y="642178"/>
            <a:ext cx="6610067" cy="4645552"/>
          </a:xfrm>
          <a:prstGeom prst="rect">
            <a:avLst/>
          </a:prstGeom>
        </p:spPr>
      </p:pic>
    </p:spTree>
    <p:extLst>
      <p:ext uri="{BB962C8B-B14F-4D97-AF65-F5344CB8AC3E}">
        <p14:creationId xmlns:p14="http://schemas.microsoft.com/office/powerpoint/2010/main" val="2420860798"/>
      </p:ext>
    </p:extLst>
  </p:cSld>
  <p:clrMapOvr>
    <a:masterClrMapping/>
  </p:clrMapOvr>
  <p:extLst>
    <p:ext uri="{E180D4A7-C9FB-4DFB-919C-405C955672EB}">
      <p14:showEvtLst xmlns:p14="http://schemas.microsoft.com/office/powerpoint/2010/main">
        <p14:playEvt time="8" objId="2"/>
        <p14:stopEvt time="18886" objId="2"/>
      </p14:showEvt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vacuuming the floor in a public bathroom&#10;&#10;AI-generated content may be incorrect.">
            <a:extLst>
              <a:ext uri="{FF2B5EF4-FFF2-40B4-BE49-F238E27FC236}">
                <a16:creationId xmlns:a16="http://schemas.microsoft.com/office/drawing/2014/main" id="{98F9D031-7460-2C21-04C5-5FB9C00DE77D}"/>
              </a:ext>
            </a:extLst>
          </p:cNvPr>
          <p:cNvPicPr>
            <a:picLocks noChangeAspect="1"/>
          </p:cNvPicPr>
          <p:nvPr/>
        </p:nvPicPr>
        <p:blipFill>
          <a:blip r:embed="rId3"/>
          <a:stretch>
            <a:fillRect/>
          </a:stretch>
        </p:blipFill>
        <p:spPr>
          <a:xfrm>
            <a:off x="0" y="0"/>
            <a:ext cx="12191999" cy="6858000"/>
          </a:xfrm>
          <a:prstGeom prst="rect">
            <a:avLst/>
          </a:prstGeom>
        </p:spPr>
      </p:pic>
    </p:spTree>
    <p:extLst>
      <p:ext uri="{BB962C8B-B14F-4D97-AF65-F5344CB8AC3E}">
        <p14:creationId xmlns:p14="http://schemas.microsoft.com/office/powerpoint/2010/main" val="2118163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8021B-6607-43A3-AE64-B03BAF1D6AFE}"/>
              </a:ext>
            </a:extLst>
          </p:cNvPr>
          <p:cNvSpPr>
            <a:spLocks noGrp="1"/>
          </p:cNvSpPr>
          <p:nvPr>
            <p:ph type="title"/>
          </p:nvPr>
        </p:nvSpPr>
        <p:spPr>
          <a:xfrm>
            <a:off x="838199" y="152092"/>
            <a:ext cx="10515600" cy="1325563"/>
          </a:xfrm>
        </p:spPr>
        <p:txBody>
          <a:bodyPr/>
          <a:lstStyle/>
          <a:p>
            <a:r>
              <a:rPr lang="en-US" b="1" dirty="0"/>
              <a:t>Key-Operated Locks – 2024 IBC</a:t>
            </a:r>
          </a:p>
        </p:txBody>
      </p:sp>
      <p:sp>
        <p:nvSpPr>
          <p:cNvPr id="3" name="Content Placeholder 2">
            <a:extLst>
              <a:ext uri="{FF2B5EF4-FFF2-40B4-BE49-F238E27FC236}">
                <a16:creationId xmlns:a16="http://schemas.microsoft.com/office/drawing/2014/main" id="{C6CA0331-F079-405E-8DC9-FE8345CEF8CE}"/>
              </a:ext>
            </a:extLst>
          </p:cNvPr>
          <p:cNvSpPr>
            <a:spLocks noGrp="1"/>
          </p:cNvSpPr>
          <p:nvPr>
            <p:ph idx="1"/>
          </p:nvPr>
        </p:nvSpPr>
        <p:spPr>
          <a:xfrm>
            <a:off x="838199" y="1477655"/>
            <a:ext cx="7322390" cy="4399058"/>
          </a:xfrm>
        </p:spPr>
        <p:txBody>
          <a:bodyPr>
            <a:normAutofit lnSpcReduction="10000"/>
          </a:bodyPr>
          <a:lstStyle/>
          <a:p>
            <a:r>
              <a:rPr lang="en-US" sz="3600" dirty="0"/>
              <a:t>Limited to certain use groups</a:t>
            </a:r>
          </a:p>
          <a:p>
            <a:pPr lvl="1"/>
            <a:r>
              <a:rPr lang="en-US" sz="3200" dirty="0"/>
              <a:t>Group A (assembly) with an occupant load of 300 or less – alternative to panic hardware</a:t>
            </a:r>
          </a:p>
          <a:p>
            <a:pPr lvl="1"/>
            <a:r>
              <a:rPr lang="en-US" sz="3200" dirty="0"/>
              <a:t>Groups B (business), F (factory), M (mercantile), and S (storage)</a:t>
            </a:r>
          </a:p>
          <a:p>
            <a:pPr lvl="1"/>
            <a:r>
              <a:rPr lang="en-US" sz="3200" dirty="0"/>
              <a:t>Places of religious worship</a:t>
            </a:r>
          </a:p>
          <a:p>
            <a:r>
              <a:rPr lang="en-US" sz="3600" dirty="0"/>
              <a:t>When the following criteria are met…</a:t>
            </a:r>
          </a:p>
        </p:txBody>
      </p:sp>
      <p:pic>
        <p:nvPicPr>
          <p:cNvPr id="9" name="Picture 8" descr="A close-up of a lock&#10;&#10;AI-generated content may be incorrect.">
            <a:extLst>
              <a:ext uri="{FF2B5EF4-FFF2-40B4-BE49-F238E27FC236}">
                <a16:creationId xmlns:a16="http://schemas.microsoft.com/office/drawing/2014/main" id="{A6CFE652-BFFA-594A-2786-50CDAF7C28A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06408" y="814873"/>
            <a:ext cx="2647391" cy="5034643"/>
          </a:xfrm>
          <a:prstGeom prst="rect">
            <a:avLst/>
          </a:prstGeom>
        </p:spPr>
      </p:pic>
    </p:spTree>
    <p:extLst>
      <p:ext uri="{BB962C8B-B14F-4D97-AF65-F5344CB8AC3E}">
        <p14:creationId xmlns:p14="http://schemas.microsoft.com/office/powerpoint/2010/main" val="2901270513"/>
      </p:ext>
    </p:extLst>
  </p:cSld>
  <p:clrMapOvr>
    <a:masterClrMapping/>
  </p:clrMapOvr>
  <p:extLst>
    <p:ext uri="{E180D4A7-C9FB-4DFB-919C-405C955672EB}">
      <p14:showEvtLst xmlns:p14="http://schemas.microsoft.com/office/powerpoint/2010/main">
        <p14:playEvt time="39" objId="4"/>
        <p14:stopEvt time="60678" objId="4"/>
      </p14:showEvtLst>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12069</TotalTime>
  <Words>1910</Words>
  <Application>Microsoft Office PowerPoint</Application>
  <PresentationFormat>Widescreen</PresentationFormat>
  <Paragraphs>143</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Bradley Hand ITC</vt:lpstr>
      <vt:lpstr>Calibri</vt:lpstr>
      <vt:lpstr>Calibri Light</vt:lpstr>
      <vt:lpstr>Times New Roman</vt:lpstr>
      <vt:lpstr>Office Theme</vt:lpstr>
      <vt:lpstr>PowerPoint Presentation</vt:lpstr>
      <vt:lpstr>Key-Operated Locks vs. Thumbturn Deadbolts</vt:lpstr>
      <vt:lpstr>Thumbturn Deadbolts in a Means of Egress</vt:lpstr>
      <vt:lpstr>Thumbturn Deadbolts in a Means of Egress</vt:lpstr>
      <vt:lpstr>Key-Operated Locks vs. Thumbturn Deadbolts</vt:lpstr>
      <vt:lpstr>Key-Operated Locks</vt:lpstr>
      <vt:lpstr>PowerPoint Presentation</vt:lpstr>
      <vt:lpstr>PowerPoint Presentation</vt:lpstr>
      <vt:lpstr>Key-Operated Locks – 2024 IBC</vt:lpstr>
      <vt:lpstr>Key-Operated Locks – 2024 IBC</vt:lpstr>
      <vt:lpstr>Key-Operated Locks – 2024 IBC</vt:lpstr>
      <vt:lpstr>Key-Operated Locks – NFPA 2021/2024</vt:lpstr>
      <vt:lpstr>Key-Operated Locks – NFPA 2021/2024</vt:lpstr>
      <vt:lpstr>Egress from Exterior Spaces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kirsten wiskus</dc:creator>
  <cp:lastModifiedBy>Greene, Lori</cp:lastModifiedBy>
  <cp:revision>195</cp:revision>
  <cp:lastPrinted>2020-09-12T17:37:55Z</cp:lastPrinted>
  <dcterms:created xsi:type="dcterms:W3CDTF">2019-07-26T03:48:39Z</dcterms:created>
  <dcterms:modified xsi:type="dcterms:W3CDTF">2025-06-17T04:40:25Z</dcterms:modified>
</cp:coreProperties>
</file>