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1370" r:id="rId2"/>
    <p:sldId id="264" r:id="rId3"/>
    <p:sldId id="1364" r:id="rId4"/>
    <p:sldId id="1336" r:id="rId5"/>
    <p:sldId id="1335" r:id="rId6"/>
    <p:sldId id="3721" r:id="rId7"/>
    <p:sldId id="3716"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gress from Exterior Spaces" id="{6FAB56BE-4D0F-450E-B490-B8CE327DC3F8}">
          <p14:sldIdLst>
            <p14:sldId id="1370"/>
            <p14:sldId id="264"/>
            <p14:sldId id="1364"/>
            <p14:sldId id="1336"/>
            <p14:sldId id="1335"/>
            <p14:sldId id="3721"/>
            <p14:sldId id="371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1" autoAdjust="0"/>
    <p:restoredTop sz="38319" autoAdjust="0"/>
  </p:normalViewPr>
  <p:slideViewPr>
    <p:cSldViewPr snapToGrid="0" snapToObjects="1" showGuides="1">
      <p:cViewPr varScale="1">
        <p:scale>
          <a:sx n="21" d="100"/>
          <a:sy n="21" d="100"/>
        </p:scale>
        <p:origin x="1000" y="2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8/18/2025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 – put your answer in the chat (if you dare!)</a:t>
            </a:r>
          </a:p>
          <a:p>
            <a:endParaRPr lang="en-US" dirty="0"/>
          </a:p>
          <a:p>
            <a:r>
              <a:rPr lang="en-US" dirty="0"/>
              <a:t>When all of the egress paths for a school courtyard pass through the interior of the building, which of the following statements is true?</a:t>
            </a:r>
          </a:p>
          <a:p>
            <a:endParaRPr lang="en-US" sz="1300" dirty="0"/>
          </a:p>
          <a:p>
            <a:pPr marL="342900" indent="-342900">
              <a:buAutoNum type="alphaLcParenR"/>
            </a:pPr>
            <a:r>
              <a:rPr lang="en-US" sz="1300" dirty="0"/>
              <a:t>Free egress from the courtyard through the school is required at all times.</a:t>
            </a:r>
          </a:p>
          <a:p>
            <a:pPr marL="342900" indent="-342900">
              <a:buAutoNum type="alphaLcParenR"/>
            </a:pPr>
            <a:r>
              <a:rPr lang="en-US" sz="1300" dirty="0"/>
              <a:t>At least one door from the courtyard has to be unlocked 24/7.</a:t>
            </a:r>
          </a:p>
          <a:p>
            <a:pPr marL="342900" indent="-342900">
              <a:buAutoNum type="alphaLcParenR"/>
            </a:pPr>
            <a:r>
              <a:rPr lang="en-US" sz="1300" dirty="0"/>
              <a:t>The model codes allow an electrified lock on the courtyard side, if it unlocks upon fire alarm.</a:t>
            </a:r>
          </a:p>
          <a:p>
            <a:pPr marL="342900" indent="-342900">
              <a:buAutoNum type="alphaLcParenR"/>
            </a:pPr>
            <a:r>
              <a:rPr lang="en-US" sz="1300" b="1" dirty="0"/>
              <a:t>The 2021 and 2024 IBC allow the doors to be locked on the courtyard side if certain criteria are met.</a:t>
            </a:r>
          </a:p>
          <a:p>
            <a:endParaRPr lang="en-US" dirty="0"/>
          </a:p>
        </p:txBody>
      </p:sp>
      <p:sp>
        <p:nvSpPr>
          <p:cNvPr id="4" name="Slide Number Placeholder 3"/>
          <p:cNvSpPr>
            <a:spLocks noGrp="1"/>
          </p:cNvSpPr>
          <p:nvPr>
            <p:ph type="sldNum" sz="quarter" idx="5"/>
          </p:nvPr>
        </p:nvSpPr>
        <p:spPr/>
        <p:txBody>
          <a:bodyPr/>
          <a:lstStyle/>
          <a:p>
            <a:fld id="{F9E75BA9-3C31-4BB2-941D-2BD93400D373}" type="slidenum">
              <a:rPr lang="en-US" smtClean="0"/>
              <a:t>1</a:t>
            </a:fld>
            <a:endParaRPr lang="en-US" dirty="0"/>
          </a:p>
        </p:txBody>
      </p:sp>
    </p:spTree>
    <p:extLst>
      <p:ext uri="{BB962C8B-B14F-4D97-AF65-F5344CB8AC3E}">
        <p14:creationId xmlns:p14="http://schemas.microsoft.com/office/powerpoint/2010/main" val="57263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last time we were on this call we talked about the requirements for key-operated deadbolts, and we mentioned that on the next call we would talk about a related set of requirements, which addresses a problem that we didn’t previously have a good code-compliant solution for.  </a:t>
            </a:r>
          </a:p>
          <a:p>
            <a:endParaRPr lang="en-US" sz="1300" dirty="0"/>
          </a:p>
          <a:p>
            <a:r>
              <a:rPr lang="en-US" sz="1300" dirty="0"/>
              <a:t>When you have an exterior space with an egress path that passes through the interior of the building – like a courtyard or roof terrace - there was no code-compliant way to lock the doors to prevent unauthorized access to the building.</a:t>
            </a:r>
          </a:p>
          <a:p>
            <a:endParaRPr lang="en-US" sz="1300" dirty="0"/>
          </a:p>
          <a:p>
            <a:r>
              <a:rPr lang="en-US" sz="1300" dirty="0"/>
              <a:t>The photos here are of a school courtyard, and the exit door that leads into the school.  It would be really easy for someone to climb over the roof of the school and gain access because the doors have panic hardware to allow free egress through the school.  At the end of this courtyard there is a pair of doors with panic hardware on the courtyard side, swinging into the school for egress from the courtyard.  This isn’t ideal from a security perspective.</a:t>
            </a:r>
          </a:p>
          <a:p>
            <a:endParaRPr lang="en-US" sz="1300" dirty="0"/>
          </a:p>
          <a:p>
            <a:r>
              <a:rPr lang="en-US" sz="1300" dirty="0"/>
              <a:t>You might have heard us talk about this topic before, but questions keep coming up because more states have now adopted the 2021 editions of the I-Codes and some states have even adopted the 2024 editions.  </a:t>
            </a:r>
          </a:p>
        </p:txBody>
      </p:sp>
      <p:sp>
        <p:nvSpPr>
          <p:cNvPr id="4" name="Slide Number Placeholder 3"/>
          <p:cNvSpPr>
            <a:spLocks noGrp="1"/>
          </p:cNvSpPr>
          <p:nvPr>
            <p:ph type="sldNum" sz="quarter" idx="5"/>
          </p:nvPr>
        </p:nvSpPr>
        <p:spPr/>
        <p:txBody>
          <a:bodyPr/>
          <a:lstStyle/>
          <a:p>
            <a:fld id="{1A15E0CA-7C89-4FF9-9B6C-8C1ECFB085A0}" type="slidenum">
              <a:rPr lang="en-US" smtClean="0"/>
              <a:t>2</a:t>
            </a:fld>
            <a:endParaRPr lang="en-US"/>
          </a:p>
        </p:txBody>
      </p:sp>
    </p:spTree>
    <p:extLst>
      <p:ext uri="{BB962C8B-B14F-4D97-AF65-F5344CB8AC3E}">
        <p14:creationId xmlns:p14="http://schemas.microsoft.com/office/powerpoint/2010/main" val="403018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2021 IBC added a section that addresses doors serving a means of egress for an exterior space, where the egress path passes through the interior of the building.</a:t>
            </a:r>
          </a:p>
          <a:p>
            <a:endParaRPr lang="en-US" sz="1300" dirty="0"/>
          </a:p>
          <a:p>
            <a:r>
              <a:rPr lang="en-US" sz="1300" dirty="0"/>
              <a:t>The new section doesn’t apply to egress courts, which are exterior areas that provide access to a public way for one or more exits.</a:t>
            </a:r>
          </a:p>
          <a:p>
            <a:endParaRPr lang="en-US" sz="1300" dirty="0"/>
          </a:p>
          <a:p>
            <a:r>
              <a:rPr lang="en-US" sz="1300" dirty="0"/>
              <a:t>It is intended to apply to courtyards, balconies, or occupied roofs like the roof garden shown in the photo here.</a:t>
            </a:r>
          </a:p>
          <a:p>
            <a:endParaRPr lang="en-US" sz="1300" dirty="0"/>
          </a:p>
          <a:p>
            <a:r>
              <a:rPr lang="en-US" sz="1300" dirty="0"/>
              <a:t>If the exterior space has an occupant load of 300 people or less, the door to the interior of the building can be locked if certain criteria are met.  </a:t>
            </a:r>
          </a:p>
          <a:p>
            <a:endParaRPr lang="en-US" sz="1300" dirty="0"/>
          </a:p>
          <a:p>
            <a:r>
              <a:rPr lang="en-US" sz="1300" dirty="0"/>
              <a:t>Similar to the key-operated lock section of the model codes, which allows double-cylinder deadbolts to be used under certain circumstances, the lock on this door has to be readily distinguishable as locked.  An indicator lock is a good application here.</a:t>
            </a:r>
            <a:endParaRPr lang="en-US" dirty="0"/>
          </a:p>
        </p:txBody>
      </p:sp>
      <p:sp>
        <p:nvSpPr>
          <p:cNvPr id="4" name="Slide Number Placeholder 3"/>
          <p:cNvSpPr>
            <a:spLocks noGrp="1"/>
          </p:cNvSpPr>
          <p:nvPr>
            <p:ph type="sldNum" sz="quarter" idx="5"/>
          </p:nvPr>
        </p:nvSpPr>
        <p:spPr/>
        <p:txBody>
          <a:bodyPr/>
          <a:lstStyle/>
          <a:p>
            <a:fld id="{1A15E0CA-7C89-4FF9-9B6C-8C1ECFB085A0}" type="slidenum">
              <a:rPr lang="en-US" smtClean="0"/>
              <a:t>3</a:t>
            </a:fld>
            <a:endParaRPr lang="en-US"/>
          </a:p>
        </p:txBody>
      </p:sp>
    </p:spTree>
    <p:extLst>
      <p:ext uri="{BB962C8B-B14F-4D97-AF65-F5344CB8AC3E}">
        <p14:creationId xmlns:p14="http://schemas.microsoft.com/office/powerpoint/2010/main" val="133617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addition, a weatherproof phone or two-way communication system is required adjacent to at least one exit access door, with signage describing the use of the system</a:t>
            </a:r>
          </a:p>
          <a:p>
            <a:endParaRPr lang="en-US" sz="1300" dirty="0"/>
          </a:p>
          <a:p>
            <a:r>
              <a:rPr lang="en-US" sz="1300" dirty="0"/>
              <a:t>Again, like the other doors with key-operated locks, signage is required – this time stating THIS DOOR TO REMAIN UNLOCKED WHEN THE OUTDOOR AREA IS OCCUPIED.</a:t>
            </a:r>
          </a:p>
          <a:p>
            <a:endParaRPr lang="en-US" sz="1300" dirty="0"/>
          </a:p>
          <a:p>
            <a:r>
              <a:rPr lang="en-US" sz="1300" dirty="0"/>
              <a:t>And – there has to be a clear window, sidelight, or vision light at least 5 square feet in area at each of the exit access doors.</a:t>
            </a:r>
          </a:p>
          <a:p>
            <a:endParaRPr lang="en-US" sz="1300" dirty="0"/>
          </a:p>
          <a:p>
            <a:r>
              <a:rPr lang="en-US" sz="1300" dirty="0"/>
              <a:t>I think this is a really helpful change, to establish safe guidelines for these openings rather than having each AHJ decide what to allow.</a:t>
            </a:r>
          </a:p>
          <a:p>
            <a:endParaRPr lang="en-US" sz="1300" dirty="0"/>
          </a:p>
          <a:p>
            <a:r>
              <a:rPr lang="en-US" sz="1300" dirty="0"/>
              <a:t>With that said, this is a change that would not apply until the 2021 or 2024 edition of the IBC is adopted in a particular jurisdiction.</a:t>
            </a:r>
          </a:p>
          <a:p>
            <a:endParaRPr lang="en-US" sz="1300" dirty="0"/>
          </a:p>
          <a:p>
            <a:r>
              <a:rPr lang="en-US" sz="1300" dirty="0"/>
              <a:t>Using this application prior to adoption of the 2021 IBC would require a code modification, but at least there’s a set of guidelines to use when requesting the modification.</a:t>
            </a:r>
          </a:p>
          <a:p>
            <a:endParaRPr lang="en-US" dirty="0"/>
          </a:p>
        </p:txBody>
      </p:sp>
      <p:sp>
        <p:nvSpPr>
          <p:cNvPr id="4" name="Slide Number Placeholder 3"/>
          <p:cNvSpPr>
            <a:spLocks noGrp="1"/>
          </p:cNvSpPr>
          <p:nvPr>
            <p:ph type="sldNum" sz="quarter" idx="5"/>
          </p:nvPr>
        </p:nvSpPr>
        <p:spPr/>
        <p:txBody>
          <a:bodyPr/>
          <a:lstStyle/>
          <a:p>
            <a:fld id="{1A15E0CA-7C89-4FF9-9B6C-8C1ECFB085A0}" type="slidenum">
              <a:rPr lang="en-US" smtClean="0"/>
              <a:t>4</a:t>
            </a:fld>
            <a:endParaRPr lang="en-US"/>
          </a:p>
        </p:txBody>
      </p:sp>
    </p:spTree>
    <p:extLst>
      <p:ext uri="{BB962C8B-B14F-4D97-AF65-F5344CB8AC3E}">
        <p14:creationId xmlns:p14="http://schemas.microsoft.com/office/powerpoint/2010/main" val="200088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section of the IBC addresses doors serving individual balconies for dwelling units or sleeping units, and balconies for private office space where the exterior area is 250 square feet or less.</a:t>
            </a:r>
          </a:p>
          <a:p>
            <a:endParaRPr lang="en-US" dirty="0"/>
          </a:p>
          <a:p>
            <a:r>
              <a:rPr lang="en-US" dirty="0"/>
              <a:t>These doors can be locked or lockable from the exterior, and the telephone, vision panel, indicator, etc., are not required by the code.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5</a:t>
            </a:fld>
            <a:endParaRPr lang="en-US"/>
          </a:p>
        </p:txBody>
      </p:sp>
    </p:spTree>
    <p:extLst>
      <p:ext uri="{BB962C8B-B14F-4D97-AF65-F5344CB8AC3E}">
        <p14:creationId xmlns:p14="http://schemas.microsoft.com/office/powerpoint/2010/main" val="4267362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and a recent Decoded article have been uploaded to the ACE page on </a:t>
            </a:r>
            <a:r>
              <a:rPr lang="en-US" dirty="0" err="1"/>
              <a:t>iDigHardware</a:t>
            </a:r>
            <a:r>
              <a:rPr lang="en-US" dirty="0"/>
              <a:t>:</a:t>
            </a:r>
          </a:p>
          <a:p>
            <a:r>
              <a:rPr lang="en-US" dirty="0"/>
              <a:t>https://idighardware.com/ace/</a:t>
            </a:r>
          </a:p>
          <a:p>
            <a:endParaRPr lang="en-US" dirty="0"/>
          </a:p>
          <a:p>
            <a:r>
              <a:rPr lang="en-US" dirty="0"/>
              <a:t>There is also a BHMA Codes in Context document about this change related to key-operated locks.</a:t>
            </a:r>
          </a:p>
        </p:txBody>
      </p:sp>
      <p:sp>
        <p:nvSpPr>
          <p:cNvPr id="4" name="Slide Number Placeholder 3"/>
          <p:cNvSpPr>
            <a:spLocks noGrp="1"/>
          </p:cNvSpPr>
          <p:nvPr>
            <p:ph type="sldNum" sz="quarter" idx="5"/>
          </p:nvPr>
        </p:nvSpPr>
        <p:spPr/>
        <p:txBody>
          <a:bodyPr/>
          <a:lstStyle/>
          <a:p>
            <a:fld id="{7F725688-E2ED-4442-80A5-CF4F5ADE452A}" type="slidenum">
              <a:rPr lang="en-US" smtClean="0"/>
              <a:t>6</a:t>
            </a:fld>
            <a:endParaRPr lang="en-US"/>
          </a:p>
        </p:txBody>
      </p:sp>
    </p:spTree>
    <p:extLst>
      <p:ext uri="{BB962C8B-B14F-4D97-AF65-F5344CB8AC3E}">
        <p14:creationId xmlns:p14="http://schemas.microsoft.com/office/powerpoint/2010/main" val="3769576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code questions would you like to see addressed in this call?</a:t>
            </a:r>
          </a:p>
          <a:p>
            <a:endParaRPr lang="en-US" dirty="0"/>
          </a:p>
          <a:p>
            <a:r>
              <a:rPr lang="en-US" dirty="0"/>
              <a:t>We are looking for guest posts for </a:t>
            </a:r>
            <a:r>
              <a:rPr lang="en-US" dirty="0" err="1"/>
              <a:t>iDigHardware</a:t>
            </a:r>
            <a:r>
              <a:rPr lang="en-US"/>
              <a:t>!</a:t>
            </a:r>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7</a:t>
            </a:fld>
            <a:endParaRPr lang="en-US"/>
          </a:p>
        </p:txBody>
      </p:sp>
    </p:spTree>
    <p:extLst>
      <p:ext uri="{BB962C8B-B14F-4D97-AF65-F5344CB8AC3E}">
        <p14:creationId xmlns:p14="http://schemas.microsoft.com/office/powerpoint/2010/main" val="39323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8/18/2025</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Large Content ">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744200" cy="1325563"/>
          </a:xfrm>
        </p:spPr>
        <p:txBody>
          <a:bodyPr/>
          <a:lstStyle>
            <a:lvl1pPr>
              <a:defRPr>
                <a:solidFill>
                  <a:srgbClr val="D64500"/>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860698"/>
            <a:ext cx="10972800" cy="3964157"/>
          </a:xfrm>
        </p:spPr>
        <p:txBody>
          <a:bodyPr/>
          <a:lstStyle>
            <a:lvl1pPr>
              <a:defRPr sz="3600"/>
            </a:lvl1pPr>
          </a:lstStyle>
          <a:p>
            <a:pPr lvl="0"/>
            <a:r>
              <a:rPr lang="en-US"/>
              <a:t>Click to edit Master text styles</a:t>
            </a:r>
          </a:p>
        </p:txBody>
      </p:sp>
    </p:spTree>
    <p:extLst>
      <p:ext uri="{BB962C8B-B14F-4D97-AF65-F5344CB8AC3E}">
        <p14:creationId xmlns:p14="http://schemas.microsoft.com/office/powerpoint/2010/main" val="404245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0" y="365125"/>
            <a:ext cx="10744200" cy="1325563"/>
          </a:xfrm>
        </p:spPr>
        <p:txBody>
          <a:bodyPr/>
          <a:lstStyle/>
          <a:p>
            <a:r>
              <a:rPr lang="en-US"/>
              <a:t>Click to edit Master title style</a:t>
            </a:r>
          </a:p>
        </p:txBody>
      </p:sp>
      <p:sp>
        <p:nvSpPr>
          <p:cNvPr id="3" name="Content Placeholder 2"/>
          <p:cNvSpPr>
            <a:spLocks noGrp="1"/>
          </p:cNvSpPr>
          <p:nvPr>
            <p:ph sz="half" idx="1"/>
          </p:nvPr>
        </p:nvSpPr>
        <p:spPr bwMode="gray">
          <a:xfrm>
            <a:off x="609600" y="1945758"/>
            <a:ext cx="5384800" cy="418040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6197600" y="1945758"/>
            <a:ext cx="5384800" cy="418040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32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CB7FBD-5588-4F53-6529-4F2237C8719F}"/>
              </a:ext>
            </a:extLst>
          </p:cNvPr>
          <p:cNvSpPr>
            <a:spLocks noGrp="1"/>
          </p:cNvSpPr>
          <p:nvPr>
            <p:ph type="dt" sz="half" idx="10"/>
          </p:nvPr>
        </p:nvSpPr>
        <p:spPr/>
        <p:txBody>
          <a:bodyPr/>
          <a:lstStyle/>
          <a:p>
            <a:fld id="{A96B2E5C-FEBF-4344-BE64-DF6BBF89FF04}" type="datetimeFigureOut">
              <a:rPr lang="en-US" smtClean="0"/>
              <a:t>8/18/2025</a:t>
            </a:fld>
            <a:endParaRPr lang="en-US"/>
          </a:p>
        </p:txBody>
      </p:sp>
      <p:sp>
        <p:nvSpPr>
          <p:cNvPr id="3" name="Footer Placeholder 2">
            <a:extLst>
              <a:ext uri="{FF2B5EF4-FFF2-40B4-BE49-F238E27FC236}">
                <a16:creationId xmlns:a16="http://schemas.microsoft.com/office/drawing/2014/main" id="{24ECB5C2-510F-7B67-FE32-1BC1EC8756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22B60E-5D70-0A4E-029F-727393A41AEA}"/>
              </a:ext>
            </a:extLst>
          </p:cNvPr>
          <p:cNvSpPr>
            <a:spLocks noGrp="1"/>
          </p:cNvSpPr>
          <p:nvPr>
            <p:ph type="sldNum" sz="quarter" idx="12"/>
          </p:nvPr>
        </p:nvSpPr>
        <p:spPr/>
        <p:txBody>
          <a:bodyPr/>
          <a:lstStyle/>
          <a:p>
            <a:fld id="{14D9CB8A-D72D-4071-8ADA-D17A7C62D06B}" type="slidenum">
              <a:rPr lang="en-US" smtClean="0"/>
              <a:t>‹#›</a:t>
            </a:fld>
            <a:endParaRPr lang="en-US"/>
          </a:p>
        </p:txBody>
      </p:sp>
    </p:spTree>
    <p:extLst>
      <p:ext uri="{BB962C8B-B14F-4D97-AF65-F5344CB8AC3E}">
        <p14:creationId xmlns:p14="http://schemas.microsoft.com/office/powerpoint/2010/main" val="1686705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Model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4EE8D1-912F-41EE-B730-6F59C2CBC249}"/>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9060554" y="169383"/>
            <a:ext cx="3086556" cy="2939578"/>
          </a:xfrm>
        </p:spPr>
      </p:pic>
      <p:sp>
        <p:nvSpPr>
          <p:cNvPr id="2" name="TextBox 1">
            <a:extLst>
              <a:ext uri="{FF2B5EF4-FFF2-40B4-BE49-F238E27FC236}">
                <a16:creationId xmlns:a16="http://schemas.microsoft.com/office/drawing/2014/main" id="{68780414-27F7-8E56-941C-B022C3DA3641}"/>
              </a:ext>
            </a:extLst>
          </p:cNvPr>
          <p:cNvSpPr txBox="1"/>
          <p:nvPr/>
        </p:nvSpPr>
        <p:spPr>
          <a:xfrm>
            <a:off x="433137" y="399188"/>
            <a:ext cx="8438147" cy="2554545"/>
          </a:xfrm>
          <a:prstGeom prst="rect">
            <a:avLst/>
          </a:prstGeom>
          <a:noFill/>
        </p:spPr>
        <p:txBody>
          <a:bodyPr wrap="square" rtlCol="0">
            <a:spAutoFit/>
          </a:bodyPr>
          <a:lstStyle/>
          <a:p>
            <a:r>
              <a:rPr lang="en-US" sz="4000" b="1" dirty="0"/>
              <a:t>When all of the egress paths for a school courtyard pass through the interior of the building, which of the following statements is true?</a:t>
            </a:r>
          </a:p>
        </p:txBody>
      </p:sp>
      <p:sp>
        <p:nvSpPr>
          <p:cNvPr id="3" name="TextBox 2">
            <a:extLst>
              <a:ext uri="{FF2B5EF4-FFF2-40B4-BE49-F238E27FC236}">
                <a16:creationId xmlns:a16="http://schemas.microsoft.com/office/drawing/2014/main" id="{39A997F7-2AFA-D9EB-4AC1-F9053BABD86E}"/>
              </a:ext>
            </a:extLst>
          </p:cNvPr>
          <p:cNvSpPr txBox="1"/>
          <p:nvPr/>
        </p:nvSpPr>
        <p:spPr>
          <a:xfrm>
            <a:off x="433136" y="3108961"/>
            <a:ext cx="11713973" cy="2677656"/>
          </a:xfrm>
          <a:prstGeom prst="rect">
            <a:avLst/>
          </a:prstGeom>
          <a:noFill/>
        </p:spPr>
        <p:txBody>
          <a:bodyPr wrap="square" rtlCol="0">
            <a:spAutoFit/>
          </a:bodyPr>
          <a:lstStyle/>
          <a:p>
            <a:pPr marL="342900" indent="-342900">
              <a:buAutoNum type="alphaLcParenR"/>
            </a:pPr>
            <a:r>
              <a:rPr lang="en-US" sz="2800" dirty="0"/>
              <a:t>Free egress from the courtyard through the school is required at all times.</a:t>
            </a:r>
          </a:p>
          <a:p>
            <a:pPr marL="342900" indent="-342900">
              <a:buAutoNum type="alphaLcParenR"/>
            </a:pPr>
            <a:r>
              <a:rPr lang="en-US" sz="2800" dirty="0"/>
              <a:t>At least one door from the courtyard has to be unlocked 24/7.</a:t>
            </a:r>
          </a:p>
          <a:p>
            <a:pPr marL="342900" indent="-342900">
              <a:buAutoNum type="alphaLcParenR"/>
            </a:pPr>
            <a:r>
              <a:rPr lang="en-US" sz="2800" dirty="0"/>
              <a:t>The model codes allow an electrified lock on the courtyard side, if it unlocks upon fire alarm.</a:t>
            </a:r>
          </a:p>
          <a:p>
            <a:pPr marL="342900" indent="-342900">
              <a:buAutoNum type="alphaLcParenR"/>
            </a:pPr>
            <a:r>
              <a:rPr lang="en-US" sz="2800" dirty="0"/>
              <a:t>The 2021 and 2024 IBC allow the doors to be locked on the courtyard side if certain criteria are met.</a:t>
            </a:r>
          </a:p>
        </p:txBody>
      </p:sp>
    </p:spTree>
    <p:extLst>
      <p:ext uri="{BB962C8B-B14F-4D97-AF65-F5344CB8AC3E}">
        <p14:creationId xmlns:p14="http://schemas.microsoft.com/office/powerpoint/2010/main" val="70841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C834-EF74-4DE6-880A-7E8376F43581}"/>
              </a:ext>
            </a:extLst>
          </p:cNvPr>
          <p:cNvSpPr>
            <a:spLocks noGrp="1"/>
          </p:cNvSpPr>
          <p:nvPr>
            <p:ph type="title"/>
          </p:nvPr>
        </p:nvSpPr>
        <p:spPr>
          <a:xfrm>
            <a:off x="838200" y="365125"/>
            <a:ext cx="6777251" cy="1325563"/>
          </a:xfrm>
        </p:spPr>
        <p:txBody>
          <a:bodyPr/>
          <a:lstStyle/>
          <a:p>
            <a:r>
              <a:rPr lang="en-US" b="1" dirty="0"/>
              <a:t>Egress from Exterior Spaces</a:t>
            </a:r>
          </a:p>
        </p:txBody>
      </p:sp>
      <p:pic>
        <p:nvPicPr>
          <p:cNvPr id="8" name="Picture 7">
            <a:extLst>
              <a:ext uri="{FF2B5EF4-FFF2-40B4-BE49-F238E27FC236}">
                <a16:creationId xmlns:a16="http://schemas.microsoft.com/office/drawing/2014/main" id="{E59BB973-C57F-46C9-9BD4-900AD607587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526916"/>
            <a:ext cx="8366078" cy="4244806"/>
          </a:xfrm>
          <a:prstGeom prst="rect">
            <a:avLst/>
          </a:prstGeom>
        </p:spPr>
      </p:pic>
      <p:pic>
        <p:nvPicPr>
          <p:cNvPr id="10" name="Picture 9">
            <a:extLst>
              <a:ext uri="{FF2B5EF4-FFF2-40B4-BE49-F238E27FC236}">
                <a16:creationId xmlns:a16="http://schemas.microsoft.com/office/drawing/2014/main" id="{DB5F55F6-B3E0-47FB-9704-804E62B1123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673717" y="-1"/>
            <a:ext cx="3518283" cy="6114197"/>
          </a:xfrm>
          <a:prstGeom prst="rect">
            <a:avLst/>
          </a:prstGeom>
        </p:spPr>
      </p:pic>
    </p:spTree>
    <p:extLst>
      <p:ext uri="{BB962C8B-B14F-4D97-AF65-F5344CB8AC3E}">
        <p14:creationId xmlns:p14="http://schemas.microsoft.com/office/powerpoint/2010/main" val="323800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C834-EF74-4DE6-880A-7E8376F43581}"/>
              </a:ext>
            </a:extLst>
          </p:cNvPr>
          <p:cNvSpPr>
            <a:spLocks noGrp="1"/>
          </p:cNvSpPr>
          <p:nvPr>
            <p:ph type="title"/>
          </p:nvPr>
        </p:nvSpPr>
        <p:spPr>
          <a:xfrm>
            <a:off x="549444" y="365125"/>
            <a:ext cx="6777251" cy="1325563"/>
          </a:xfrm>
        </p:spPr>
        <p:txBody>
          <a:bodyPr/>
          <a:lstStyle/>
          <a:p>
            <a:r>
              <a:rPr lang="en-US" b="1"/>
              <a:t>Egress from Exterior Spaces</a:t>
            </a:r>
            <a:endParaRPr lang="en-US" b="1" dirty="0"/>
          </a:p>
        </p:txBody>
      </p:sp>
      <p:sp>
        <p:nvSpPr>
          <p:cNvPr id="3" name="Content Placeholder 2">
            <a:extLst>
              <a:ext uri="{FF2B5EF4-FFF2-40B4-BE49-F238E27FC236}">
                <a16:creationId xmlns:a16="http://schemas.microsoft.com/office/drawing/2014/main" id="{A4B93A69-FAB7-40DC-85CB-69544A511A1B}"/>
              </a:ext>
            </a:extLst>
          </p:cNvPr>
          <p:cNvSpPr>
            <a:spLocks noGrp="1"/>
          </p:cNvSpPr>
          <p:nvPr>
            <p:ph idx="1"/>
          </p:nvPr>
        </p:nvSpPr>
        <p:spPr>
          <a:xfrm>
            <a:off x="549444" y="1825625"/>
            <a:ext cx="6604365" cy="4351338"/>
          </a:xfrm>
        </p:spPr>
        <p:txBody>
          <a:bodyPr>
            <a:normAutofit/>
          </a:bodyPr>
          <a:lstStyle/>
          <a:p>
            <a:r>
              <a:rPr lang="en-US" dirty="0"/>
              <a:t>2021 and 2024 IBC</a:t>
            </a:r>
          </a:p>
          <a:p>
            <a:r>
              <a:rPr lang="en-US" dirty="0"/>
              <a:t>Exterior spaces with egress route through interior of building</a:t>
            </a:r>
          </a:p>
          <a:p>
            <a:endParaRPr lang="en-US" dirty="0"/>
          </a:p>
        </p:txBody>
      </p:sp>
      <p:pic>
        <p:nvPicPr>
          <p:cNvPr id="5" name="Picture 4">
            <a:extLst>
              <a:ext uri="{FF2B5EF4-FFF2-40B4-BE49-F238E27FC236}">
                <a16:creationId xmlns:a16="http://schemas.microsoft.com/office/drawing/2014/main" id="{DF4C71A3-2FE7-4667-8662-EAB73490210C}"/>
              </a:ext>
            </a:extLst>
          </p:cNvPr>
          <p:cNvPicPr>
            <a:picLocks noChangeAspect="1"/>
          </p:cNvPicPr>
          <p:nvPr/>
        </p:nvPicPr>
        <p:blipFill>
          <a:blip r:embed="rId3"/>
          <a:stretch>
            <a:fillRect/>
          </a:stretch>
        </p:blipFill>
        <p:spPr>
          <a:xfrm>
            <a:off x="7328848" y="-11602"/>
            <a:ext cx="4863151" cy="6130739"/>
          </a:xfrm>
          <a:prstGeom prst="rect">
            <a:avLst/>
          </a:prstGeom>
        </p:spPr>
      </p:pic>
      <p:pic>
        <p:nvPicPr>
          <p:cNvPr id="6" name="Picture 5">
            <a:extLst>
              <a:ext uri="{FF2B5EF4-FFF2-40B4-BE49-F238E27FC236}">
                <a16:creationId xmlns:a16="http://schemas.microsoft.com/office/drawing/2014/main" id="{BC641192-E788-FB6F-64D9-7B94F45C5FF4}"/>
              </a:ext>
            </a:extLst>
          </p:cNvPr>
          <p:cNvPicPr>
            <a:picLocks noChangeAspect="1"/>
          </p:cNvPicPr>
          <p:nvPr/>
        </p:nvPicPr>
        <p:blipFill>
          <a:blip r:embed="rId4"/>
          <a:stretch>
            <a:fillRect/>
          </a:stretch>
        </p:blipFill>
        <p:spPr>
          <a:xfrm>
            <a:off x="5724217" y="3206167"/>
            <a:ext cx="1490553" cy="2834640"/>
          </a:xfrm>
          <a:prstGeom prst="rect">
            <a:avLst/>
          </a:prstGeom>
        </p:spPr>
      </p:pic>
      <p:sp>
        <p:nvSpPr>
          <p:cNvPr id="7" name="Content Placeholder 2">
            <a:extLst>
              <a:ext uri="{FF2B5EF4-FFF2-40B4-BE49-F238E27FC236}">
                <a16:creationId xmlns:a16="http://schemas.microsoft.com/office/drawing/2014/main" id="{A1D11FF5-25E2-58A9-911E-5976A91EFE49}"/>
              </a:ext>
            </a:extLst>
          </p:cNvPr>
          <p:cNvSpPr txBox="1">
            <a:spLocks/>
          </p:cNvSpPr>
          <p:nvPr/>
        </p:nvSpPr>
        <p:spPr>
          <a:xfrm>
            <a:off x="549443" y="3228602"/>
            <a:ext cx="51138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Applies to exterior spaces that are not egress courts</a:t>
            </a:r>
          </a:p>
          <a:p>
            <a:r>
              <a:rPr lang="en-US" dirty="0"/>
              <a:t>Max occupant load 300 people</a:t>
            </a:r>
          </a:p>
          <a:p>
            <a:r>
              <a:rPr lang="en-US" dirty="0"/>
              <a:t>Approved locking device is allowed – readily distinguishable as locked</a:t>
            </a:r>
          </a:p>
          <a:p>
            <a:endParaRPr lang="en-US" dirty="0"/>
          </a:p>
        </p:txBody>
      </p:sp>
    </p:spTree>
    <p:extLst>
      <p:ext uri="{BB962C8B-B14F-4D97-AF65-F5344CB8AC3E}">
        <p14:creationId xmlns:p14="http://schemas.microsoft.com/office/powerpoint/2010/main" val="8071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C834-EF74-4DE6-880A-7E8376F43581}"/>
              </a:ext>
            </a:extLst>
          </p:cNvPr>
          <p:cNvSpPr>
            <a:spLocks noGrp="1"/>
          </p:cNvSpPr>
          <p:nvPr>
            <p:ph type="title"/>
          </p:nvPr>
        </p:nvSpPr>
        <p:spPr>
          <a:xfrm>
            <a:off x="549444" y="365125"/>
            <a:ext cx="6777251" cy="1325563"/>
          </a:xfrm>
        </p:spPr>
        <p:txBody>
          <a:bodyPr/>
          <a:lstStyle/>
          <a:p>
            <a:r>
              <a:rPr lang="en-US" b="1" dirty="0"/>
              <a:t>Egress from Exterior Spaces</a:t>
            </a:r>
          </a:p>
        </p:txBody>
      </p:sp>
      <p:sp>
        <p:nvSpPr>
          <p:cNvPr id="3" name="Content Placeholder 2">
            <a:extLst>
              <a:ext uri="{FF2B5EF4-FFF2-40B4-BE49-F238E27FC236}">
                <a16:creationId xmlns:a16="http://schemas.microsoft.com/office/drawing/2014/main" id="{A4B93A69-FAB7-40DC-85CB-69544A511A1B}"/>
              </a:ext>
            </a:extLst>
          </p:cNvPr>
          <p:cNvSpPr>
            <a:spLocks noGrp="1"/>
          </p:cNvSpPr>
          <p:nvPr>
            <p:ph idx="1"/>
          </p:nvPr>
        </p:nvSpPr>
        <p:spPr>
          <a:xfrm>
            <a:off x="549444" y="1825625"/>
            <a:ext cx="6217693" cy="4351338"/>
          </a:xfrm>
        </p:spPr>
        <p:txBody>
          <a:bodyPr>
            <a:normAutofit/>
          </a:bodyPr>
          <a:lstStyle/>
          <a:p>
            <a:r>
              <a:rPr lang="en-US" dirty="0"/>
              <a:t>At least one weatherproof telephone or two-way communication system with instructional signage</a:t>
            </a:r>
          </a:p>
          <a:p>
            <a:r>
              <a:rPr lang="en-US" dirty="0"/>
              <a:t>Signage - THIS DOOR TO REMAIN UNLOCKED WHEN THE OUTDOOR AREA IS OCCUPIED</a:t>
            </a:r>
          </a:p>
          <a:p>
            <a:r>
              <a:rPr lang="en-US" dirty="0"/>
              <a:t>Clear window or glazed opening, at least 5 square feet in area at each exit access door</a:t>
            </a:r>
          </a:p>
          <a:p>
            <a:endParaRPr lang="en-US" dirty="0"/>
          </a:p>
          <a:p>
            <a:endParaRPr lang="en-US" dirty="0"/>
          </a:p>
        </p:txBody>
      </p:sp>
      <p:pic>
        <p:nvPicPr>
          <p:cNvPr id="5" name="Picture 4">
            <a:extLst>
              <a:ext uri="{FF2B5EF4-FFF2-40B4-BE49-F238E27FC236}">
                <a16:creationId xmlns:a16="http://schemas.microsoft.com/office/drawing/2014/main" id="{DF4C71A3-2FE7-4667-8662-EAB73490210C}"/>
              </a:ext>
            </a:extLst>
          </p:cNvPr>
          <p:cNvPicPr>
            <a:picLocks noChangeAspect="1"/>
          </p:cNvPicPr>
          <p:nvPr/>
        </p:nvPicPr>
        <p:blipFill>
          <a:blip r:embed="rId3"/>
          <a:stretch>
            <a:fillRect/>
          </a:stretch>
        </p:blipFill>
        <p:spPr>
          <a:xfrm>
            <a:off x="7328848" y="-11602"/>
            <a:ext cx="4863151" cy="6130739"/>
          </a:xfrm>
          <a:prstGeom prst="rect">
            <a:avLst/>
          </a:prstGeom>
        </p:spPr>
      </p:pic>
    </p:spTree>
    <p:extLst>
      <p:ext uri="{BB962C8B-B14F-4D97-AF65-F5344CB8AC3E}">
        <p14:creationId xmlns:p14="http://schemas.microsoft.com/office/powerpoint/2010/main" val="24906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55BEF-B91C-4B51-9645-4F1F40FC7CA9}"/>
              </a:ext>
            </a:extLst>
          </p:cNvPr>
          <p:cNvSpPr>
            <a:spLocks noGrp="1"/>
          </p:cNvSpPr>
          <p:nvPr>
            <p:ph idx="1"/>
          </p:nvPr>
        </p:nvSpPr>
        <p:spPr>
          <a:xfrm>
            <a:off x="549444" y="1825625"/>
            <a:ext cx="4566313" cy="4351338"/>
          </a:xfrm>
        </p:spPr>
        <p:txBody>
          <a:bodyPr/>
          <a:lstStyle/>
          <a:p>
            <a:r>
              <a:rPr lang="en-US" dirty="0"/>
              <a:t>Balconies, decks, or exterior spaces may be locked on the outside when serving:</a:t>
            </a:r>
          </a:p>
          <a:p>
            <a:pPr marL="463550"/>
            <a:r>
              <a:rPr lang="en-US" dirty="0"/>
              <a:t>Individual dwelling/sleeping units</a:t>
            </a:r>
          </a:p>
          <a:p>
            <a:pPr marL="463550"/>
            <a:r>
              <a:rPr lang="en-US" dirty="0"/>
              <a:t>Private office space – exterior space 250 square feet, maximum</a:t>
            </a:r>
          </a:p>
          <a:p>
            <a:r>
              <a:rPr lang="en-US" dirty="0"/>
              <a:t>Telephone, etc. not required</a:t>
            </a:r>
          </a:p>
        </p:txBody>
      </p:sp>
      <p:sp>
        <p:nvSpPr>
          <p:cNvPr id="4" name="Title 1">
            <a:extLst>
              <a:ext uri="{FF2B5EF4-FFF2-40B4-BE49-F238E27FC236}">
                <a16:creationId xmlns:a16="http://schemas.microsoft.com/office/drawing/2014/main" id="{3A6AC58C-55B6-448B-8710-7D099E2C0DEB}"/>
              </a:ext>
            </a:extLst>
          </p:cNvPr>
          <p:cNvSpPr txBox="1">
            <a:spLocks/>
          </p:cNvSpPr>
          <p:nvPr/>
        </p:nvSpPr>
        <p:spPr>
          <a:xfrm>
            <a:off x="549444" y="365125"/>
            <a:ext cx="79646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solidFill>
              </a:rPr>
              <a:t>Egress from Exterior Spaces</a:t>
            </a:r>
          </a:p>
        </p:txBody>
      </p:sp>
      <p:pic>
        <p:nvPicPr>
          <p:cNvPr id="8" name="Picture 7">
            <a:extLst>
              <a:ext uri="{FF2B5EF4-FFF2-40B4-BE49-F238E27FC236}">
                <a16:creationId xmlns:a16="http://schemas.microsoft.com/office/drawing/2014/main" id="{B99E0891-59E6-45E3-A14F-BFBF64D079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90615" y="1838877"/>
            <a:ext cx="6404175" cy="4269450"/>
          </a:xfrm>
          <a:prstGeom prst="rect">
            <a:avLst/>
          </a:prstGeom>
        </p:spPr>
      </p:pic>
    </p:spTree>
    <p:extLst>
      <p:ext uri="{BB962C8B-B14F-4D97-AF65-F5344CB8AC3E}">
        <p14:creationId xmlns:p14="http://schemas.microsoft.com/office/powerpoint/2010/main" val="249135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93B180-BDEB-79F8-FD92-347E1558B089}"/>
              </a:ext>
            </a:extLst>
          </p:cNvPr>
          <p:cNvPicPr>
            <a:picLocks noChangeAspect="1"/>
          </p:cNvPicPr>
          <p:nvPr/>
        </p:nvPicPr>
        <p:blipFill>
          <a:blip r:embed="rId3"/>
          <a:stretch>
            <a:fillRect/>
          </a:stretch>
        </p:blipFill>
        <p:spPr>
          <a:xfrm>
            <a:off x="6346433" y="236519"/>
            <a:ext cx="4916502" cy="6384962"/>
          </a:xfrm>
          <a:prstGeom prst="rect">
            <a:avLst/>
          </a:prstGeom>
          <a:ln>
            <a:solidFill>
              <a:schemeClr val="accent1">
                <a:shade val="1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919434B2-7B38-2F19-00A0-858DB6D878BD}"/>
              </a:ext>
            </a:extLst>
          </p:cNvPr>
          <p:cNvPicPr>
            <a:picLocks noChangeAspect="1"/>
          </p:cNvPicPr>
          <p:nvPr/>
        </p:nvPicPr>
        <p:blipFill>
          <a:blip r:embed="rId4"/>
          <a:stretch>
            <a:fillRect/>
          </a:stretch>
        </p:blipFill>
        <p:spPr>
          <a:xfrm>
            <a:off x="859900" y="236520"/>
            <a:ext cx="4988252" cy="6384962"/>
          </a:xfrm>
          <a:prstGeom prst="rect">
            <a:avLst/>
          </a:prstGeom>
          <a:ln>
            <a:solidFill>
              <a:schemeClr val="accent1">
                <a:shade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13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61E225-04B1-07D8-DF48-BE017008E069}"/>
              </a:ext>
            </a:extLst>
          </p:cNvPr>
          <p:cNvSpPr txBox="1"/>
          <p:nvPr/>
        </p:nvSpPr>
        <p:spPr>
          <a:xfrm>
            <a:off x="534057" y="845389"/>
            <a:ext cx="4243589" cy="4899803"/>
          </a:xfrm>
          <a:prstGeom prst="rect">
            <a:avLst/>
          </a:prstGeom>
        </p:spPr>
        <p:txBody>
          <a:bodyPr vert="horz" lIns="91440" tIns="45720" rIns="91440" bIns="45720" rtlCol="0">
            <a:normAutofit fontScale="85000" lnSpcReduction="10000"/>
          </a:bodyPr>
          <a:lstStyle/>
          <a:p>
            <a:pPr>
              <a:lnSpc>
                <a:spcPct val="90000"/>
              </a:lnSpc>
              <a:spcAft>
                <a:spcPts val="600"/>
              </a:spcAft>
            </a:pPr>
            <a:r>
              <a:rPr lang="en-US" sz="4800" b="1" dirty="0">
                <a:latin typeface="Bradley Hand ITC" panose="03070402050302030203" pitchFamily="66" charset="0"/>
              </a:rPr>
              <a:t>We take requests!</a:t>
            </a:r>
          </a:p>
          <a:p>
            <a:pPr>
              <a:lnSpc>
                <a:spcPct val="90000"/>
              </a:lnSpc>
              <a:spcAft>
                <a:spcPts val="600"/>
              </a:spcAft>
            </a:pPr>
            <a:endParaRPr lang="en-US" sz="4800" b="1" dirty="0">
              <a:latin typeface="Bradley Hand ITC" panose="03070402050302030203" pitchFamily="66" charset="0"/>
            </a:endParaRPr>
          </a:p>
          <a:p>
            <a:pPr>
              <a:lnSpc>
                <a:spcPct val="90000"/>
              </a:lnSpc>
              <a:spcAft>
                <a:spcPts val="600"/>
              </a:spcAft>
            </a:pPr>
            <a:r>
              <a:rPr lang="en-US" sz="4800" b="1" dirty="0">
                <a:latin typeface="Bradley Hand ITC" panose="03070402050302030203" pitchFamily="66" charset="0"/>
              </a:rPr>
              <a:t>What do you want to learn about?</a:t>
            </a:r>
          </a:p>
          <a:p>
            <a:pPr>
              <a:lnSpc>
                <a:spcPct val="90000"/>
              </a:lnSpc>
              <a:spcAft>
                <a:spcPts val="600"/>
              </a:spcAft>
            </a:pPr>
            <a:endParaRPr lang="en-US" sz="4800" b="1" dirty="0">
              <a:latin typeface="Bradley Hand ITC" panose="03070402050302030203" pitchFamily="66" charset="0"/>
            </a:endParaRPr>
          </a:p>
          <a:p>
            <a:pPr>
              <a:lnSpc>
                <a:spcPct val="90000"/>
              </a:lnSpc>
              <a:spcAft>
                <a:spcPts val="600"/>
              </a:spcAft>
            </a:pPr>
            <a:r>
              <a:rPr lang="en-US" sz="4800" b="1" dirty="0">
                <a:latin typeface="Bradley Hand ITC" panose="03070402050302030203" pitchFamily="66" charset="0"/>
              </a:rPr>
              <a:t>Want to write a guest post for </a:t>
            </a:r>
            <a:r>
              <a:rPr lang="en-US" sz="4800" b="1" dirty="0" err="1">
                <a:latin typeface="Bradley Hand ITC" panose="03070402050302030203" pitchFamily="66" charset="0"/>
              </a:rPr>
              <a:t>iDigHardware</a:t>
            </a:r>
            <a:r>
              <a:rPr lang="en-US" sz="4800" b="1" dirty="0">
                <a:latin typeface="Bradley Hand ITC" panose="03070402050302030203" pitchFamily="66" charset="0"/>
              </a:rPr>
              <a:t>?</a:t>
            </a:r>
          </a:p>
        </p:txBody>
      </p:sp>
      <p:pic>
        <p:nvPicPr>
          <p:cNvPr id="3" name="Picture 2" descr="Two dogs wearing sunglasses and a headphones&#10;&#10;Description automatically generated">
            <a:extLst>
              <a:ext uri="{FF2B5EF4-FFF2-40B4-BE49-F238E27FC236}">
                <a16:creationId xmlns:a16="http://schemas.microsoft.com/office/drawing/2014/main" id="{BD71A700-8FE9-AF2A-EF8F-3E420AAA006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08775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11150</TotalTime>
  <Words>1039</Words>
  <Application>Microsoft Office PowerPoint</Application>
  <PresentationFormat>Widescreen</PresentationFormat>
  <Paragraphs>79</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Bradley Hand ITC</vt:lpstr>
      <vt:lpstr>Calibri</vt:lpstr>
      <vt:lpstr>Calibri Light</vt:lpstr>
      <vt:lpstr>Office Theme</vt:lpstr>
      <vt:lpstr>PowerPoint Presentation</vt:lpstr>
      <vt:lpstr>Egress from Exterior Spaces</vt:lpstr>
      <vt:lpstr>Egress from Exterior Spaces</vt:lpstr>
      <vt:lpstr>Egress from Exterior Spaces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184</cp:revision>
  <cp:lastPrinted>2020-09-12T17:37:55Z</cp:lastPrinted>
  <dcterms:created xsi:type="dcterms:W3CDTF">2019-07-26T03:48:39Z</dcterms:created>
  <dcterms:modified xsi:type="dcterms:W3CDTF">2025-08-18T19:26:13Z</dcterms:modified>
</cp:coreProperties>
</file>