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556" r:id="rId2"/>
    <p:sldId id="273" r:id="rId3"/>
    <p:sldId id="1343" r:id="rId4"/>
    <p:sldId id="3717" r:id="rId5"/>
    <p:sldId id="3721" r:id="rId6"/>
    <p:sldId id="3718" r:id="rId7"/>
    <p:sldId id="3719" r:id="rId8"/>
    <p:sldId id="3720" r:id="rId9"/>
    <p:sldId id="3716"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4654" autoAdjust="0"/>
  </p:normalViewPr>
  <p:slideViewPr>
    <p:cSldViewPr snapToGrid="0" snapToObjects="1" showGuides="1">
      <p:cViewPr varScale="1">
        <p:scale>
          <a:sx n="37" d="100"/>
          <a:sy n="37" d="100"/>
        </p:scale>
        <p:origin x="1216"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4/9/2025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will be doing these quick code updates each month, with a brief overview of the code change or requirement, and links to additional resources.  </a:t>
            </a:r>
          </a:p>
          <a:p>
            <a:endParaRPr lang="en-US" dirty="0"/>
          </a:p>
          <a:p>
            <a:r>
              <a:rPr lang="en-US" dirty="0"/>
              <a:t>Put questions in the chat.</a:t>
            </a:r>
          </a:p>
          <a:p>
            <a:endParaRPr lang="en-US" dirty="0"/>
          </a:p>
          <a:p>
            <a:r>
              <a:rPr lang="en-US" dirty="0"/>
              <a:t>Upcoming code changes can sometimes be used as clarifications or requests for AHJ approval even before adoption.</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2021, there wasn’t a requirement in the model codes or accessibility standards for automatic operators in any specific locations.</a:t>
            </a:r>
          </a:p>
          <a:p>
            <a:endParaRPr lang="en-US" dirty="0"/>
          </a:p>
          <a:p>
            <a:r>
              <a:rPr lang="en-US" dirty="0"/>
              <a:t>Auto operators are usually installed for convenience, or when a door can not meet the requirements for a manual door – if it’s too hard to open, or if there isn’t enough maneuvering clearance.</a:t>
            </a:r>
          </a:p>
          <a:p>
            <a:endParaRPr lang="en-US" dirty="0"/>
          </a:p>
          <a:p>
            <a:r>
              <a:rPr lang="en-US" dirty="0"/>
              <a:t>The 2021 IBC requires public entrances for some buildings to have at least one automatic door – either a power-operated pedestrian door or a door with a low-energy automatic operator, or a set of automatic doors if there is a vestibule.</a:t>
            </a:r>
          </a:p>
          <a:p>
            <a:endParaRPr lang="en-US" dirty="0"/>
          </a:p>
          <a:p>
            <a:r>
              <a:rPr lang="en-US" dirty="0"/>
              <a:t>The table here on the screen shows the applicable use groups and the associated occupant loads, but in case you’re not familiar with each of the use groups I have them broken out for you…</a:t>
            </a:r>
          </a:p>
        </p:txBody>
      </p:sp>
      <p:sp>
        <p:nvSpPr>
          <p:cNvPr id="4" name="Slide Number Placeholder 3"/>
          <p:cNvSpPr>
            <a:spLocks noGrp="1"/>
          </p:cNvSpPr>
          <p:nvPr>
            <p:ph type="sldNum" sz="quarter" idx="5"/>
          </p:nvPr>
        </p:nvSpPr>
        <p:spPr/>
        <p:txBody>
          <a:bodyPr/>
          <a:lstStyle/>
          <a:p>
            <a:fld id="{1A15E0CA-7C89-4FF9-9B6C-8C1ECFB085A0}" type="slidenum">
              <a:rPr lang="en-US" smtClean="0"/>
              <a:t>2</a:t>
            </a:fld>
            <a:endParaRPr lang="en-US"/>
          </a:p>
        </p:txBody>
      </p:sp>
    </p:spTree>
    <p:extLst>
      <p:ext uri="{BB962C8B-B14F-4D97-AF65-F5344CB8AC3E}">
        <p14:creationId xmlns:p14="http://schemas.microsoft.com/office/powerpoint/2010/main" val="293553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Group A covers Assembly occupancies, and the subgroups are described here on the screen, but basically the requirement would apply to all assembly occupancies with an occupant load of more than 300 people – except Group A-5.</a:t>
            </a:r>
          </a:p>
          <a:p>
            <a:endParaRPr lang="en-US" dirty="0"/>
          </a:p>
          <a:p>
            <a:r>
              <a:rPr lang="en-US" dirty="0"/>
              <a:t>Group A-5 covers assembly occupancies for viewing outdoor activities, like stadiums and grandstands.</a:t>
            </a:r>
          </a:p>
          <a:p>
            <a:endParaRPr lang="en-US" dirty="0"/>
          </a:p>
          <a:p>
            <a:r>
              <a:rPr lang="en-US" dirty="0"/>
              <a:t>The other use groups shown here require a public entrance with an automatic door when the occupant load is more than 500 people.</a:t>
            </a:r>
          </a:p>
          <a:p>
            <a:endParaRPr lang="en-US" dirty="0"/>
          </a:p>
          <a:p>
            <a:r>
              <a:rPr lang="en-US" dirty="0"/>
              <a:t>Those use groups are B – Business, M – Mercantile, and R-1 – Residential which includes hotels.</a:t>
            </a:r>
          </a:p>
        </p:txBody>
      </p:sp>
      <p:sp>
        <p:nvSpPr>
          <p:cNvPr id="4" name="Slide Number Placeholder 3"/>
          <p:cNvSpPr>
            <a:spLocks noGrp="1"/>
          </p:cNvSpPr>
          <p:nvPr>
            <p:ph type="sldNum" sz="quarter" idx="5"/>
          </p:nvPr>
        </p:nvSpPr>
        <p:spPr/>
        <p:txBody>
          <a:bodyPr/>
          <a:lstStyle/>
          <a:p>
            <a:fld id="{1A15E0CA-7C89-4FF9-9B6C-8C1ECFB085A0}" type="slidenum">
              <a:rPr lang="en-US" smtClean="0"/>
              <a:t>3</a:t>
            </a:fld>
            <a:endParaRPr lang="en-US"/>
          </a:p>
        </p:txBody>
      </p:sp>
    </p:spTree>
    <p:extLst>
      <p:ext uri="{BB962C8B-B14F-4D97-AF65-F5344CB8AC3E}">
        <p14:creationId xmlns:p14="http://schemas.microsoft.com/office/powerpoint/2010/main" val="300501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entrances in a building are considered public entrances, and not all public entrances are required to be accessible.  </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188592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78965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Parking Structures – Where direct pedestrian access is provided from a parking garage to a building or facility, the entrances must be accessible.</a:t>
            </a:r>
          </a:p>
          <a:p>
            <a:pPr>
              <a:buFont typeface="Arial" panose="020B0604020202020204" pitchFamily="34" charset="0"/>
              <a:buChar char="•"/>
            </a:pPr>
            <a:r>
              <a:rPr lang="en-US" dirty="0"/>
              <a:t>Tunnels and Elevated Walkways – Where direct pedestrian access is provided from a pedestrian tunnel or elevated walkway to a building or facility, at least one entrance from each tunnel or walkway must be accessible.</a:t>
            </a:r>
          </a:p>
          <a:p>
            <a:pPr>
              <a:buFont typeface="Arial" panose="020B0604020202020204" pitchFamily="34" charset="0"/>
              <a:buChar char="•"/>
            </a:pPr>
            <a:r>
              <a:rPr lang="en-US" dirty="0"/>
              <a:t>Restricted Entrances – Where restricted entrances are provided to a building or facility, at least one restricted entrance must be accessible.</a:t>
            </a:r>
          </a:p>
          <a:p>
            <a:pPr>
              <a:buFont typeface="Arial" panose="020B0604020202020204" pitchFamily="34" charset="0"/>
              <a:buChar char="•"/>
            </a:pPr>
            <a:r>
              <a:rPr lang="en-US" dirty="0"/>
              <a:t>Entrances for Inmates or Detainees – At judicial facilities, detention facilities, and correctional facilities, where entrances are used only by inmates or detainees and security personnel, at least one such entrances must be accessible.</a:t>
            </a:r>
          </a:p>
          <a:p>
            <a:pPr>
              <a:buFont typeface="Arial" panose="020B0604020202020204" pitchFamily="34" charset="0"/>
              <a:buChar char="•"/>
            </a:pPr>
            <a:r>
              <a:rPr lang="en-US" dirty="0"/>
              <a:t>Service Entrances – When a service entrance is the only entrance to a building or tenant space, that entrance must be accessible. When a service entrance is not the only entrance to a tenant space, the service entrance is not required to be accessible.</a:t>
            </a:r>
          </a:p>
          <a:p>
            <a:pPr>
              <a:buFont typeface="Arial" panose="020B0604020202020204" pitchFamily="34" charset="0"/>
              <a:buChar char="•"/>
            </a:pPr>
            <a:r>
              <a:rPr lang="en-US" dirty="0"/>
              <a:t>Tenant Spaces – At least one accessible entrance must be provided to each tenant space, except for self-storage facilities that are not required to be accessible.</a:t>
            </a:r>
          </a:p>
          <a:p>
            <a:pPr>
              <a:buFont typeface="Arial" panose="020B0604020202020204" pitchFamily="34" charset="0"/>
              <a:buChar char="•"/>
            </a:pPr>
            <a:r>
              <a:rPr lang="en-US" dirty="0"/>
              <a:t>Dwelling Units and Sleeping Units – Each dwelling unit and sleeping unit in a facility must have at least one accessible entrance, except that an accessible entrance is not required for units that are not required to be Accessible units, Type A units, or Type B units.</a:t>
            </a:r>
          </a:p>
          <a:p>
            <a:r>
              <a:rPr lang="en-US" dirty="0"/>
              <a:t>If an area is not required to be accessible, an accessible entrance is not typically required. This means that areas that are exempt from the accessibility requirements are usually also exempt from the requirements for an accessible entrance. Refer to the applicable building code or accessibility standard to learn more about these exceptions.</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89122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change is not likely to be applied retroactively, unless they are being renovated or there is a local code modification that applies to existing buildings.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4254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and several supporting articles have been uploaded to the ACE page on </a:t>
            </a:r>
            <a:r>
              <a:rPr lang="en-US" dirty="0" err="1"/>
              <a:t>iDigHardware</a:t>
            </a:r>
            <a:r>
              <a:rPr lang="en-US" dirty="0"/>
              <a:t>:</a:t>
            </a:r>
          </a:p>
          <a:p>
            <a:r>
              <a:rPr lang="en-US" dirty="0"/>
              <a:t>https://idighardware.com/ace/</a:t>
            </a:r>
          </a:p>
          <a:p>
            <a:endParaRPr lang="en-US" dirty="0"/>
          </a:p>
          <a:p>
            <a:r>
              <a:rPr lang="en-US" dirty="0"/>
              <a:t>https://idighardware.com/2021/09/decoded-automatic-operators-on-accessible-public-entrances/</a:t>
            </a:r>
          </a:p>
          <a:p>
            <a:r>
              <a:rPr lang="en-US" dirty="0"/>
              <a:t>https://idighardware.com/2024/04/decoded-automatic-operators-in-mixed-use-facilities/</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8</a:t>
            </a:fld>
            <a:endParaRPr lang="en-US"/>
          </a:p>
        </p:txBody>
      </p:sp>
    </p:spTree>
    <p:extLst>
      <p:ext uri="{BB962C8B-B14F-4D97-AF65-F5344CB8AC3E}">
        <p14:creationId xmlns:p14="http://schemas.microsoft.com/office/powerpoint/2010/main" val="376957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4/9/2025</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38988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B7FBD-5588-4F53-6529-4F2237C8719F}"/>
              </a:ext>
            </a:extLst>
          </p:cNvPr>
          <p:cNvSpPr>
            <a:spLocks noGrp="1"/>
          </p:cNvSpPr>
          <p:nvPr>
            <p:ph type="dt" sz="half" idx="10"/>
          </p:nvPr>
        </p:nvSpPr>
        <p:spPr/>
        <p:txBody>
          <a:bodyPr/>
          <a:lstStyle/>
          <a:p>
            <a:fld id="{A96B2E5C-FEBF-4344-BE64-DF6BBF89FF04}" type="datetimeFigureOut">
              <a:rPr lang="en-US" smtClean="0"/>
              <a:t>4/9/2025</a:t>
            </a:fld>
            <a:endParaRPr lang="en-US"/>
          </a:p>
        </p:txBody>
      </p:sp>
      <p:sp>
        <p:nvSpPr>
          <p:cNvPr id="3" name="Footer Placeholder 2">
            <a:extLst>
              <a:ext uri="{FF2B5EF4-FFF2-40B4-BE49-F238E27FC236}">
                <a16:creationId xmlns:a16="http://schemas.microsoft.com/office/drawing/2014/main" id="{24ECB5C2-510F-7B67-FE32-1BC1EC875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2B60E-5D70-0A4E-029F-727393A41AEA}"/>
              </a:ext>
            </a:extLst>
          </p:cNvPr>
          <p:cNvSpPr>
            <a:spLocks noGrp="1"/>
          </p:cNvSpPr>
          <p:nvPr>
            <p:ph type="sldNum" sz="quarter" idx="12"/>
          </p:nvPr>
        </p:nvSpPr>
        <p:spPr/>
        <p:txBody>
          <a:bodyPr/>
          <a:lstStyle/>
          <a:p>
            <a:fld id="{14D9CB8A-D72D-4071-8ADA-D17A7C62D06B}" type="slidenum">
              <a:rPr lang="en-US" smtClean="0"/>
              <a:t>‹#›</a:t>
            </a:fld>
            <a:endParaRPr lang="en-US"/>
          </a:p>
        </p:txBody>
      </p:sp>
    </p:spTree>
    <p:extLst>
      <p:ext uri="{BB962C8B-B14F-4D97-AF65-F5344CB8AC3E}">
        <p14:creationId xmlns:p14="http://schemas.microsoft.com/office/powerpoint/2010/main" val="76404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FDHI, AHC, EHC, DHT, DHC, CFDAI, CDT, CSI</a:t>
            </a:r>
          </a:p>
          <a:p>
            <a:r>
              <a:rPr lang="en-US" sz="2000" dirty="0"/>
              <a:t>Allegion - Architectural </a:t>
            </a:r>
          </a:p>
          <a:p>
            <a:r>
              <a:rPr lang="en-US" sz="2000" dirty="0"/>
              <a:t>        Consultant</a:t>
            </a:r>
          </a:p>
        </p:txBody>
      </p:sp>
    </p:spTree>
    <p:extLst>
      <p:ext uri="{BB962C8B-B14F-4D97-AF65-F5344CB8AC3E}">
        <p14:creationId xmlns:p14="http://schemas.microsoft.com/office/powerpoint/2010/main" val="6274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D83-6CEB-40D2-A290-D0D6DF9D3F29}"/>
              </a:ext>
            </a:extLst>
          </p:cNvPr>
          <p:cNvSpPr>
            <a:spLocks noGrp="1"/>
          </p:cNvSpPr>
          <p:nvPr>
            <p:ph type="title"/>
          </p:nvPr>
        </p:nvSpPr>
        <p:spPr/>
        <p:txBody>
          <a:bodyPr/>
          <a:lstStyle/>
          <a:p>
            <a:r>
              <a:rPr lang="en-US" b="1" dirty="0"/>
              <a:t>Accessible Public Entrances</a:t>
            </a:r>
          </a:p>
        </p:txBody>
      </p:sp>
      <p:sp>
        <p:nvSpPr>
          <p:cNvPr id="3" name="Content Placeholder 2">
            <a:extLst>
              <a:ext uri="{FF2B5EF4-FFF2-40B4-BE49-F238E27FC236}">
                <a16:creationId xmlns:a16="http://schemas.microsoft.com/office/drawing/2014/main" id="{D0F535EB-4C44-44FE-9EF6-4626A6B9DB07}"/>
              </a:ext>
            </a:extLst>
          </p:cNvPr>
          <p:cNvSpPr>
            <a:spLocks noGrp="1"/>
          </p:cNvSpPr>
          <p:nvPr>
            <p:ph idx="1"/>
          </p:nvPr>
        </p:nvSpPr>
        <p:spPr>
          <a:xfrm>
            <a:off x="838199" y="1620905"/>
            <a:ext cx="9394371" cy="4351338"/>
          </a:xfrm>
        </p:spPr>
        <p:txBody>
          <a:bodyPr>
            <a:normAutofit/>
          </a:bodyPr>
          <a:lstStyle/>
          <a:p>
            <a:r>
              <a:rPr lang="en-US" dirty="0"/>
              <a:t>2021 IBC:  </a:t>
            </a:r>
            <a:r>
              <a:rPr lang="en-US" i="1" dirty="0">
                <a:solidFill>
                  <a:srgbClr val="FF0000"/>
                </a:solidFill>
              </a:rPr>
              <a:t>1105.1.1 Automatic doors. In facilities with the occupancies and building occupant loads indicated in Table 1105.1.1, public entrances that are required to be accessible </a:t>
            </a:r>
            <a:r>
              <a:rPr lang="en-US" i="1" u="sng" dirty="0">
                <a:solidFill>
                  <a:srgbClr val="FF0000"/>
                </a:solidFill>
              </a:rPr>
              <a:t>shall have one door be either a full power-operated door or a low-energy power-operated door. </a:t>
            </a:r>
            <a:r>
              <a:rPr lang="en-US" i="1" dirty="0">
                <a:solidFill>
                  <a:srgbClr val="FF0000"/>
                </a:solidFill>
              </a:rPr>
              <a:t>Where the public entrance includes a vestibule, at least one door into and one door out of the vestibule shall meet the requirements of this section.</a:t>
            </a:r>
            <a:endParaRPr lang="en-US" dirty="0"/>
          </a:p>
        </p:txBody>
      </p:sp>
      <p:pic>
        <p:nvPicPr>
          <p:cNvPr id="5" name="Picture 4">
            <a:extLst>
              <a:ext uri="{FF2B5EF4-FFF2-40B4-BE49-F238E27FC236}">
                <a16:creationId xmlns:a16="http://schemas.microsoft.com/office/drawing/2014/main" id="{E4155888-53E5-447C-BFC9-8ACCD1C868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72056" y="-13648"/>
            <a:ext cx="1719943" cy="3598014"/>
          </a:xfrm>
          <a:prstGeom prst="rect">
            <a:avLst/>
          </a:prstGeom>
        </p:spPr>
      </p:pic>
      <p:pic>
        <p:nvPicPr>
          <p:cNvPr id="6" name="Picture 5">
            <a:extLst>
              <a:ext uri="{FF2B5EF4-FFF2-40B4-BE49-F238E27FC236}">
                <a16:creationId xmlns:a16="http://schemas.microsoft.com/office/drawing/2014/main" id="{730AB39D-B727-41B6-BEAE-1DB7C392FE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471347" y="4574815"/>
            <a:ext cx="6882453" cy="1918060"/>
          </a:xfrm>
          <a:prstGeom prst="rect">
            <a:avLst/>
          </a:prstGeom>
        </p:spPr>
      </p:pic>
    </p:spTree>
    <p:extLst>
      <p:ext uri="{BB962C8B-B14F-4D97-AF65-F5344CB8AC3E}">
        <p14:creationId xmlns:p14="http://schemas.microsoft.com/office/powerpoint/2010/main" val="250445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4C59F7-8987-459C-AE37-F1054B726E6E}"/>
              </a:ext>
            </a:extLst>
          </p:cNvPr>
          <p:cNvSpPr/>
          <p:nvPr/>
        </p:nvSpPr>
        <p:spPr>
          <a:xfrm>
            <a:off x="-1" y="3829506"/>
            <a:ext cx="9253182" cy="1684190"/>
          </a:xfrm>
          <a:prstGeom prst="rect">
            <a:avLst/>
          </a:prstGeom>
          <a:solidFill>
            <a:schemeClr val="accent1">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E487C-A04E-4695-ABD8-DE2E90759B9B}"/>
              </a:ext>
            </a:extLst>
          </p:cNvPr>
          <p:cNvSpPr/>
          <p:nvPr/>
        </p:nvSpPr>
        <p:spPr>
          <a:xfrm>
            <a:off x="1" y="1784681"/>
            <a:ext cx="9253182" cy="2044892"/>
          </a:xfrm>
          <a:prstGeom prst="rect">
            <a:avLst/>
          </a:prstGeom>
          <a:solidFill>
            <a:schemeClr val="accent4">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60D83-6CEB-40D2-A290-D0D6DF9D3F29}"/>
              </a:ext>
            </a:extLst>
          </p:cNvPr>
          <p:cNvSpPr>
            <a:spLocks noGrp="1"/>
          </p:cNvSpPr>
          <p:nvPr>
            <p:ph type="title"/>
          </p:nvPr>
        </p:nvSpPr>
        <p:spPr/>
        <p:txBody>
          <a:bodyPr/>
          <a:lstStyle/>
          <a:p>
            <a:r>
              <a:rPr lang="en-US" b="1" dirty="0"/>
              <a:t>Accessible Public Entrances</a:t>
            </a:r>
          </a:p>
        </p:txBody>
      </p:sp>
      <p:sp>
        <p:nvSpPr>
          <p:cNvPr id="3" name="Content Placeholder 2">
            <a:extLst>
              <a:ext uri="{FF2B5EF4-FFF2-40B4-BE49-F238E27FC236}">
                <a16:creationId xmlns:a16="http://schemas.microsoft.com/office/drawing/2014/main" id="{D0F535EB-4C44-44FE-9EF6-4626A6B9DB07}"/>
              </a:ext>
            </a:extLst>
          </p:cNvPr>
          <p:cNvSpPr>
            <a:spLocks noGrp="1"/>
          </p:cNvSpPr>
          <p:nvPr>
            <p:ph idx="1"/>
          </p:nvPr>
        </p:nvSpPr>
        <p:spPr>
          <a:xfrm>
            <a:off x="838200" y="1825625"/>
            <a:ext cx="8073788" cy="4351338"/>
          </a:xfrm>
        </p:spPr>
        <p:txBody>
          <a:bodyPr/>
          <a:lstStyle/>
          <a:p>
            <a:r>
              <a:rPr lang="en-US" dirty="0"/>
              <a:t>A-1 – Assembly - viewing of performing arts/movies</a:t>
            </a:r>
          </a:p>
          <a:p>
            <a:r>
              <a:rPr lang="en-US" dirty="0"/>
              <a:t>A-2 – Assembly - food/drink consumption</a:t>
            </a:r>
          </a:p>
          <a:p>
            <a:r>
              <a:rPr lang="en-US" dirty="0"/>
              <a:t>A-3 – Assembly - worship, recreation, amusement</a:t>
            </a:r>
          </a:p>
          <a:p>
            <a:r>
              <a:rPr lang="en-US" dirty="0"/>
              <a:t>A-4 – Assembly - viewing of indoor sporting events</a:t>
            </a:r>
          </a:p>
          <a:p>
            <a:r>
              <a:rPr lang="en-US" dirty="0"/>
              <a:t>B – Business - office, professional, or service</a:t>
            </a:r>
          </a:p>
          <a:p>
            <a:r>
              <a:rPr lang="en-US" dirty="0"/>
              <a:t>M – Mercantile - display and sale of merchandise</a:t>
            </a:r>
          </a:p>
          <a:p>
            <a:r>
              <a:rPr lang="en-US" dirty="0"/>
              <a:t>R-1 – Residential - transient sleeping units</a:t>
            </a:r>
          </a:p>
          <a:p>
            <a:endParaRPr lang="en-US" dirty="0"/>
          </a:p>
        </p:txBody>
      </p:sp>
      <p:pic>
        <p:nvPicPr>
          <p:cNvPr id="5" name="Picture 4">
            <a:extLst>
              <a:ext uri="{FF2B5EF4-FFF2-40B4-BE49-F238E27FC236}">
                <a16:creationId xmlns:a16="http://schemas.microsoft.com/office/drawing/2014/main" id="{E4155888-53E5-447C-BFC9-8ACCD1C868B7}"/>
              </a:ext>
            </a:extLst>
          </p:cNvPr>
          <p:cNvPicPr>
            <a:picLocks noChangeAspect="1"/>
          </p:cNvPicPr>
          <p:nvPr/>
        </p:nvPicPr>
        <p:blipFill>
          <a:blip r:embed="rId3"/>
          <a:stretch>
            <a:fillRect/>
          </a:stretch>
        </p:blipFill>
        <p:spPr>
          <a:xfrm>
            <a:off x="9253182" y="-13648"/>
            <a:ext cx="2938818" cy="6147824"/>
          </a:xfrm>
          <a:prstGeom prst="rect">
            <a:avLst/>
          </a:prstGeom>
        </p:spPr>
      </p:pic>
      <p:sp>
        <p:nvSpPr>
          <p:cNvPr id="4" name="TextBox 3">
            <a:extLst>
              <a:ext uri="{FF2B5EF4-FFF2-40B4-BE49-F238E27FC236}">
                <a16:creationId xmlns:a16="http://schemas.microsoft.com/office/drawing/2014/main" id="{D776C1E0-B175-4642-A8B9-0B4184BB5C53}"/>
              </a:ext>
            </a:extLst>
          </p:cNvPr>
          <p:cNvSpPr txBox="1"/>
          <p:nvPr/>
        </p:nvSpPr>
        <p:spPr>
          <a:xfrm rot="16200000">
            <a:off x="-62553" y="2552202"/>
            <a:ext cx="1116011" cy="646331"/>
          </a:xfrm>
          <a:prstGeom prst="rect">
            <a:avLst/>
          </a:prstGeom>
          <a:noFill/>
        </p:spPr>
        <p:txBody>
          <a:bodyPr wrap="none" rtlCol="0">
            <a:spAutoFit/>
          </a:bodyPr>
          <a:lstStyle/>
          <a:p>
            <a:r>
              <a:rPr lang="en-US" sz="3600" b="1" dirty="0">
                <a:solidFill>
                  <a:schemeClr val="accent2"/>
                </a:solidFill>
              </a:rPr>
              <a:t>&gt;300</a:t>
            </a:r>
          </a:p>
        </p:txBody>
      </p:sp>
      <p:sp>
        <p:nvSpPr>
          <p:cNvPr id="7" name="TextBox 6">
            <a:extLst>
              <a:ext uri="{FF2B5EF4-FFF2-40B4-BE49-F238E27FC236}">
                <a16:creationId xmlns:a16="http://schemas.microsoft.com/office/drawing/2014/main" id="{FE235591-07DE-418B-932F-C44E2BAEABD6}"/>
              </a:ext>
            </a:extLst>
          </p:cNvPr>
          <p:cNvSpPr txBox="1"/>
          <p:nvPr/>
        </p:nvSpPr>
        <p:spPr>
          <a:xfrm rot="16200000">
            <a:off x="-42971" y="4308534"/>
            <a:ext cx="1116011" cy="646331"/>
          </a:xfrm>
          <a:prstGeom prst="rect">
            <a:avLst/>
          </a:prstGeom>
          <a:noFill/>
        </p:spPr>
        <p:txBody>
          <a:bodyPr wrap="none" rtlCol="0">
            <a:spAutoFit/>
          </a:bodyPr>
          <a:lstStyle/>
          <a:p>
            <a:r>
              <a:rPr lang="en-US" sz="3600" b="1" dirty="0">
                <a:solidFill>
                  <a:schemeClr val="accent2"/>
                </a:solidFill>
              </a:rPr>
              <a:t>&gt;500</a:t>
            </a:r>
          </a:p>
        </p:txBody>
      </p:sp>
    </p:spTree>
    <p:extLst>
      <p:ext uri="{BB962C8B-B14F-4D97-AF65-F5344CB8AC3E}">
        <p14:creationId xmlns:p14="http://schemas.microsoft.com/office/powerpoint/2010/main" val="210589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45A-BDA9-93B1-63E8-E0F26F88C5C3}"/>
              </a:ext>
            </a:extLst>
          </p:cNvPr>
          <p:cNvSpPr>
            <a:spLocks noGrp="1"/>
          </p:cNvSpPr>
          <p:nvPr>
            <p:ph type="title"/>
          </p:nvPr>
        </p:nvSpPr>
        <p:spPr/>
        <p:txBody>
          <a:bodyPr/>
          <a:lstStyle/>
          <a:p>
            <a:r>
              <a:rPr lang="en-US" b="1" dirty="0">
                <a:solidFill>
                  <a:srgbClr val="FF6600"/>
                </a:solidFill>
                <a:effectLst/>
              </a:rPr>
              <a:t>What is considered a public entrance?</a:t>
            </a:r>
            <a:endParaRPr lang="en-US" dirty="0"/>
          </a:p>
        </p:txBody>
      </p:sp>
      <p:sp>
        <p:nvSpPr>
          <p:cNvPr id="3" name="Content Placeholder 2">
            <a:extLst>
              <a:ext uri="{FF2B5EF4-FFF2-40B4-BE49-F238E27FC236}">
                <a16:creationId xmlns:a16="http://schemas.microsoft.com/office/drawing/2014/main" id="{AF9D3137-DD2F-2436-82E8-CA20553D438B}"/>
              </a:ext>
            </a:extLst>
          </p:cNvPr>
          <p:cNvSpPr>
            <a:spLocks noGrp="1"/>
          </p:cNvSpPr>
          <p:nvPr>
            <p:ph idx="1"/>
          </p:nvPr>
        </p:nvSpPr>
        <p:spPr>
          <a:xfrm>
            <a:off x="838200" y="1825625"/>
            <a:ext cx="9651521" cy="4351338"/>
          </a:xfrm>
        </p:spPr>
        <p:txBody>
          <a:bodyPr/>
          <a:lstStyle/>
          <a:p>
            <a:r>
              <a:rPr lang="en-US" dirty="0"/>
              <a:t>In the 2021 edition of the IBC, a public entrance is defined as </a:t>
            </a:r>
            <a:r>
              <a:rPr lang="en-US" i="1" dirty="0">
                <a:solidFill>
                  <a:srgbClr val="FF0000"/>
                </a:solidFill>
                <a:effectLst/>
              </a:rPr>
              <a:t>“An entrance that is not a service entrance or a restricted entrance.”</a:t>
            </a:r>
            <a:r>
              <a:rPr lang="en-US" dirty="0"/>
              <a:t>  The requirements for these entrances are included in Section 1105 – Accessible Entrances.</a:t>
            </a:r>
          </a:p>
          <a:p>
            <a:r>
              <a:rPr lang="en-US" dirty="0"/>
              <a:t>IBC Section 1105 requires at least 60 percent of all public entrances to be accessible. In addition, this section requires the following types of entrances to be accessible:</a:t>
            </a:r>
          </a:p>
          <a:p>
            <a:pPr marL="0" indent="0">
              <a:buNone/>
            </a:pPr>
            <a:endParaRPr lang="en-US" dirty="0"/>
          </a:p>
          <a:p>
            <a:endParaRPr lang="en-US" dirty="0"/>
          </a:p>
        </p:txBody>
      </p:sp>
    </p:spTree>
    <p:extLst>
      <p:ext uri="{BB962C8B-B14F-4D97-AF65-F5344CB8AC3E}">
        <p14:creationId xmlns:p14="http://schemas.microsoft.com/office/powerpoint/2010/main" val="280983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45A-BDA9-93B1-63E8-E0F26F88C5C3}"/>
              </a:ext>
            </a:extLst>
          </p:cNvPr>
          <p:cNvSpPr>
            <a:spLocks noGrp="1"/>
          </p:cNvSpPr>
          <p:nvPr>
            <p:ph type="title"/>
          </p:nvPr>
        </p:nvSpPr>
        <p:spPr/>
        <p:txBody>
          <a:bodyPr/>
          <a:lstStyle/>
          <a:p>
            <a:r>
              <a:rPr lang="en-US" b="1" dirty="0">
                <a:solidFill>
                  <a:srgbClr val="FF6600"/>
                </a:solidFill>
                <a:effectLst/>
              </a:rPr>
              <a:t>IBC Commentary on Accessibility</a:t>
            </a:r>
            <a:endParaRPr lang="en-US" dirty="0"/>
          </a:p>
        </p:txBody>
      </p:sp>
      <p:sp>
        <p:nvSpPr>
          <p:cNvPr id="6" name="Content Placeholder 5">
            <a:extLst>
              <a:ext uri="{FF2B5EF4-FFF2-40B4-BE49-F238E27FC236}">
                <a16:creationId xmlns:a16="http://schemas.microsoft.com/office/drawing/2014/main" id="{098E5FB2-D725-E911-578E-170B22D69FAB}"/>
              </a:ext>
            </a:extLst>
          </p:cNvPr>
          <p:cNvSpPr>
            <a:spLocks noGrp="1"/>
          </p:cNvSpPr>
          <p:nvPr>
            <p:ph idx="1"/>
          </p:nvPr>
        </p:nvSpPr>
        <p:spPr>
          <a:xfrm>
            <a:off x="838200" y="1825625"/>
            <a:ext cx="10997242" cy="4351338"/>
          </a:xfrm>
        </p:spPr>
        <p:txBody>
          <a:bodyPr/>
          <a:lstStyle/>
          <a:p>
            <a:pPr marL="0" indent="0">
              <a:buNone/>
            </a:pPr>
            <a:r>
              <a:rPr lang="en-US" i="1" dirty="0">
                <a:effectLst/>
              </a:rPr>
              <a:t>“The fundamental philosophy of the code on the subject of accessibility is that everything is required to be accessible. This is reflected in the basic applicability requirement (see Section 1103.1). The code’s scoping requirements then address the conditions under which accessibility is not required in terms of exceptions to this general mandate. In the early 1990s, building codes tended to describe where accessibility was required in each occupancy, and any circumstance not specifically identified was excluded. The more recent codes represent a fundamental change in approach. Now one must think of accessibility in terms of ‘if it is not specifically exempted, it must be accessible.’ “</a:t>
            </a:r>
            <a:endParaRPr lang="en-US" dirty="0">
              <a:effectLst/>
            </a:endParaRPr>
          </a:p>
          <a:p>
            <a:endParaRPr lang="en-US" dirty="0"/>
          </a:p>
        </p:txBody>
      </p:sp>
    </p:spTree>
    <p:extLst>
      <p:ext uri="{BB962C8B-B14F-4D97-AF65-F5344CB8AC3E}">
        <p14:creationId xmlns:p14="http://schemas.microsoft.com/office/powerpoint/2010/main" val="305182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8F23-DEF1-A107-653C-68169BC31AB1}"/>
              </a:ext>
            </a:extLst>
          </p:cNvPr>
          <p:cNvSpPr>
            <a:spLocks noGrp="1"/>
          </p:cNvSpPr>
          <p:nvPr>
            <p:ph type="title"/>
          </p:nvPr>
        </p:nvSpPr>
        <p:spPr>
          <a:xfrm>
            <a:off x="838200" y="365125"/>
            <a:ext cx="8650858" cy="1325563"/>
          </a:xfrm>
        </p:spPr>
        <p:txBody>
          <a:bodyPr>
            <a:normAutofit/>
          </a:bodyPr>
          <a:lstStyle/>
          <a:p>
            <a:r>
              <a:rPr lang="en-US" b="1" dirty="0">
                <a:solidFill>
                  <a:srgbClr val="FF6600"/>
                </a:solidFill>
                <a:effectLst/>
              </a:rPr>
              <a:t>Which </a:t>
            </a:r>
            <a:r>
              <a:rPr lang="en-US" dirty="0">
                <a:solidFill>
                  <a:srgbClr val="FF6600"/>
                </a:solidFill>
              </a:rPr>
              <a:t>other </a:t>
            </a:r>
            <a:r>
              <a:rPr lang="en-US" b="1" dirty="0">
                <a:solidFill>
                  <a:srgbClr val="FF6600"/>
                </a:solidFill>
                <a:effectLst/>
              </a:rPr>
              <a:t>entrances are required to be accessible?</a:t>
            </a:r>
            <a:endParaRPr lang="en-US" dirty="0"/>
          </a:p>
        </p:txBody>
      </p:sp>
      <p:sp>
        <p:nvSpPr>
          <p:cNvPr id="3" name="Content Placeholder 2">
            <a:extLst>
              <a:ext uri="{FF2B5EF4-FFF2-40B4-BE49-F238E27FC236}">
                <a16:creationId xmlns:a16="http://schemas.microsoft.com/office/drawing/2014/main" id="{D415F03B-29C8-DCD5-00B9-FA611767CB2B}"/>
              </a:ext>
            </a:extLst>
          </p:cNvPr>
          <p:cNvSpPr>
            <a:spLocks noGrp="1"/>
          </p:cNvSpPr>
          <p:nvPr>
            <p:ph idx="1"/>
          </p:nvPr>
        </p:nvSpPr>
        <p:spPr>
          <a:xfrm>
            <a:off x="838200" y="1825625"/>
            <a:ext cx="11066252" cy="4351338"/>
          </a:xfrm>
        </p:spPr>
        <p:txBody>
          <a:bodyPr>
            <a:normAutofit/>
          </a:bodyPr>
          <a:lstStyle/>
          <a:p>
            <a:pPr>
              <a:buFont typeface="Arial" panose="020B0604020202020204" pitchFamily="34" charset="0"/>
              <a:buChar char="•"/>
            </a:pPr>
            <a:r>
              <a:rPr lang="en-US" dirty="0"/>
              <a:t>Parking structures with pedestrian access from the garage to the building</a:t>
            </a:r>
          </a:p>
          <a:p>
            <a:pPr>
              <a:buFont typeface="Arial" panose="020B0604020202020204" pitchFamily="34" charset="0"/>
              <a:buChar char="•"/>
            </a:pPr>
            <a:r>
              <a:rPr lang="en-US" dirty="0"/>
              <a:t>Tunnels and elevated walkways with pedestrian access</a:t>
            </a:r>
          </a:p>
          <a:p>
            <a:pPr>
              <a:buFont typeface="Arial" panose="020B0604020202020204" pitchFamily="34" charset="0"/>
              <a:buChar char="•"/>
            </a:pPr>
            <a:r>
              <a:rPr lang="en-US" dirty="0"/>
              <a:t>Restricted entrances to a building or facility</a:t>
            </a:r>
          </a:p>
          <a:p>
            <a:pPr>
              <a:buFont typeface="Arial" panose="020B0604020202020204" pitchFamily="34" charset="0"/>
              <a:buChar char="•"/>
            </a:pPr>
            <a:r>
              <a:rPr lang="en-US" dirty="0"/>
              <a:t>Entrances for inmates or detainees at judicial, detention, correctional</a:t>
            </a:r>
          </a:p>
          <a:p>
            <a:pPr>
              <a:buFont typeface="Arial" panose="020B0604020202020204" pitchFamily="34" charset="0"/>
              <a:buChar char="•"/>
            </a:pPr>
            <a:r>
              <a:rPr lang="en-US" dirty="0"/>
              <a:t>Service entrances if it is the only entrance to the building or tenant space</a:t>
            </a:r>
          </a:p>
          <a:p>
            <a:pPr>
              <a:buFont typeface="Arial" panose="020B0604020202020204" pitchFamily="34" charset="0"/>
              <a:buChar char="•"/>
            </a:pPr>
            <a:r>
              <a:rPr lang="en-US" dirty="0"/>
              <a:t>Tenant spaces must have at least one entrance to each tenant space</a:t>
            </a:r>
          </a:p>
          <a:p>
            <a:pPr>
              <a:buFont typeface="Arial" panose="020B0604020202020204" pitchFamily="34" charset="0"/>
              <a:buChar char="•"/>
            </a:pPr>
            <a:r>
              <a:rPr lang="en-US" dirty="0"/>
              <a:t>Dwelling units and sleeping units that are accessible, Type A, or Type B</a:t>
            </a:r>
          </a:p>
          <a:p>
            <a:endParaRPr lang="en-US" dirty="0"/>
          </a:p>
        </p:txBody>
      </p:sp>
    </p:spTree>
    <p:extLst>
      <p:ext uri="{BB962C8B-B14F-4D97-AF65-F5344CB8AC3E}">
        <p14:creationId xmlns:p14="http://schemas.microsoft.com/office/powerpoint/2010/main" val="331657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69B5-E9C3-CEFE-12BF-8B70D9109581}"/>
              </a:ext>
            </a:extLst>
          </p:cNvPr>
          <p:cNvSpPr>
            <a:spLocks noGrp="1"/>
          </p:cNvSpPr>
          <p:nvPr>
            <p:ph type="title"/>
          </p:nvPr>
        </p:nvSpPr>
        <p:spPr>
          <a:xfrm>
            <a:off x="838199" y="882709"/>
            <a:ext cx="11204275" cy="1325563"/>
          </a:xfrm>
        </p:spPr>
        <p:txBody>
          <a:bodyPr>
            <a:normAutofit fontScale="90000"/>
          </a:bodyPr>
          <a:lstStyle/>
          <a:p>
            <a:r>
              <a:rPr lang="en-US" b="1" dirty="0">
                <a:solidFill>
                  <a:srgbClr val="FF6600"/>
                </a:solidFill>
                <a:effectLst/>
              </a:rPr>
              <a:t>Does this change require automatic operators to be added to accessible public entrances in existing buildings?</a:t>
            </a:r>
            <a:br>
              <a:rPr lang="en-US" dirty="0"/>
            </a:br>
            <a:endParaRPr lang="en-US" dirty="0"/>
          </a:p>
        </p:txBody>
      </p:sp>
      <p:sp>
        <p:nvSpPr>
          <p:cNvPr id="3" name="Content Placeholder 2">
            <a:extLst>
              <a:ext uri="{FF2B5EF4-FFF2-40B4-BE49-F238E27FC236}">
                <a16:creationId xmlns:a16="http://schemas.microsoft.com/office/drawing/2014/main" id="{DA38DC3D-AF01-66D5-6474-89DD5C601933}"/>
              </a:ext>
            </a:extLst>
          </p:cNvPr>
          <p:cNvSpPr>
            <a:spLocks noGrp="1"/>
          </p:cNvSpPr>
          <p:nvPr>
            <p:ph idx="1"/>
          </p:nvPr>
        </p:nvSpPr>
        <p:spPr>
          <a:xfrm>
            <a:off x="838200" y="2343209"/>
            <a:ext cx="10515600" cy="4351338"/>
          </a:xfrm>
        </p:spPr>
        <p:txBody>
          <a:bodyPr/>
          <a:lstStyle/>
          <a:p>
            <a:pPr marL="0" indent="0">
              <a:buNone/>
            </a:pPr>
            <a:r>
              <a:rPr lang="en-US" dirty="0"/>
              <a:t>This change applies if:</a:t>
            </a:r>
          </a:p>
          <a:p>
            <a:pPr marL="514350" indent="-514350">
              <a:buFont typeface="+mj-lt"/>
              <a:buAutoNum type="alphaUcPeriod"/>
            </a:pPr>
            <a:r>
              <a:rPr lang="en-US" dirty="0"/>
              <a:t>The project is required to comply with the 2021 IBC, and</a:t>
            </a:r>
          </a:p>
          <a:p>
            <a:pPr marL="514350" indent="-514350">
              <a:buFont typeface="+mj-lt"/>
              <a:buAutoNum type="alphaUcPeriod"/>
            </a:pPr>
            <a:r>
              <a:rPr lang="en-US" dirty="0"/>
              <a:t>The entrance is a public entrance that is required to be               accessible, and</a:t>
            </a:r>
          </a:p>
          <a:p>
            <a:pPr marL="514350" indent="-514350">
              <a:buFont typeface="+mj-lt"/>
              <a:buAutoNum type="alphaUcPeriod"/>
            </a:pPr>
            <a:r>
              <a:rPr lang="en-US" dirty="0"/>
              <a:t>The use group is one of the types listed above, AND</a:t>
            </a:r>
          </a:p>
          <a:p>
            <a:pPr marL="514350" indent="-514350">
              <a:buFont typeface="+mj-lt"/>
              <a:buAutoNum type="alphaUcPeriod"/>
            </a:pPr>
            <a:r>
              <a:rPr lang="en-US" dirty="0"/>
              <a:t>The calculated occupant load is greater than 300 or greater than 500, depending on the use group.</a:t>
            </a:r>
          </a:p>
          <a:p>
            <a:pPr marL="0" indent="0">
              <a:buNone/>
            </a:pPr>
            <a:endParaRPr lang="en-US" dirty="0"/>
          </a:p>
        </p:txBody>
      </p:sp>
    </p:spTree>
    <p:extLst>
      <p:ext uri="{BB962C8B-B14F-4D97-AF65-F5344CB8AC3E}">
        <p14:creationId xmlns:p14="http://schemas.microsoft.com/office/powerpoint/2010/main" val="349662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E518D7-0230-F89C-302A-33F8B44CB95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
            <a:ext cx="12191999" cy="5320871"/>
          </a:xfrm>
          <a:prstGeom prst="rect">
            <a:avLst/>
          </a:prstGeom>
        </p:spPr>
      </p:pic>
      <p:pic>
        <p:nvPicPr>
          <p:cNvPr id="7" name="Picture 6">
            <a:extLst>
              <a:ext uri="{FF2B5EF4-FFF2-40B4-BE49-F238E27FC236}">
                <a16:creationId xmlns:a16="http://schemas.microsoft.com/office/drawing/2014/main" id="{483C7B73-56B6-7711-EE52-2BD3B5872F3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655974"/>
            <a:ext cx="12192000" cy="3202026"/>
          </a:xfrm>
          <a:prstGeom prst="rect">
            <a:avLst/>
          </a:prstGeom>
        </p:spPr>
      </p:pic>
    </p:spTree>
    <p:extLst>
      <p:ext uri="{BB962C8B-B14F-4D97-AF65-F5344CB8AC3E}">
        <p14:creationId xmlns:p14="http://schemas.microsoft.com/office/powerpoint/2010/main" val="264740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61E225-04B1-07D8-DF48-BE017008E069}"/>
              </a:ext>
            </a:extLst>
          </p:cNvPr>
          <p:cNvSpPr txBox="1"/>
          <p:nvPr/>
        </p:nvSpPr>
        <p:spPr>
          <a:xfrm>
            <a:off x="534057" y="1494346"/>
            <a:ext cx="4243589" cy="3320668"/>
          </a:xfrm>
          <a:prstGeom prst="rect">
            <a:avLst/>
          </a:prstGeom>
        </p:spPr>
        <p:txBody>
          <a:bodyPr vert="horz" lIns="91440" tIns="45720" rIns="91440" bIns="45720" rtlCol="0">
            <a:normAutofit/>
          </a:bodyPr>
          <a:lstStyle/>
          <a:p>
            <a:pPr>
              <a:lnSpc>
                <a:spcPct val="90000"/>
              </a:lnSpc>
              <a:spcAft>
                <a:spcPts val="600"/>
              </a:spcAft>
            </a:pPr>
            <a:r>
              <a:rPr lang="en-US" sz="4800" b="1" dirty="0">
                <a:latin typeface="Brush Script MT" panose="03060802040406070304" pitchFamily="66" charset="0"/>
              </a:rPr>
              <a:t>We take requests!</a:t>
            </a:r>
          </a:p>
          <a:p>
            <a:pPr>
              <a:lnSpc>
                <a:spcPct val="90000"/>
              </a:lnSpc>
              <a:spcAft>
                <a:spcPts val="600"/>
              </a:spcAft>
            </a:pPr>
            <a:endParaRPr lang="en-US" sz="4800" b="1" dirty="0">
              <a:latin typeface="Brush Script MT" panose="03060802040406070304" pitchFamily="66" charset="0"/>
            </a:endParaRPr>
          </a:p>
          <a:p>
            <a:pPr>
              <a:lnSpc>
                <a:spcPct val="90000"/>
              </a:lnSpc>
              <a:spcAft>
                <a:spcPts val="600"/>
              </a:spcAft>
            </a:pPr>
            <a:r>
              <a:rPr lang="en-US" sz="4800" b="1" dirty="0">
                <a:latin typeface="Brush Script MT" panose="03060802040406070304" pitchFamily="66" charset="0"/>
              </a:rPr>
              <a:t>What do you want to learn about?</a:t>
            </a:r>
          </a:p>
        </p:txBody>
      </p:sp>
      <p:pic>
        <p:nvPicPr>
          <p:cNvPr id="3" name="Picture 2" descr="Two dogs wearing sunglasses and a headphones&#10;&#10;Description automatically generated">
            <a:extLst>
              <a:ext uri="{FF2B5EF4-FFF2-40B4-BE49-F238E27FC236}">
                <a16:creationId xmlns:a16="http://schemas.microsoft.com/office/drawing/2014/main" id="{BD71A700-8FE9-AF2A-EF8F-3E420AAA006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877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11314</TotalTime>
  <Words>1275</Words>
  <Application>Microsoft Office PowerPoint</Application>
  <PresentationFormat>Widescreen</PresentationFormat>
  <Paragraphs>86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Brush Script MT</vt:lpstr>
      <vt:lpstr>Calibri</vt:lpstr>
      <vt:lpstr>Calibri Light</vt:lpstr>
      <vt:lpstr>Office Theme</vt:lpstr>
      <vt:lpstr>PowerPoint Presentation</vt:lpstr>
      <vt:lpstr>Accessible Public Entrances</vt:lpstr>
      <vt:lpstr>Accessible Public Entrances</vt:lpstr>
      <vt:lpstr>What is considered a public entrance?</vt:lpstr>
      <vt:lpstr>IBC Commentary on Accessibility</vt:lpstr>
      <vt:lpstr>Which other entrances are required to be accessible?</vt:lpstr>
      <vt:lpstr>Does this change require automatic operators to be added to accessible public entrances in existing buildings?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190</cp:revision>
  <cp:lastPrinted>2020-09-12T17:37:55Z</cp:lastPrinted>
  <dcterms:created xsi:type="dcterms:W3CDTF">2019-07-26T03:48:39Z</dcterms:created>
  <dcterms:modified xsi:type="dcterms:W3CDTF">2025-04-09T14:35:38Z</dcterms:modified>
</cp:coreProperties>
</file>