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56" r:id="rId2"/>
    <p:sldId id="257" r:id="rId3"/>
    <p:sldId id="258" r:id="rId4"/>
    <p:sldId id="259" r:id="rId5"/>
    <p:sldId id="3717" r:id="rId6"/>
    <p:sldId id="37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4778"/>
    <a:srgbClr val="F89746"/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192F7-A09A-4578-8FB9-8A9B275D8327}" v="1" dt="2025-03-14T15:38:30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225" autoAdjust="0"/>
  </p:normalViewPr>
  <p:slideViewPr>
    <p:cSldViewPr snapToGrid="0">
      <p:cViewPr varScale="1">
        <p:scale>
          <a:sx n="52" d="100"/>
          <a:sy n="52" d="100"/>
        </p:scale>
        <p:origin x="1160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1D506-2F6C-42DA-8603-0D486284FB7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A2E4D-29DE-49AE-BD6E-5B84B53B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42DDE-F483-426C-BC7A-60E763DF9D5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6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A2E4D-29DE-49AE-BD6E-5B84B53BB5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6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BFF4-A73A-1356-AA31-57766A7E2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2440-7AFB-80D5-AA3A-ED9635FB8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E067-2ED2-4788-B7F7-F6F937E5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A35B4-ABB2-8D88-F617-6F224F90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08C2C-A8A4-715D-A6E9-EE706E71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0231-2657-8E2B-7E1B-A48377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9614C-41DB-7127-2872-7F063912D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13F98-66E9-D133-130A-B1731184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6C326-85E0-E79B-F827-D541BA1F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A59C4-5390-56F9-3FB5-ECB476B0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5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3A723-F162-603F-7C13-4875E5AAC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1A4FB-8A25-F13F-1443-DC128FD0C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DDB-A3AE-D462-431F-813C398E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2FBC-7022-86BD-101C-DE3ECC32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83035-3752-3569-F36C-8089B16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16B4CF-08BA-354D-8664-EFC0452DF5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7246"/>
            <a:ext cx="5783705" cy="5783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invGray">
          <a:xfrm>
            <a:off x="768096" y="2239327"/>
            <a:ext cx="10939445" cy="1935377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13749" b="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763959" y="4266910"/>
            <a:ext cx="8223893" cy="522335"/>
          </a:xfrm>
          <a:prstGeom prst="rect">
            <a:avLst/>
          </a:prstGeom>
        </p:spPr>
        <p:txBody>
          <a:bodyPr vert="horz" lIns="0" tIns="65311" rIns="0" bIns="65311" rtlCol="0" anchor="t">
            <a:noAutofit/>
          </a:bodyPr>
          <a:lstStyle>
            <a:lvl1pPr marL="0" indent="0">
              <a:buNone/>
              <a:defRPr lang="en-US" sz="3333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6536932" y="5392258"/>
            <a:ext cx="4833538" cy="522335"/>
          </a:xfrm>
          <a:prstGeom prst="rect">
            <a:avLst/>
          </a:prstGeom>
        </p:spPr>
        <p:txBody>
          <a:bodyPr vert="horz" lIns="0" tIns="65311" rIns="0" bIns="65311" rtlCol="0" anchor="t">
            <a:noAutofit/>
          </a:bodyPr>
          <a:lstStyle>
            <a:lvl1pPr>
              <a:defRPr lang="en-US" sz="2667" b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3333" smtClean="0"/>
            </a:lvl2pPr>
            <a:lvl3pPr>
              <a:defRPr lang="en-US" sz="2833" smtClean="0"/>
            </a:lvl3pPr>
            <a:lvl4pPr>
              <a:defRPr lang="en-US" sz="2417" smtClean="0"/>
            </a:lvl4pPr>
            <a:lvl5pPr>
              <a:defRPr lang="en-US" sz="2417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 dirty="0"/>
              <a:t>Month XX, 20XX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5F2D96-803C-F44E-94DF-C867C14D3A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60" y="641431"/>
            <a:ext cx="1247221" cy="10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8FBF-7B22-4F5F-F569-BAF39B9E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00E41-ECF2-3F00-17F6-BDBA5267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F7230-5A09-BA41-1FDC-6D35FBF8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77054-87E3-8E6F-1506-E53A191C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7BA5B-58CF-66CD-EEE7-392C6873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63CE-C351-0BF0-3D0E-7E4BFBEB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D349D-A1A8-EECD-F22C-85C1C45EF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5877-7BBA-0D5E-0180-85D8DD5A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4D357-E77C-DD15-EFBA-A0B6C9C7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CAE91-6251-AC16-7612-0E653803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7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D7FC-E068-8A0C-6877-8FF42AA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A276-939D-E3C9-805A-EE474FB38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C0D67-C718-A907-19D8-52814FD94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00D09-2ACB-FAD9-33F0-258B66D1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4F8FF-BE6E-2BE6-2DE8-F0AF78D7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5F824-C06F-B120-565F-4676B7A9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3D98-8B4B-1C1A-A6E2-13E5F111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5C631-AEF3-6A31-5D95-A1C5CBE0B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BDE8C-63CD-4C29-7AED-DD3F160F6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6D12F-604B-5D84-D8DE-26D13557A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47449-75C1-B664-A627-60A05EF16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90764-A292-5945-AB80-25481AB6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2363F-866F-8DA1-1D8D-D3B2B413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BA935-F969-E9CC-C980-95F62CB4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98CA-7320-38B5-780B-823B64B3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0E650-6BAE-7CAD-24AC-615EA344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5922D-E756-B710-4726-2429307B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97306-D3CD-EB40-1B74-6C88B2ED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B7FBD-5588-4F53-6529-4F2237C8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CB5C2-510F-7B67-FE32-1BC1EC87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2B60E-5D70-0A4E-029F-727393A4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6C48-E168-981B-0D90-BD8667FB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2E76-D006-4B52-68E8-2A6CEB86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AB1FD-0A9B-60F3-5061-2ABF05F16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97622-DFF2-342B-D0A9-D1F49107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697A1-B3E0-B323-B6F8-89FA4CA3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3C0B4-AF9F-5AA0-3F39-0B97E08D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3866-5F88-D51F-C6D7-CEFE0F42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B7091-45B0-F900-679B-3EC548344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A4700-7539-62DF-7F63-D03AE5F92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29736-5790-DF59-022A-CF24B1C0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CBAF2-8285-72B0-5E01-459C80FA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67203-03E2-E27A-6252-F136B753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1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66E68-B756-F2D3-C5EF-596A64ECC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F54F9-A3F6-CEFB-D866-5E2F19AD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BD23A-2256-B871-B7FF-3241060CD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B2E5C-FEBF-4344-BE64-DF6BBF89FF0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F32A-356D-E1C9-4E9A-4CD77F9B6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28BBC-3273-C265-DA6C-833126F47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CB8A-D72D-4071-8ADA-D17A7C62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3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4C87E-BA7C-4977-BA6B-B3A549C73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0264" y="796849"/>
            <a:ext cx="3039964" cy="2404925"/>
          </a:xfrm>
          <a:solidFill>
            <a:schemeClr val="tx1">
              <a:alpha val="3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67" dirty="0"/>
              <a:t>Lori Greene</a:t>
            </a:r>
          </a:p>
          <a:p>
            <a:pPr marL="0" indent="0">
              <a:buNone/>
            </a:pPr>
            <a:r>
              <a:rPr lang="en-US" sz="2000" dirty="0"/>
              <a:t>DAHC/CDC, FDAI, FDHI</a:t>
            </a:r>
          </a:p>
          <a:p>
            <a:pPr marL="0" indent="0">
              <a:buNone/>
            </a:pPr>
            <a:r>
              <a:rPr lang="en-US" sz="2000" dirty="0"/>
              <a:t>Allegion – Manager, </a:t>
            </a:r>
          </a:p>
          <a:p>
            <a:pPr marL="0" indent="0">
              <a:buNone/>
            </a:pPr>
            <a:r>
              <a:rPr lang="en-US" sz="2000" dirty="0"/>
              <a:t>        Codes &amp; Resources</a:t>
            </a:r>
          </a:p>
          <a:p>
            <a:pPr marL="0" indent="0">
              <a:buNone/>
            </a:pPr>
            <a:r>
              <a:rPr lang="en-US" sz="2000" dirty="0"/>
              <a:t>iDigHardware.com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D168D-0AB2-46AB-9826-F53613A672BD}"/>
              </a:ext>
            </a:extLst>
          </p:cNvPr>
          <p:cNvSpPr txBox="1"/>
          <p:nvPr/>
        </p:nvSpPr>
        <p:spPr>
          <a:xfrm>
            <a:off x="7211309" y="1750423"/>
            <a:ext cx="48335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Update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A90E94-933C-4873-8AA9-22C100DC5644}"/>
              </a:ext>
            </a:extLst>
          </p:cNvPr>
          <p:cNvSpPr/>
          <p:nvPr/>
        </p:nvSpPr>
        <p:spPr>
          <a:xfrm>
            <a:off x="692331" y="548640"/>
            <a:ext cx="1306286" cy="12017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7E03B2D-BB5E-40D0-90DB-48F2C05EE9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1" y="796849"/>
            <a:ext cx="1932141" cy="2313411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erson in a suit&#10;&#10;Description automatically generated">
            <a:extLst>
              <a:ext uri="{FF2B5EF4-FFF2-40B4-BE49-F238E27FC236}">
                <a16:creationId xmlns:a16="http://schemas.microsoft.com/office/drawing/2014/main" id="{5AEE3B62-ED47-0D1A-1D77-4B3A47F59F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31" y="3482008"/>
            <a:ext cx="1932141" cy="235308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16A277-3FD0-DA0F-342B-8EC58715B2BA}"/>
              </a:ext>
            </a:extLst>
          </p:cNvPr>
          <p:cNvSpPr txBox="1">
            <a:spLocks/>
          </p:cNvSpPr>
          <p:nvPr/>
        </p:nvSpPr>
        <p:spPr bwMode="invGray">
          <a:xfrm>
            <a:off x="2910264" y="3482009"/>
            <a:ext cx="3039964" cy="2353084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0" tIns="65311" rIns="0" bIns="65311" rtlCol="0" anchor="t">
            <a:noAutofit/>
          </a:bodyPr>
          <a:lstStyle>
            <a:lvl1pPr marL="0" indent="0" defTabSz="45720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lang="en-US" sz="3667" b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173038" indent="-173038" defTabSz="45720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lang="en-US" sz="3333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46075" indent="-173038" defTabSz="45720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lang="en-US" sz="2833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512763" indent="-166688" defTabSz="45720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lang="en-US" sz="2417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84213" indent="-171450" defTabSz="45720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lang="en-US" sz="241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r>
              <a:rPr lang="en-US" dirty="0"/>
              <a:t>Mark A. Kuhn </a:t>
            </a:r>
          </a:p>
          <a:p>
            <a:r>
              <a:rPr lang="en-US" sz="2000" dirty="0"/>
              <a:t>FDHI, AHC, EHC, DHT, DHC, CFDAI, CDT, CSI</a:t>
            </a:r>
          </a:p>
          <a:p>
            <a:r>
              <a:rPr lang="en-US" sz="2000" dirty="0"/>
              <a:t>Allegion - Architectural </a:t>
            </a:r>
          </a:p>
          <a:p>
            <a:r>
              <a:rPr lang="en-US" sz="2000" dirty="0"/>
              <a:t>        Consultant</a:t>
            </a:r>
          </a:p>
        </p:txBody>
      </p:sp>
    </p:spTree>
    <p:extLst>
      <p:ext uri="{BB962C8B-B14F-4D97-AF65-F5344CB8AC3E}">
        <p14:creationId xmlns:p14="http://schemas.microsoft.com/office/powerpoint/2010/main" val="62748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837379-411B-D02A-83CF-492E51A4C8F4}"/>
              </a:ext>
            </a:extLst>
          </p:cNvPr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005BAA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BABB7-98ED-5AE1-342D-DF74C055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Code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35EA-579C-D0D1-DAA7-0D58BDF4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3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Builders Hardware Manufacturing Association (BHMA)</a:t>
            </a:r>
          </a:p>
          <a:p>
            <a:pPr lvl="1"/>
            <a:r>
              <a:rPr lang="en-US" dirty="0"/>
              <a:t>Standards</a:t>
            </a:r>
          </a:p>
          <a:p>
            <a:pPr lvl="1"/>
            <a:r>
              <a:rPr lang="en-US" dirty="0"/>
              <a:t>Certified Product Directory (CPD)</a:t>
            </a:r>
          </a:p>
          <a:p>
            <a:r>
              <a:rPr lang="en-US" dirty="0"/>
              <a:t>Codes, Government, Industry Affairs Committee (CGIA)</a:t>
            </a:r>
          </a:p>
          <a:p>
            <a:pPr lvl="1"/>
            <a:r>
              <a:rPr lang="en-US" dirty="0"/>
              <a:t>ICC Codes &amp; Standards – I-Codes – IBC/IFC, A117.1</a:t>
            </a:r>
          </a:p>
          <a:p>
            <a:pPr lvl="1"/>
            <a:r>
              <a:rPr lang="en-US" dirty="0"/>
              <a:t>NFPA Codes &amp; Standards – NFPA 101, 80</a:t>
            </a:r>
          </a:p>
          <a:p>
            <a:pPr lvl="1"/>
            <a:r>
              <a:rPr lang="en-US" dirty="0"/>
              <a:t>Some State/City Codes – California, Florida, NYC, Canada</a:t>
            </a:r>
          </a:p>
          <a:p>
            <a:r>
              <a:rPr lang="en-US" dirty="0"/>
              <a:t>Changes and Clarifications</a:t>
            </a:r>
          </a:p>
          <a:p>
            <a:pPr lvl="1"/>
            <a:r>
              <a:rPr lang="en-US" dirty="0"/>
              <a:t>School security</a:t>
            </a:r>
          </a:p>
          <a:p>
            <a:pPr lvl="1"/>
            <a:r>
              <a:rPr lang="en-US" dirty="0"/>
              <a:t>Fire doors</a:t>
            </a:r>
          </a:p>
          <a:p>
            <a:pPr lvl="1"/>
            <a:r>
              <a:rPr lang="en-US" dirty="0"/>
              <a:t>Egress requirements</a:t>
            </a:r>
          </a:p>
          <a:p>
            <a:pPr lvl="1"/>
            <a:r>
              <a:rPr lang="en-US" dirty="0"/>
              <a:t>Accessibility</a:t>
            </a:r>
          </a:p>
          <a:p>
            <a:pPr lvl="1"/>
            <a:r>
              <a:rPr lang="en-US" dirty="0"/>
              <a:t>Special locking arrangements vs. normal locking arrangements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2FC8DE-4892-F25B-1007-A20B14DCC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0" r="65582"/>
          <a:stretch/>
        </p:blipFill>
        <p:spPr>
          <a:xfrm>
            <a:off x="7861247" y="147994"/>
            <a:ext cx="4149243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9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41956-60BF-331A-9AFE-265C68FE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1FF36-302E-64E5-DFD4-AB2C6614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3" b="7266"/>
          <a:stretch/>
        </p:blipFill>
        <p:spPr>
          <a:xfrm>
            <a:off x="0" y="470042"/>
            <a:ext cx="12192000" cy="59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BA551-95BD-24AF-712A-265B1266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7" t="17862" r="15000" b="13801"/>
          <a:stretch/>
        </p:blipFill>
        <p:spPr>
          <a:xfrm>
            <a:off x="0" y="79081"/>
            <a:ext cx="12192000" cy="6665332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70965572-59BC-FD89-66DC-CD9C02A0D3B1}"/>
              </a:ext>
            </a:extLst>
          </p:cNvPr>
          <p:cNvSpPr/>
          <p:nvPr/>
        </p:nvSpPr>
        <p:spPr>
          <a:xfrm rot="5400000">
            <a:off x="5613640" y="269575"/>
            <a:ext cx="6778920" cy="6377794"/>
          </a:xfrm>
          <a:prstGeom prst="teardrop">
            <a:avLst/>
          </a:prstGeom>
          <a:solidFill>
            <a:srgbClr val="7A4778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1D284-F014-4B1E-CB0C-C16A8318A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21" t="16667" r="32813" b="6667"/>
          <a:stretch/>
        </p:blipFill>
        <p:spPr>
          <a:xfrm>
            <a:off x="6906883" y="1107088"/>
            <a:ext cx="2920536" cy="3686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BA20B-3E19-412E-8458-A74CC8A19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17" t="17963" r="35208" b="13889"/>
          <a:stretch/>
        </p:blipFill>
        <p:spPr>
          <a:xfrm>
            <a:off x="9214194" y="3053750"/>
            <a:ext cx="2780148" cy="3627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45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AC7326-05AA-C2BC-4EEB-1EF978231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7" t="19120" r="8019" b="40880"/>
          <a:stretch/>
        </p:blipFill>
        <p:spPr>
          <a:xfrm>
            <a:off x="0" y="0"/>
            <a:ext cx="12192000" cy="323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C3A5F9-F636-40F5-B4A1-B03D96F7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540" y="3399375"/>
            <a:ext cx="2720196" cy="3458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0AC9B6-B4B5-C17A-1688-16E331289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930"/>
          <a:stretch/>
        </p:blipFill>
        <p:spPr>
          <a:xfrm>
            <a:off x="241541" y="3236275"/>
            <a:ext cx="9081610" cy="36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8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61E225-04B1-07D8-DF48-BE017008E069}"/>
              </a:ext>
            </a:extLst>
          </p:cNvPr>
          <p:cNvSpPr txBox="1"/>
          <p:nvPr/>
        </p:nvSpPr>
        <p:spPr>
          <a:xfrm>
            <a:off x="551309" y="1242203"/>
            <a:ext cx="4243589" cy="4623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400" b="1" dirty="0">
                <a:latin typeface="Brush Script MT" panose="03060802040406070304" pitchFamily="66" charset="0"/>
              </a:rPr>
              <a:t>We take requests!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400" b="1" dirty="0">
              <a:latin typeface="Brush Script MT" panose="030608020404060703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400" b="1" dirty="0">
                <a:latin typeface="Brush Script MT" panose="03060802040406070304" pitchFamily="66" charset="0"/>
              </a:rPr>
              <a:t>What do you want to learn about?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b="1" dirty="0">
              <a:latin typeface="Brush Script MT" panose="030608020404060703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/>
              <a:t>Lori Greene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/>
              <a:t>Mark Kuhn</a:t>
            </a:r>
          </a:p>
        </p:txBody>
      </p:sp>
      <p:pic>
        <p:nvPicPr>
          <p:cNvPr id="3" name="Picture 2" descr="Two dogs wearing sunglasses and a headphones&#10;&#10;Description automatically generated">
            <a:extLst>
              <a:ext uri="{FF2B5EF4-FFF2-40B4-BE49-F238E27FC236}">
                <a16:creationId xmlns:a16="http://schemas.microsoft.com/office/drawing/2014/main" id="{BD71A700-8FE9-AF2A-EF8F-3E420AAA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877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0b8b26a-d30f-42b3-866b-5ac63fddd39b}" enabled="0" method="" siteId="{30b8b26a-d30f-42b3-866b-5ac63fddd39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142</Words>
  <Application>Microsoft Office PowerPoint</Application>
  <PresentationFormat>Widescreen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Brush Script MT</vt:lpstr>
      <vt:lpstr>Calibri</vt:lpstr>
      <vt:lpstr>Calibri Light</vt:lpstr>
      <vt:lpstr>Office Theme</vt:lpstr>
      <vt:lpstr>PowerPoint Presentation</vt:lpstr>
      <vt:lpstr>Code Development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Greene, Lori</dc:creator>
  <cp:lastModifiedBy>Greene, Lori</cp:lastModifiedBy>
  <cp:revision>3</cp:revision>
  <dcterms:created xsi:type="dcterms:W3CDTF">2025-03-13T20:06:42Z</dcterms:created>
  <dcterms:modified xsi:type="dcterms:W3CDTF">2025-03-14T18:18:36Z</dcterms:modified>
</cp:coreProperties>
</file>