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56" r:id="rId2"/>
    <p:sldId id="3717" r:id="rId3"/>
    <p:sldId id="1418" r:id="rId4"/>
    <p:sldId id="1397" r:id="rId5"/>
    <p:sldId id="1422" r:id="rId6"/>
    <p:sldId id="1404" r:id="rId7"/>
    <p:sldId id="837" r:id="rId8"/>
    <p:sldId id="1416" r:id="rId9"/>
    <p:sldId id="3715" r:id="rId10"/>
    <p:sldId id="3718" r:id="rId11"/>
    <p:sldId id="37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99" autoAdjust="0"/>
  </p:normalViewPr>
  <p:slideViewPr>
    <p:cSldViewPr snapToGrid="0">
      <p:cViewPr varScale="1">
        <p:scale>
          <a:sx n="42" d="100"/>
          <a:sy n="42" d="100"/>
        </p:scale>
        <p:origin x="15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8F869-976D-496B-9B85-A3BE2A667853}"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79AA5-8B66-4588-A9C0-27EF17945768}" type="slidenum">
              <a:rPr lang="en-US" smtClean="0"/>
              <a:t>‹#›</a:t>
            </a:fld>
            <a:endParaRPr lang="en-US"/>
          </a:p>
        </p:txBody>
      </p:sp>
    </p:spTree>
    <p:extLst>
      <p:ext uri="{BB962C8B-B14F-4D97-AF65-F5344CB8AC3E}">
        <p14:creationId xmlns:p14="http://schemas.microsoft.com/office/powerpoint/2010/main" val="138437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will be doing these quick code updates each month, with a brief overview of the code change or requirement, and links to additional resources.  </a:t>
            </a:r>
          </a:p>
          <a:p>
            <a:endParaRPr lang="en-US" dirty="0"/>
          </a:p>
          <a:p>
            <a:r>
              <a:rPr lang="en-US" dirty="0"/>
              <a:t>Put questions in the chat.</a:t>
            </a:r>
          </a:p>
          <a:p>
            <a:endParaRPr lang="en-US" dirty="0"/>
          </a:p>
          <a:p>
            <a:r>
              <a:rPr lang="en-US" dirty="0"/>
              <a:t>Upcoming code changes can sometimes be used as clarifications or requests for AHJ approval even before adoption.</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79AA5-8B66-4588-A9C0-27EF17945768}" type="slidenum">
              <a:rPr lang="en-US" smtClean="0"/>
              <a:t>10</a:t>
            </a:fld>
            <a:endParaRPr lang="en-US"/>
          </a:p>
        </p:txBody>
      </p:sp>
    </p:spTree>
    <p:extLst>
      <p:ext uri="{BB962C8B-B14F-4D97-AF65-F5344CB8AC3E}">
        <p14:creationId xmlns:p14="http://schemas.microsoft.com/office/powerpoint/2010/main" val="205996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79AA5-8B66-4588-A9C0-27EF17945768}" type="slidenum">
              <a:rPr lang="en-US" smtClean="0"/>
              <a:t>2</a:t>
            </a:fld>
            <a:endParaRPr lang="en-US"/>
          </a:p>
        </p:txBody>
      </p:sp>
    </p:spTree>
    <p:extLst>
      <p:ext uri="{BB962C8B-B14F-4D97-AF65-F5344CB8AC3E}">
        <p14:creationId xmlns:p14="http://schemas.microsoft.com/office/powerpoint/2010/main" val="407547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requirements that apply to electrified hardware are very frequently misunderstood and misapplied.  This led to problems in the field, resulting in project delays, additional costs, and a perpetuation of the misunderstandings.</a:t>
            </a:r>
          </a:p>
          <a:p>
            <a:endParaRPr lang="en-US" dirty="0"/>
          </a:p>
          <a:p>
            <a:r>
              <a:rPr lang="en-US" dirty="0"/>
              <a:t>The model codes include sections that are specific to various special locking arrangements.  These are typically electrified hardware applications that might impact egress, like delayed egress or mag-locks.  </a:t>
            </a:r>
          </a:p>
          <a:p>
            <a:endParaRPr lang="en-US" dirty="0"/>
          </a:p>
          <a:p>
            <a:r>
              <a:rPr lang="en-US" dirty="0"/>
              <a:t>Beginning with the 2021 I-Codes there is a section called monitored or recorded egress…I would not consider this application a special locking arrangement, which is why it’s highlighted on this list.  This section applies to electrified hardware that is monitoring egress or attendance – sometimes there will be a credential reader on the egress side but it would usually be there just to shunt an alarm – egress is not limited by the electrified hardware.  </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153574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most common application for electrified hardware is not a special locking arrangement – these systems could be called normal locking arrangements.  The access control system limits ingress or access, but the electrified hardware does not affect egress at all.  These doors have to comply with the same code requirements as mechanical door hardware.</a:t>
            </a:r>
          </a:p>
          <a:p>
            <a:endParaRPr lang="en-US" dirty="0"/>
          </a:p>
          <a:p>
            <a:pPr marL="214093" indent="-214093">
              <a:buFont typeface="Arial" panose="020B0604020202020204" pitchFamily="34" charset="0"/>
              <a:buChar char="•"/>
            </a:pPr>
            <a:r>
              <a:rPr lang="en-US" dirty="0"/>
              <a:t>The door has to unlatch with one releasing motion to allow free egress – there are a couple of exceptions this this requirement.</a:t>
            </a:r>
          </a:p>
          <a:p>
            <a:pPr marL="214093" indent="-214093">
              <a:buFont typeface="Arial" panose="020B0604020202020204" pitchFamily="34" charset="0"/>
              <a:buChar char="•"/>
            </a:pPr>
            <a:r>
              <a:rPr lang="en-US" dirty="0"/>
              <a:t>A building occupant must not require a key, tool, special knowledge or effort for egress.</a:t>
            </a:r>
          </a:p>
          <a:p>
            <a:pPr marL="214093" indent="-214093">
              <a:buFont typeface="Arial" panose="020B0604020202020204" pitchFamily="34" charset="0"/>
              <a:buChar char="•"/>
            </a:pPr>
            <a:r>
              <a:rPr lang="en-US" dirty="0"/>
              <a:t>The operable hardware can’t require tight grasping, pinching, or twisting if the wrist to operate.</a:t>
            </a:r>
          </a:p>
          <a:p>
            <a:pPr marL="214093" indent="-214093">
              <a:buFont typeface="Arial" panose="020B0604020202020204" pitchFamily="34" charset="0"/>
              <a:buChar char="•"/>
            </a:pPr>
            <a:r>
              <a:rPr lang="en-US" dirty="0"/>
              <a:t>And the releasing hardware must be mounted between 34 and 48 inches above the floor – again, there are some exceptions to this requirement.</a:t>
            </a:r>
          </a:p>
          <a:p>
            <a:pPr marL="214093" indent="-214093">
              <a:buFont typeface="Arial" panose="020B0604020202020204" pitchFamily="34" charset="0"/>
              <a:buChar char="•"/>
            </a:pPr>
            <a:endParaRPr lang="en-US" dirty="0"/>
          </a:p>
          <a:p>
            <a:r>
              <a:rPr lang="en-US" dirty="0"/>
              <a:t>There was no section with the special locking arrangements that addressed the most common type of access control system.  Unfortunately, it’s really common for an AHJ or someone else to try to apply a section from special locking arrangements to an access control system that allows free egress, so we added language to the 2021 IBC commentary to help explain the intent, and the 2024 IBC includes an important change.  In the 2024 edition of NFPA 101, there is information in Appendix A.</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22198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section on monitored or recorded egress from the 2021 I-Codes.  It requires doors with these systems to either comply with one of the special locking arrangements sections OR requires the doors to be readily openable from the egress side without the use of a key or special knowledge or effort.</a:t>
            </a:r>
          </a:p>
        </p:txBody>
      </p:sp>
      <p:sp>
        <p:nvSpPr>
          <p:cNvPr id="4" name="Slide Number Placeholder 3"/>
          <p:cNvSpPr>
            <a:spLocks noGrp="1"/>
          </p:cNvSpPr>
          <p:nvPr>
            <p:ph type="sldNum" sz="quarter" idx="5"/>
          </p:nvPr>
        </p:nvSpPr>
        <p:spPr/>
        <p:txBody>
          <a:bodyPr/>
          <a:lstStyle/>
          <a:p>
            <a:fld id="{F9E75BA9-3C31-4BB2-941D-2BD93400D373}" type="slidenum">
              <a:rPr lang="en-US" smtClean="0"/>
              <a:t>5</a:t>
            </a:fld>
            <a:endParaRPr lang="en-US" dirty="0"/>
          </a:p>
        </p:txBody>
      </p:sp>
    </p:spTree>
    <p:extLst>
      <p:ext uri="{BB962C8B-B14F-4D97-AF65-F5344CB8AC3E}">
        <p14:creationId xmlns:p14="http://schemas.microsoft.com/office/powerpoint/2010/main" val="193109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control systems have been added to this section.  This clarifies that when a door with electrified hardware allows free egress, it does not have to comply with the sections addressing special locking arrangements, as long as it is readily openable from the egress side without a key or special knowledge or effort.  Now there is finally a code section to point to with regard to access control doors that allow free egress.  </a:t>
            </a:r>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314950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result of having the section related to access control doors with free egress is the clarification regarding UL 294 listings.  The model codes require the UL 294 listing for electrified hardware in some types of special locking arrangements.  The listing is not required for ALL electrified hardware.  This has been a major source of confusion with AHJs and others.</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7</a:t>
            </a:fld>
            <a:endParaRPr lang="en-US" dirty="0"/>
          </a:p>
        </p:txBody>
      </p:sp>
    </p:spTree>
    <p:extLst>
      <p:ext uri="{BB962C8B-B14F-4D97-AF65-F5344CB8AC3E}">
        <p14:creationId xmlns:p14="http://schemas.microsoft.com/office/powerpoint/2010/main" val="14697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electrified hardware is listed to UL 1034 instead of (or in addition to) UL 294.  Where listings are required by the model codes – typically for special locking arrangements - the 2024 editions allow the products in these systems to be listed to EITHER UL 294 or UL 1034.  The model codes also clarify that the listings are required for the electromechanical or electromagnetic locking devices, not for every single component of the system.  This was unclear previously.</a:t>
            </a:r>
          </a:p>
          <a:p>
            <a:endParaRPr lang="en-US" dirty="0"/>
          </a:p>
          <a:p>
            <a:r>
              <a:rPr lang="en-US" dirty="0"/>
              <a:t>The addition of UL 1034 as an alternative will not technically go into effect until the 2024 code is adopted in a project’s jurisdiction.  The project specification must accurately reflect the current requirements in that location.</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8</a:t>
            </a:fld>
            <a:endParaRPr lang="en-US" dirty="0"/>
          </a:p>
        </p:txBody>
      </p:sp>
    </p:spTree>
    <p:extLst>
      <p:ext uri="{BB962C8B-B14F-4D97-AF65-F5344CB8AC3E}">
        <p14:creationId xmlns:p14="http://schemas.microsoft.com/office/powerpoint/2010/main" val="192163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about this change can be found in the linked blog post or on the ACE page.  The article on the screen is a new Decoded article about listings.</a:t>
            </a:r>
          </a:p>
          <a:p>
            <a:endParaRPr lang="en-US" dirty="0"/>
          </a:p>
          <a:p>
            <a:r>
              <a:rPr lang="en-US" dirty="0"/>
              <a:t>There is a page on the topics menu of </a:t>
            </a:r>
            <a:r>
              <a:rPr lang="en-US" dirty="0" err="1"/>
              <a:t>iDigHardware</a:t>
            </a:r>
            <a:r>
              <a:rPr lang="en-US" dirty="0"/>
              <a:t> dedicated to special locking arrangements.</a:t>
            </a:r>
          </a:p>
          <a:p>
            <a:endParaRPr lang="en-US" dirty="0"/>
          </a:p>
          <a:p>
            <a:r>
              <a:rPr lang="en-US" dirty="0"/>
              <a:t>On the Articles page of </a:t>
            </a:r>
            <a:r>
              <a:rPr lang="en-US" dirty="0" err="1"/>
              <a:t>iDigHardware</a:t>
            </a:r>
            <a:r>
              <a:rPr lang="en-US" dirty="0"/>
              <a:t>, there are Decoded articles about almost every code requirement related to door openings.</a:t>
            </a:r>
          </a:p>
        </p:txBody>
      </p:sp>
      <p:sp>
        <p:nvSpPr>
          <p:cNvPr id="4" name="Slide Number Placeholder 3"/>
          <p:cNvSpPr>
            <a:spLocks noGrp="1"/>
          </p:cNvSpPr>
          <p:nvPr>
            <p:ph type="sldNum" sz="quarter" idx="5"/>
          </p:nvPr>
        </p:nvSpPr>
        <p:spPr/>
        <p:txBody>
          <a:bodyPr/>
          <a:lstStyle/>
          <a:p>
            <a:fld id="{7D151B13-2D0B-43A6-9196-DDC7FAACB67B}" type="slidenum">
              <a:rPr lang="en-US" smtClean="0"/>
              <a:t>9</a:t>
            </a:fld>
            <a:endParaRPr lang="en-US"/>
          </a:p>
        </p:txBody>
      </p:sp>
    </p:spTree>
    <p:extLst>
      <p:ext uri="{BB962C8B-B14F-4D97-AF65-F5344CB8AC3E}">
        <p14:creationId xmlns:p14="http://schemas.microsoft.com/office/powerpoint/2010/main" val="30999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7617-B2A0-492B-DB05-B284F7DE0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23613C-1552-3CC4-3FE0-5E12BAA3E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4F9387-9F33-3D18-0D4F-671BC1FADAD1}"/>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8882A374-D9AD-346E-651D-F2BE65515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4A088-665F-EAD5-28B3-B9DCECFDAAF4}"/>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79749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4D62-26CA-8C4C-36FE-E1EB60908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5EAF-D6B6-0B76-E520-885C84FC5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61ECE-9FA0-8210-128C-4D0544C12616}"/>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F77B5397-BC6E-44BB-175F-1A9379F33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A81CE-8EC4-9D7D-38D0-DAE86C56069C}"/>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9640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DC973-D308-D882-1021-4EDA1CEE4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D71BE7-1941-F27A-0DF7-DD9BC9576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6D123-71F7-348E-6533-E4E7588C194C}"/>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7F82263A-2D6B-40EE-25FC-35AA831B2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97E79-B29B-CEFB-8633-813B4132AC3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46447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261880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9B56-A4DE-342B-34D6-7FEC48B6D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70CB6-6384-D29B-0172-233BD14AA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EB481-3E13-D3F4-BF94-3731D59D8349}"/>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24C5E378-C9F7-0303-3782-36A82E0EF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15366-5D7B-0966-6CD4-410723E804D6}"/>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3580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84AB-D51B-2F55-F1E3-736D34DA0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3E4A0-2D99-1B84-15DF-0D631DAE9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E6A5C-A9F7-DD32-8531-7AC2A8D782AF}"/>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B99E067D-31EA-2AF8-2392-BA97120A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01231-F92F-DDC5-1C13-A260958A333A}"/>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7253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D903-1C5E-CB5A-A361-E32D39F1E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28745-0933-207E-3321-A3C2845A4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B3CA5-236E-C60B-D803-F1CEC3AC9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A52A6-F3D3-9A40-9115-D9221CE24FFB}"/>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6" name="Footer Placeholder 5">
            <a:extLst>
              <a:ext uri="{FF2B5EF4-FFF2-40B4-BE49-F238E27FC236}">
                <a16:creationId xmlns:a16="http://schemas.microsoft.com/office/drawing/2014/main" id="{47988504-C93E-D908-F6AA-3ECDAC6E7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BA979-9734-AACF-6AED-ADEAD287A34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5718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0602-B876-D23F-F0D4-1A850839B5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C7C45-5278-D5F0-7795-9A67FE33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1775F-B583-3A07-52CA-3BA1C9FB1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E4121-C63F-0B09-4B59-F74872B1C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C22C-21F6-663A-2999-83D78C2CD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E5882-6782-F282-E301-8B9E1FCDEC50}"/>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8" name="Footer Placeholder 7">
            <a:extLst>
              <a:ext uri="{FF2B5EF4-FFF2-40B4-BE49-F238E27FC236}">
                <a16:creationId xmlns:a16="http://schemas.microsoft.com/office/drawing/2014/main" id="{48582652-1C7C-C8A4-3728-E304BAC6D5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C33619-9F96-AE71-4837-0D812BDED690}"/>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73557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2FE4-228A-F6CD-A94A-1F8A56D93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DC12D-4328-8408-5DB4-544B558D34EF}"/>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4" name="Footer Placeholder 3">
            <a:extLst>
              <a:ext uri="{FF2B5EF4-FFF2-40B4-BE49-F238E27FC236}">
                <a16:creationId xmlns:a16="http://schemas.microsoft.com/office/drawing/2014/main" id="{44030F69-F312-9D90-94B3-CC4BF6F26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EACE1-B3C2-084C-B07D-AA498242808D}"/>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359994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7AC2-3471-3F2C-E578-7EF21AAF608C}"/>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3" name="Footer Placeholder 2">
            <a:extLst>
              <a:ext uri="{FF2B5EF4-FFF2-40B4-BE49-F238E27FC236}">
                <a16:creationId xmlns:a16="http://schemas.microsoft.com/office/drawing/2014/main" id="{BAE9424C-6F8A-A8FA-DC73-A774D35FA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30B07D-6BB4-B967-8B1A-8887AF861A36}"/>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578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F293-1788-F724-F4DA-9D640FE8D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38709-53CC-B43C-DB64-EEE9337B6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40DF18-E579-A7DE-75C6-2569BD491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F86AC-E4D8-2D90-37D5-C88C09F04292}"/>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6" name="Footer Placeholder 5">
            <a:extLst>
              <a:ext uri="{FF2B5EF4-FFF2-40B4-BE49-F238E27FC236}">
                <a16:creationId xmlns:a16="http://schemas.microsoft.com/office/drawing/2014/main" id="{6FFD1F54-183F-6932-D09C-9297645B6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E9087-1D0C-E28E-39F9-642F4BBA94F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31934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1667-BB99-02F4-73A7-F353B88BF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529BD4-41C0-8186-5C85-C56278EBF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1A6597-A887-F5B8-0CCC-B3F019428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2ED0C-E7D5-AE11-1E33-4D53547153A9}"/>
              </a:ext>
            </a:extLst>
          </p:cNvPr>
          <p:cNvSpPr>
            <a:spLocks noGrp="1"/>
          </p:cNvSpPr>
          <p:nvPr>
            <p:ph type="dt" sz="half" idx="10"/>
          </p:nvPr>
        </p:nvSpPr>
        <p:spPr/>
        <p:txBody>
          <a:bodyPr/>
          <a:lstStyle/>
          <a:p>
            <a:fld id="{194F8A4E-B844-407E-A12B-096C66259FF7}" type="datetimeFigureOut">
              <a:rPr lang="en-US" smtClean="0"/>
              <a:t>2/19/2025</a:t>
            </a:fld>
            <a:endParaRPr lang="en-US"/>
          </a:p>
        </p:txBody>
      </p:sp>
      <p:sp>
        <p:nvSpPr>
          <p:cNvPr id="6" name="Footer Placeholder 5">
            <a:extLst>
              <a:ext uri="{FF2B5EF4-FFF2-40B4-BE49-F238E27FC236}">
                <a16:creationId xmlns:a16="http://schemas.microsoft.com/office/drawing/2014/main" id="{1AB8582F-CD97-20B9-A3BF-9F816DC6C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61424-8BF5-98CF-3EA0-EFDC88015CB3}"/>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05419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996BB-EA64-2706-13B2-E719C249C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E56B56-33F2-743B-C575-B452A911A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1017F-C477-7DB4-8EAD-FD723136D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F8A4E-B844-407E-A12B-096C66259FF7}" type="datetimeFigureOut">
              <a:rPr lang="en-US" smtClean="0"/>
              <a:t>2/19/2025</a:t>
            </a:fld>
            <a:endParaRPr lang="en-US"/>
          </a:p>
        </p:txBody>
      </p:sp>
      <p:sp>
        <p:nvSpPr>
          <p:cNvPr id="5" name="Footer Placeholder 4">
            <a:extLst>
              <a:ext uri="{FF2B5EF4-FFF2-40B4-BE49-F238E27FC236}">
                <a16:creationId xmlns:a16="http://schemas.microsoft.com/office/drawing/2014/main" id="{EBDD8AD6-2360-D913-D091-929982EE3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FE918-60BF-7E57-B27A-7696B2694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2A3C-6EDC-4CBD-BEDE-23C39125048E}" type="slidenum">
              <a:rPr lang="en-US" smtClean="0"/>
              <a:t>‹#›</a:t>
            </a:fld>
            <a:endParaRPr lang="en-US"/>
          </a:p>
        </p:txBody>
      </p:sp>
    </p:spTree>
    <p:extLst>
      <p:ext uri="{BB962C8B-B14F-4D97-AF65-F5344CB8AC3E}">
        <p14:creationId xmlns:p14="http://schemas.microsoft.com/office/powerpoint/2010/main" val="344323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idighardware.com/2025/02/decoded-listings-for-electrified-hardware/"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idighardware.com/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FDHI, AHC, EHC, DHT, DHC, CFDAI, CDT, CSI</a:t>
            </a:r>
          </a:p>
          <a:p>
            <a:r>
              <a:rPr lang="en-US" sz="2000" dirty="0"/>
              <a:t>Allegion - Architectural </a:t>
            </a:r>
          </a:p>
          <a:p>
            <a:r>
              <a:rPr lang="en-US" sz="2000" dirty="0"/>
              <a:t>        Consultant</a:t>
            </a:r>
          </a:p>
        </p:txBody>
      </p:sp>
    </p:spTree>
    <p:extLst>
      <p:ext uri="{BB962C8B-B14F-4D97-AF65-F5344CB8AC3E}">
        <p14:creationId xmlns:p14="http://schemas.microsoft.com/office/powerpoint/2010/main" val="62748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tanding in a line&#10;&#10;Description automatically generated">
            <a:extLst>
              <a:ext uri="{FF2B5EF4-FFF2-40B4-BE49-F238E27FC236}">
                <a16:creationId xmlns:a16="http://schemas.microsoft.com/office/drawing/2014/main" id="{11533D5B-A968-255A-EF71-380F2D06F79C}"/>
              </a:ext>
            </a:extLst>
          </p:cNvPr>
          <p:cNvPicPr>
            <a:picLocks noChangeAspect="1"/>
          </p:cNvPicPr>
          <p:nvPr/>
        </p:nvPicPr>
        <p:blipFill>
          <a:blip r:embed="rId3">
            <a:extLst>
              <a:ext uri="{28A0092B-C50C-407E-A947-70E740481C1C}">
                <a14:useLocalDpi xmlns:a14="http://schemas.microsoft.com/office/drawing/2010/main" val="0"/>
              </a:ext>
            </a:extLst>
          </a:blip>
          <a:srcRect t="23805" b="3561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7A744BE2-3615-42C4-0992-3ABD3C148CB7}"/>
              </a:ext>
            </a:extLst>
          </p:cNvPr>
          <p:cNvSpPr txBox="1"/>
          <p:nvPr/>
        </p:nvSpPr>
        <p:spPr>
          <a:xfrm>
            <a:off x="355602" y="4149090"/>
            <a:ext cx="11480795" cy="2452687"/>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4200" b="1" i="1" dirty="0"/>
              <a:t>Type your answer in the chat, if you dare!</a:t>
            </a:r>
          </a:p>
          <a:p>
            <a:pPr>
              <a:lnSpc>
                <a:spcPct val="90000"/>
              </a:lnSpc>
              <a:spcAft>
                <a:spcPts val="600"/>
              </a:spcAft>
            </a:pPr>
            <a:endParaRPr lang="en-US" sz="4200" b="1" i="1" dirty="0"/>
          </a:p>
          <a:p>
            <a:pPr>
              <a:lnSpc>
                <a:spcPct val="90000"/>
              </a:lnSpc>
              <a:spcAft>
                <a:spcPts val="600"/>
              </a:spcAft>
            </a:pPr>
            <a:r>
              <a:rPr lang="en-US" sz="4200" dirty="0"/>
              <a:t>According to the 2024 IBC, which listing(s) would be required for QEL panic hardware installed on the aluminum storefront door serving as the main entrance of a new high school?</a:t>
            </a:r>
          </a:p>
          <a:p>
            <a:pPr>
              <a:lnSpc>
                <a:spcPct val="90000"/>
              </a:lnSpc>
              <a:spcAft>
                <a:spcPts val="600"/>
              </a:spcAft>
            </a:pPr>
            <a:endParaRPr lang="en-US" sz="4200" dirty="0"/>
          </a:p>
          <a:p>
            <a:pPr>
              <a:lnSpc>
                <a:spcPct val="90000"/>
              </a:lnSpc>
              <a:spcAft>
                <a:spcPts val="600"/>
              </a:spcAft>
            </a:pPr>
            <a:r>
              <a:rPr lang="en-US" sz="4200" dirty="0"/>
              <a:t>UL 294   ~   UL 1034   ~   UL 10C   ~   </a:t>
            </a:r>
            <a:r>
              <a:rPr lang="en-US" sz="4200" b="1" dirty="0">
                <a:solidFill>
                  <a:schemeClr val="accent2"/>
                </a:solidFill>
              </a:rPr>
              <a:t>UL 305</a:t>
            </a:r>
            <a:r>
              <a:rPr lang="en-US" sz="4200" dirty="0"/>
              <a:t>   ~   All of these   ~   None of these</a:t>
            </a:r>
          </a:p>
          <a:p>
            <a:pPr marL="342900"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45727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61E225-04B1-07D8-DF48-BE017008E069}"/>
              </a:ext>
            </a:extLst>
          </p:cNvPr>
          <p:cNvSpPr txBox="1"/>
          <p:nvPr/>
        </p:nvSpPr>
        <p:spPr>
          <a:xfrm>
            <a:off x="534057" y="1494346"/>
            <a:ext cx="4243589" cy="3320668"/>
          </a:xfrm>
          <a:prstGeom prst="rect">
            <a:avLst/>
          </a:prstGeom>
        </p:spPr>
        <p:txBody>
          <a:bodyPr vert="horz" lIns="91440" tIns="45720" rIns="91440" bIns="45720" rtlCol="0">
            <a:normAutofit/>
          </a:bodyPr>
          <a:lstStyle/>
          <a:p>
            <a:pPr>
              <a:lnSpc>
                <a:spcPct val="90000"/>
              </a:lnSpc>
              <a:spcAft>
                <a:spcPts val="600"/>
              </a:spcAft>
            </a:pPr>
            <a:r>
              <a:rPr lang="en-US" sz="4800" b="1" dirty="0">
                <a:latin typeface="Brush Script MT" panose="03060802040406070304" pitchFamily="66" charset="0"/>
              </a:rPr>
              <a:t>We take requests!</a:t>
            </a:r>
          </a:p>
          <a:p>
            <a:pPr>
              <a:lnSpc>
                <a:spcPct val="90000"/>
              </a:lnSpc>
              <a:spcAft>
                <a:spcPts val="600"/>
              </a:spcAft>
            </a:pPr>
            <a:endParaRPr lang="en-US" sz="4800" b="1" dirty="0">
              <a:latin typeface="Brush Script MT" panose="03060802040406070304" pitchFamily="66" charset="0"/>
            </a:endParaRPr>
          </a:p>
          <a:p>
            <a:pPr>
              <a:lnSpc>
                <a:spcPct val="90000"/>
              </a:lnSpc>
              <a:spcAft>
                <a:spcPts val="600"/>
              </a:spcAft>
            </a:pPr>
            <a:r>
              <a:rPr lang="en-US" sz="4800" b="1" dirty="0">
                <a:latin typeface="Brush Script MT" panose="03060802040406070304" pitchFamily="66" charset="0"/>
              </a:rPr>
              <a:t>What do you want to learn about?</a:t>
            </a:r>
          </a:p>
        </p:txBody>
      </p:sp>
      <p:pic>
        <p:nvPicPr>
          <p:cNvPr id="3" name="Picture 2" descr="Two dogs wearing sunglasses and a headphones&#10;&#10;Description automatically generated">
            <a:extLst>
              <a:ext uri="{FF2B5EF4-FFF2-40B4-BE49-F238E27FC236}">
                <a16:creationId xmlns:a16="http://schemas.microsoft.com/office/drawing/2014/main" id="{BD71A700-8FE9-AF2A-EF8F-3E420AAA0068}"/>
              </a:ext>
            </a:extLst>
          </p:cNvPr>
          <p:cNvPicPr>
            <a:picLocks noChangeAspect="1"/>
          </p:cNvPicPr>
          <p:nvPr/>
        </p:nvPicPr>
        <p:blipFill>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877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standing in a line&#10;&#10;Description automatically generated">
            <a:extLst>
              <a:ext uri="{FF2B5EF4-FFF2-40B4-BE49-F238E27FC236}">
                <a16:creationId xmlns:a16="http://schemas.microsoft.com/office/drawing/2014/main" id="{11533D5B-A968-255A-EF71-380F2D06F79C}"/>
              </a:ext>
            </a:extLst>
          </p:cNvPr>
          <p:cNvPicPr>
            <a:picLocks noChangeAspect="1"/>
          </p:cNvPicPr>
          <p:nvPr/>
        </p:nvPicPr>
        <p:blipFill>
          <a:blip r:embed="rId3">
            <a:extLst>
              <a:ext uri="{28A0092B-C50C-407E-A947-70E740481C1C}">
                <a14:useLocalDpi xmlns:a14="http://schemas.microsoft.com/office/drawing/2010/main" val="0"/>
              </a:ext>
            </a:extLst>
          </a:blip>
          <a:srcRect t="23805" b="3561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7A744BE2-3615-42C4-0992-3ABD3C148CB7}"/>
              </a:ext>
            </a:extLst>
          </p:cNvPr>
          <p:cNvSpPr txBox="1"/>
          <p:nvPr/>
        </p:nvSpPr>
        <p:spPr>
          <a:xfrm>
            <a:off x="355602" y="4149090"/>
            <a:ext cx="11480795" cy="2452687"/>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4200" b="1" i="1" dirty="0"/>
              <a:t>Type your answer in the chat, if you dare!</a:t>
            </a:r>
          </a:p>
          <a:p>
            <a:pPr>
              <a:lnSpc>
                <a:spcPct val="90000"/>
              </a:lnSpc>
              <a:spcAft>
                <a:spcPts val="600"/>
              </a:spcAft>
            </a:pPr>
            <a:endParaRPr lang="en-US" sz="4200" dirty="0"/>
          </a:p>
          <a:p>
            <a:pPr>
              <a:lnSpc>
                <a:spcPct val="90000"/>
              </a:lnSpc>
              <a:spcAft>
                <a:spcPts val="600"/>
              </a:spcAft>
            </a:pPr>
            <a:r>
              <a:rPr lang="en-US" sz="4200" dirty="0"/>
              <a:t>According to the 2024 IBC, which listing(s) would be required for QEL panic hardware installed on the aluminum storefront door serving as the main entrance of a new high school?</a:t>
            </a:r>
          </a:p>
          <a:p>
            <a:pPr>
              <a:lnSpc>
                <a:spcPct val="90000"/>
              </a:lnSpc>
              <a:spcAft>
                <a:spcPts val="600"/>
              </a:spcAft>
            </a:pPr>
            <a:endParaRPr lang="en-US" sz="4200" dirty="0"/>
          </a:p>
          <a:p>
            <a:pPr>
              <a:lnSpc>
                <a:spcPct val="90000"/>
              </a:lnSpc>
              <a:spcAft>
                <a:spcPts val="600"/>
              </a:spcAft>
            </a:pPr>
            <a:r>
              <a:rPr lang="en-US" sz="4200" dirty="0"/>
              <a:t>UL 294   ~   UL 1034   ~   UL 10C   ~   UL 305   ~   All of these   ~   None of these</a:t>
            </a:r>
          </a:p>
          <a:p>
            <a:pPr marL="342900"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340592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AB3784C-322E-439D-B843-41228F64DFF3}"/>
              </a:ext>
            </a:extLst>
          </p:cNvPr>
          <p:cNvSpPr>
            <a:spLocks noGrp="1"/>
          </p:cNvSpPr>
          <p:nvPr>
            <p:ph type="title"/>
          </p:nvPr>
        </p:nvSpPr>
        <p:spPr>
          <a:xfrm>
            <a:off x="278407" y="87871"/>
            <a:ext cx="7788021" cy="1325563"/>
          </a:xfrm>
        </p:spPr>
        <p:txBody>
          <a:bodyPr>
            <a:normAutofit/>
          </a:bodyPr>
          <a:lstStyle/>
          <a:p>
            <a:r>
              <a:rPr lang="en-US" sz="4000" b="1" dirty="0">
                <a:solidFill>
                  <a:srgbClr val="FF0000"/>
                </a:solidFill>
                <a:latin typeface="Arial" panose="020B0604020202020204" pitchFamily="34" charset="0"/>
                <a:cs typeface="Arial" panose="020B0604020202020204" pitchFamily="34" charset="0"/>
              </a:rPr>
              <a:t>Special</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Locking Arrangements</a:t>
            </a:r>
          </a:p>
        </p:txBody>
      </p:sp>
      <p:pic>
        <p:nvPicPr>
          <p:cNvPr id="11" name="Picture 10" descr="350">
            <a:extLst>
              <a:ext uri="{FF2B5EF4-FFF2-40B4-BE49-F238E27FC236}">
                <a16:creationId xmlns:a16="http://schemas.microsoft.com/office/drawing/2014/main" id="{42D2C7BC-CD84-478A-A947-05B7DBAE78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246" y="3802412"/>
            <a:ext cx="3033699" cy="2259107"/>
          </a:xfrm>
          <a:prstGeom prst="rect">
            <a:avLst/>
          </a:prstGeom>
          <a:noFill/>
          <a:ln w="9525">
            <a:noFill/>
            <a:miter lim="800000"/>
            <a:headEnd/>
            <a:tailEnd/>
          </a:ln>
        </p:spPr>
      </p:pic>
      <p:pic>
        <p:nvPicPr>
          <p:cNvPr id="12" name="Picture 11">
            <a:extLst>
              <a:ext uri="{FF2B5EF4-FFF2-40B4-BE49-F238E27FC236}">
                <a16:creationId xmlns:a16="http://schemas.microsoft.com/office/drawing/2014/main" id="{431F8506-82BF-47EF-AE83-8F8D6A862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710" y="10160"/>
            <a:ext cx="4602480" cy="6136640"/>
          </a:xfrm>
          <a:prstGeom prst="rect">
            <a:avLst/>
          </a:prstGeom>
        </p:spPr>
      </p:pic>
      <p:cxnSp>
        <p:nvCxnSpPr>
          <p:cNvPr id="13" name="Straight Arrow Connector 12">
            <a:extLst>
              <a:ext uri="{FF2B5EF4-FFF2-40B4-BE49-F238E27FC236}">
                <a16:creationId xmlns:a16="http://schemas.microsoft.com/office/drawing/2014/main" id="{0420E963-8027-4D35-8D60-C089F90660F7}"/>
              </a:ext>
            </a:extLst>
          </p:cNvPr>
          <p:cNvCxnSpPr>
            <a:cxnSpLocks/>
          </p:cNvCxnSpPr>
          <p:nvPr/>
        </p:nvCxnSpPr>
        <p:spPr>
          <a:xfrm flipV="1">
            <a:off x="6014720" y="872734"/>
            <a:ext cx="3129280" cy="3191266"/>
          </a:xfrm>
          <a:prstGeom prst="straightConnector1">
            <a:avLst/>
          </a:prstGeom>
          <a:ln w="127000">
            <a:solidFill>
              <a:srgbClr val="F79547"/>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89F9CDB-AAD2-4088-AA63-FB2BF3E7F8C7}"/>
              </a:ext>
            </a:extLst>
          </p:cNvPr>
          <p:cNvSpPr/>
          <p:nvPr/>
        </p:nvSpPr>
        <p:spPr>
          <a:xfrm>
            <a:off x="365533" y="4746441"/>
            <a:ext cx="3033700" cy="784225"/>
          </a:xfrm>
          <a:prstGeom prst="roundRect">
            <a:avLst/>
          </a:prstGeom>
          <a:solidFill>
            <a:srgbClr val="E9C12D">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5">
            <a:extLst>
              <a:ext uri="{FF2B5EF4-FFF2-40B4-BE49-F238E27FC236}">
                <a16:creationId xmlns:a16="http://schemas.microsoft.com/office/drawing/2014/main" id="{8EB96AFB-949E-434B-8E6D-9A549CC05D19}"/>
              </a:ext>
            </a:extLst>
          </p:cNvPr>
          <p:cNvSpPr>
            <a:spLocks noGrp="1"/>
          </p:cNvSpPr>
          <p:nvPr>
            <p:ph idx="1"/>
          </p:nvPr>
        </p:nvSpPr>
        <p:spPr>
          <a:xfrm>
            <a:off x="335052" y="1237273"/>
            <a:ext cx="5867398" cy="4351338"/>
          </a:xfrm>
        </p:spPr>
        <p:txBody>
          <a:bodyPr>
            <a:normAutofit/>
          </a:bodyPr>
          <a:lstStyle/>
          <a:p>
            <a:r>
              <a:rPr lang="en-US" sz="2600" dirty="0">
                <a:latin typeface="Arial" panose="020B0604020202020204" pitchFamily="34" charset="0"/>
                <a:cs typeface="Arial" panose="020B0604020202020204" pitchFamily="34" charset="0"/>
              </a:rPr>
              <a:t>Sensor Release</a:t>
            </a:r>
          </a:p>
          <a:p>
            <a:r>
              <a:rPr lang="en-US" sz="2600" dirty="0">
                <a:latin typeface="Arial" panose="020B0604020202020204" pitchFamily="34" charset="0"/>
                <a:cs typeface="Arial" panose="020B0604020202020204" pitchFamily="34" charset="0"/>
              </a:rPr>
              <a:t>Door Hardware Release </a:t>
            </a:r>
          </a:p>
          <a:p>
            <a:r>
              <a:rPr lang="en-US" sz="2600" dirty="0">
                <a:latin typeface="Arial" panose="020B0604020202020204" pitchFamily="34" charset="0"/>
                <a:cs typeface="Arial" panose="020B0604020202020204" pitchFamily="34" charset="0"/>
              </a:rPr>
              <a:t>Delayed Egress</a:t>
            </a:r>
          </a:p>
          <a:p>
            <a:r>
              <a:rPr lang="en-US" sz="2600" dirty="0">
                <a:latin typeface="Arial" panose="020B0604020202020204" pitchFamily="34" charset="0"/>
                <a:cs typeface="Arial" panose="020B0604020202020204" pitchFamily="34" charset="0"/>
              </a:rPr>
              <a:t>Controlled Egress in Health Care</a:t>
            </a:r>
          </a:p>
          <a:p>
            <a:r>
              <a:rPr lang="en-US" sz="2600" dirty="0">
                <a:latin typeface="Arial" panose="020B0604020202020204" pitchFamily="34" charset="0"/>
                <a:cs typeface="Arial" panose="020B0604020202020204" pitchFamily="34" charset="0"/>
              </a:rPr>
              <a:t>Stairwell Reentry</a:t>
            </a:r>
          </a:p>
          <a:p>
            <a:r>
              <a:rPr lang="en-US" sz="2600" dirty="0">
                <a:latin typeface="Arial" panose="020B0604020202020204" pitchFamily="34" charset="0"/>
                <a:cs typeface="Arial" panose="020B0604020202020204" pitchFamily="34" charset="0"/>
              </a:rPr>
              <a:t>Elevator Lobby Egress</a:t>
            </a:r>
          </a:p>
          <a:p>
            <a:r>
              <a:rPr lang="en-US" sz="2600" dirty="0">
                <a:latin typeface="Arial" panose="020B0604020202020204" pitchFamily="34" charset="0"/>
                <a:cs typeface="Arial" panose="020B0604020202020204" pitchFamily="34" charset="0"/>
              </a:rPr>
              <a:t>Interlocks</a:t>
            </a:r>
          </a:p>
          <a:p>
            <a:endParaRPr lang="en-US" sz="12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Monitored Egress</a:t>
            </a:r>
          </a:p>
          <a:p>
            <a:pPr marL="0" indent="0">
              <a:buNone/>
            </a:pPr>
            <a:endParaRPr lang="en-US" sz="2600" dirty="0">
              <a:latin typeface="Arial" panose="020B0604020202020204" pitchFamily="34" charset="0"/>
              <a:cs typeface="Arial" panose="020B0604020202020204" pitchFamily="34" charset="0"/>
            </a:endParaRPr>
          </a:p>
          <a:p>
            <a:pPr marL="0" indent="0">
              <a:buNone/>
            </a:pPr>
            <a:endParaRPr lang="en-US" dirty="0"/>
          </a:p>
        </p:txBody>
      </p:sp>
      <p:sp>
        <p:nvSpPr>
          <p:cNvPr id="3" name="Rectangle 2">
            <a:extLst>
              <a:ext uri="{FF2B5EF4-FFF2-40B4-BE49-F238E27FC236}">
                <a16:creationId xmlns:a16="http://schemas.microsoft.com/office/drawing/2014/main" id="{55A129E4-6BF0-EF17-1339-EA4CE0115EA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3817228463"/>
      </p:ext>
    </p:extLst>
  </p:cSld>
  <p:clrMapOvr>
    <a:masterClrMapping/>
  </p:clrMapOvr>
  <p:extLst>
    <p:ext uri="{E180D4A7-C9FB-4DFB-919C-405C955672EB}">
      <p14:showEvtLst xmlns:p14="http://schemas.microsoft.com/office/powerpoint/2010/main">
        <p14:playEvt time="39" objId="2"/>
        <p14:stopEvt time="25406"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1F806C5-119F-4D2F-A334-618D857698E5}"/>
              </a:ext>
            </a:extLst>
          </p:cNvPr>
          <p:cNvSpPr/>
          <p:nvPr/>
        </p:nvSpPr>
        <p:spPr>
          <a:xfrm flipH="1">
            <a:off x="7984542" y="0"/>
            <a:ext cx="4197409" cy="61395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8545ECD-C00D-40EB-B167-788EF66C12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30928" y="248013"/>
            <a:ext cx="3893703" cy="5726424"/>
          </a:xfrm>
          <a:prstGeom prst="rect">
            <a:avLst/>
          </a:prstGeom>
        </p:spPr>
      </p:pic>
      <p:sp>
        <p:nvSpPr>
          <p:cNvPr id="15" name="Title 14">
            <a:extLst>
              <a:ext uri="{FF2B5EF4-FFF2-40B4-BE49-F238E27FC236}">
                <a16:creationId xmlns:a16="http://schemas.microsoft.com/office/drawing/2014/main" id="{3AB3784C-322E-439D-B843-41228F64DFF3}"/>
              </a:ext>
            </a:extLst>
          </p:cNvPr>
          <p:cNvSpPr>
            <a:spLocks noGrp="1"/>
          </p:cNvSpPr>
          <p:nvPr>
            <p:ph type="title"/>
          </p:nvPr>
        </p:nvSpPr>
        <p:spPr>
          <a:xfrm>
            <a:off x="321446" y="385547"/>
            <a:ext cx="7144480" cy="1325563"/>
          </a:xfrm>
        </p:spPr>
        <p:txBody>
          <a:bodyPr>
            <a:normAutofit/>
          </a:bodyPr>
          <a:lstStyle/>
          <a:p>
            <a:r>
              <a:rPr lang="en-US" sz="4000" b="1" dirty="0">
                <a:solidFill>
                  <a:srgbClr val="00B050"/>
                </a:solidFill>
                <a:latin typeface="Arial" panose="020B0604020202020204" pitchFamily="34" charset="0"/>
                <a:cs typeface="Arial" panose="020B0604020202020204" pitchFamily="34" charset="0"/>
              </a:rPr>
              <a:t>Normal</a:t>
            </a:r>
            <a:r>
              <a:rPr lang="en-US" sz="4000" dirty="0">
                <a:latin typeface="Arial" panose="020B0604020202020204" pitchFamily="34" charset="0"/>
                <a:cs typeface="Arial" panose="020B0604020202020204" pitchFamily="34" charset="0"/>
              </a:rPr>
              <a:t> Locking Arrangements</a:t>
            </a:r>
          </a:p>
        </p:txBody>
      </p:sp>
      <p:sp>
        <p:nvSpPr>
          <p:cNvPr id="16" name="Content Placeholder 15">
            <a:extLst>
              <a:ext uri="{FF2B5EF4-FFF2-40B4-BE49-F238E27FC236}">
                <a16:creationId xmlns:a16="http://schemas.microsoft.com/office/drawing/2014/main" id="{8EB96AFB-949E-434B-8E6D-9A549CC05D19}"/>
              </a:ext>
            </a:extLst>
          </p:cNvPr>
          <p:cNvSpPr>
            <a:spLocks noGrp="1"/>
          </p:cNvSpPr>
          <p:nvPr>
            <p:ph idx="1"/>
          </p:nvPr>
        </p:nvSpPr>
        <p:spPr>
          <a:xfrm>
            <a:off x="321447" y="1604276"/>
            <a:ext cx="6993753" cy="3776898"/>
          </a:xfrm>
        </p:spPr>
        <p:txBody>
          <a:bodyPr>
            <a:normAutofit lnSpcReduction="10000"/>
          </a:bodyPr>
          <a:lstStyle/>
          <a:p>
            <a:r>
              <a:rPr lang="en-US" sz="3200" dirty="0">
                <a:latin typeface="Arial" panose="020B0604020202020204" pitchFamily="34" charset="0"/>
                <a:cs typeface="Arial" panose="020B0604020202020204" pitchFamily="34" charset="0"/>
              </a:rPr>
              <a:t>Unlatch with one releasing motion for egress (some exceptions)</a:t>
            </a:r>
          </a:p>
          <a:p>
            <a:r>
              <a:rPr lang="en-US" sz="3200" dirty="0">
                <a:latin typeface="Arial" panose="020B0604020202020204" pitchFamily="34" charset="0"/>
                <a:cs typeface="Arial" panose="020B0604020202020204" pitchFamily="34" charset="0"/>
              </a:rPr>
              <a:t>No key, tool, special knowledge or effort for egress</a:t>
            </a:r>
          </a:p>
          <a:p>
            <a:r>
              <a:rPr lang="en-US" sz="3200" dirty="0">
                <a:latin typeface="Arial" panose="020B0604020202020204" pitchFamily="34" charset="0"/>
                <a:cs typeface="Arial" panose="020B0604020202020204" pitchFamily="34" charset="0"/>
              </a:rPr>
              <a:t>No tight grasping, pinching, or twisting of the wrist</a:t>
            </a:r>
          </a:p>
          <a:p>
            <a:r>
              <a:rPr lang="en-US" sz="3200" dirty="0">
                <a:latin typeface="Arial" panose="020B0604020202020204" pitchFamily="34" charset="0"/>
                <a:cs typeface="Arial" panose="020B0604020202020204" pitchFamily="34" charset="0"/>
              </a:rPr>
              <a:t>Releasing hardware between 34-48 inches AFF (some exceptions)</a:t>
            </a:r>
          </a:p>
        </p:txBody>
      </p:sp>
      <p:sp>
        <p:nvSpPr>
          <p:cNvPr id="3" name="Rectangle 2">
            <a:extLst>
              <a:ext uri="{FF2B5EF4-FFF2-40B4-BE49-F238E27FC236}">
                <a16:creationId xmlns:a16="http://schemas.microsoft.com/office/drawing/2014/main" id="{7D4E1851-C416-67C9-A4C9-E49B0D3A44D9}"/>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1875380143"/>
      </p:ext>
    </p:extLst>
  </p:cSld>
  <p:clrMapOvr>
    <a:masterClrMapping/>
  </p:clrMapOvr>
  <p:extLst>
    <p:ext uri="{E180D4A7-C9FB-4DFB-919C-405C955672EB}">
      <p14:showEvtLst xmlns:p14="http://schemas.microsoft.com/office/powerpoint/2010/main">
        <p14:playEvt time="23" objId="2"/>
        <p14:stopEvt time="71111"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648E-A429-478E-B8C5-EE87FF8F42C5}"/>
              </a:ext>
            </a:extLst>
          </p:cNvPr>
          <p:cNvSpPr>
            <a:spLocks noGrp="1"/>
          </p:cNvSpPr>
          <p:nvPr>
            <p:ph type="title"/>
          </p:nvPr>
        </p:nvSpPr>
        <p:spPr>
          <a:xfrm>
            <a:off x="388621" y="383653"/>
            <a:ext cx="10744200" cy="1325563"/>
          </a:xfrm>
        </p:spPr>
        <p:txBody>
          <a:bodyPr>
            <a:normAutofit/>
          </a:bodyPr>
          <a:lstStyle/>
          <a:p>
            <a:r>
              <a:rPr lang="en-US" sz="4000" dirty="0">
                <a:latin typeface="Arial" panose="020B0604020202020204" pitchFamily="34" charset="0"/>
                <a:cs typeface="Arial" panose="020B0604020202020204" pitchFamily="34" charset="0"/>
              </a:rPr>
              <a:t>Monitored or Recorded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Egress – 2021 I-Codes</a:t>
            </a:r>
          </a:p>
        </p:txBody>
      </p:sp>
      <p:sp>
        <p:nvSpPr>
          <p:cNvPr id="3" name="Content Placeholder 2">
            <a:extLst>
              <a:ext uri="{FF2B5EF4-FFF2-40B4-BE49-F238E27FC236}">
                <a16:creationId xmlns:a16="http://schemas.microsoft.com/office/drawing/2014/main" id="{0A737FD9-E390-4161-AD74-FCD55B9B41F0}"/>
              </a:ext>
            </a:extLst>
          </p:cNvPr>
          <p:cNvSpPr>
            <a:spLocks noGrp="1"/>
          </p:cNvSpPr>
          <p:nvPr>
            <p:ph idx="1"/>
          </p:nvPr>
        </p:nvSpPr>
        <p:spPr>
          <a:xfrm>
            <a:off x="388621" y="1829133"/>
            <a:ext cx="5928359" cy="4151514"/>
          </a:xfrm>
        </p:spPr>
        <p:txBody>
          <a:bodyPr>
            <a:normAutofit/>
          </a:bodyPr>
          <a:lstStyle/>
          <a:p>
            <a:pPr marL="0" indent="0">
              <a:buNone/>
            </a:pPr>
            <a:r>
              <a:rPr lang="en-US" sz="2600" i="1" dirty="0">
                <a:solidFill>
                  <a:srgbClr val="FF0000"/>
                </a:solidFill>
                <a:latin typeface="Arial" panose="020B0604020202020204" pitchFamily="34" charset="0"/>
                <a:cs typeface="Arial" panose="020B0604020202020204" pitchFamily="34" charset="0"/>
              </a:rPr>
              <a:t>1010.2.10 Monitored or recorded egress. Where electrical systems that monitor or record egress activity are incorporated, the locking system shall comply with Section 1010.2.11, 1010.2.12, 1010.2.13, 1010.2.14 or 1010.2.15 </a:t>
            </a:r>
            <a:r>
              <a:rPr lang="en-US" sz="2600" b="1" i="1" dirty="0">
                <a:solidFill>
                  <a:srgbClr val="FF0000"/>
                </a:solidFill>
                <a:latin typeface="Arial" panose="020B0604020202020204" pitchFamily="34" charset="0"/>
                <a:cs typeface="Arial" panose="020B0604020202020204" pitchFamily="34" charset="0"/>
              </a:rPr>
              <a:t>or shall be readily openable from the egress side without the use of a key or special knowledge or effort.</a:t>
            </a:r>
          </a:p>
        </p:txBody>
      </p:sp>
      <p:pic>
        <p:nvPicPr>
          <p:cNvPr id="6" name="Picture 5">
            <a:extLst>
              <a:ext uri="{FF2B5EF4-FFF2-40B4-BE49-F238E27FC236}">
                <a16:creationId xmlns:a16="http://schemas.microsoft.com/office/drawing/2014/main" id="{36C4AC6A-DD27-43C7-A89A-2762189FE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7283" y="22860"/>
            <a:ext cx="4844717" cy="6123940"/>
          </a:xfrm>
          <a:prstGeom prst="rect">
            <a:avLst/>
          </a:prstGeom>
        </p:spPr>
      </p:pic>
      <p:sp>
        <p:nvSpPr>
          <p:cNvPr id="5" name="Rectangle 4">
            <a:extLst>
              <a:ext uri="{FF2B5EF4-FFF2-40B4-BE49-F238E27FC236}">
                <a16:creationId xmlns:a16="http://schemas.microsoft.com/office/drawing/2014/main" id="{639AE690-651B-A7C9-72C5-982D94832938}"/>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171244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A0DC-EC29-4D7D-94B8-7DCF453E97B0}"/>
              </a:ext>
            </a:extLst>
          </p:cNvPr>
          <p:cNvSpPr>
            <a:spLocks noGrp="1"/>
          </p:cNvSpPr>
          <p:nvPr>
            <p:ph type="title"/>
          </p:nvPr>
        </p:nvSpPr>
        <p:spPr>
          <a:xfrm>
            <a:off x="351692" y="1122180"/>
            <a:ext cx="8612694" cy="1325563"/>
          </a:xfrm>
        </p:spPr>
        <p:txBody>
          <a:bodyPr>
            <a:normAutofit/>
          </a:bodyPr>
          <a:lstStyle/>
          <a:p>
            <a:r>
              <a:rPr lang="en-US" sz="4000" dirty="0">
                <a:latin typeface="Arial" panose="020B0604020202020204" pitchFamily="34" charset="0"/>
                <a:cs typeface="Arial" panose="020B0604020202020204" pitchFamily="34" charset="0"/>
              </a:rPr>
              <a:t>Clarification in the 2024 IBC:</a:t>
            </a:r>
          </a:p>
        </p:txBody>
      </p:sp>
      <p:sp>
        <p:nvSpPr>
          <p:cNvPr id="3" name="Content Placeholder 2">
            <a:extLst>
              <a:ext uri="{FF2B5EF4-FFF2-40B4-BE49-F238E27FC236}">
                <a16:creationId xmlns:a16="http://schemas.microsoft.com/office/drawing/2014/main" id="{DA376D60-F74C-4798-BFA1-0B045B7D1704}"/>
              </a:ext>
            </a:extLst>
          </p:cNvPr>
          <p:cNvSpPr>
            <a:spLocks noGrp="1"/>
          </p:cNvSpPr>
          <p:nvPr>
            <p:ph idx="1"/>
          </p:nvPr>
        </p:nvSpPr>
        <p:spPr>
          <a:xfrm>
            <a:off x="351692" y="2487547"/>
            <a:ext cx="11002108" cy="4351338"/>
          </a:xfrm>
        </p:spPr>
        <p:txBody>
          <a:bodyPr>
            <a:normAutofit/>
          </a:bodyPr>
          <a:lstStyle/>
          <a:p>
            <a:pPr marL="0" indent="0">
              <a:buNone/>
            </a:pPr>
            <a:r>
              <a:rPr lang="en-US" sz="2600" i="1" dirty="0">
                <a:solidFill>
                  <a:srgbClr val="FF0000"/>
                </a:solidFill>
                <a:latin typeface="Arial" panose="020B0604020202020204" pitchFamily="34" charset="0"/>
                <a:cs typeface="Arial" panose="020B0604020202020204" pitchFamily="34" charset="0"/>
              </a:rPr>
              <a:t>Monitored or recorded egress, </a:t>
            </a:r>
            <a:r>
              <a:rPr lang="en-US" sz="2600" b="1" i="1" dirty="0">
                <a:solidFill>
                  <a:srgbClr val="FF0000"/>
                </a:solidFill>
                <a:latin typeface="Arial" panose="020B0604020202020204" pitchFamily="34" charset="0"/>
                <a:cs typeface="Arial" panose="020B0604020202020204" pitchFamily="34" charset="0"/>
              </a:rPr>
              <a:t>and access control systems. </a:t>
            </a:r>
            <a:r>
              <a:rPr lang="en-US" sz="2600" i="1" dirty="0">
                <a:solidFill>
                  <a:srgbClr val="FF0000"/>
                </a:solidFill>
                <a:latin typeface="Arial" panose="020B0604020202020204" pitchFamily="34" charset="0"/>
                <a:cs typeface="Arial" panose="020B0604020202020204" pitchFamily="34" charset="0"/>
              </a:rPr>
              <a:t>Where electrical systems that monitor or record egress activity are incorporated, </a:t>
            </a:r>
            <a:r>
              <a:rPr lang="en-US" sz="2600" b="1" i="1" dirty="0">
                <a:solidFill>
                  <a:srgbClr val="FF0000"/>
                </a:solidFill>
                <a:latin typeface="Arial" panose="020B0604020202020204" pitchFamily="34" charset="0"/>
                <a:cs typeface="Arial" panose="020B0604020202020204" pitchFamily="34" charset="0"/>
              </a:rPr>
              <a:t>or where the door has an access control system, </a:t>
            </a:r>
            <a:r>
              <a:rPr lang="en-US" sz="2600" i="1" dirty="0">
                <a:solidFill>
                  <a:srgbClr val="FF0000"/>
                </a:solidFill>
                <a:latin typeface="Arial" panose="020B0604020202020204" pitchFamily="34" charset="0"/>
                <a:cs typeface="Arial" panose="020B0604020202020204" pitchFamily="34" charset="0"/>
              </a:rPr>
              <a:t>the locking system on the egress side of the door shall comply with Section 1010.2.11, 1010.2.12, 1010.2.13, 1010.2.14 or 1010.2.15 </a:t>
            </a:r>
            <a:r>
              <a:rPr lang="en-US" sz="2600" b="1" i="1" dirty="0">
                <a:solidFill>
                  <a:srgbClr val="FF0000"/>
                </a:solidFill>
                <a:latin typeface="Arial" panose="020B0604020202020204" pitchFamily="34" charset="0"/>
                <a:cs typeface="Arial" panose="020B0604020202020204" pitchFamily="34" charset="0"/>
              </a:rPr>
              <a:t>or shall be readily openable from the egress side without the use of a key or special knowledge or effort. </a:t>
            </a:r>
          </a:p>
        </p:txBody>
      </p:sp>
      <p:grpSp>
        <p:nvGrpSpPr>
          <p:cNvPr id="4" name="Group 3">
            <a:extLst>
              <a:ext uri="{FF2B5EF4-FFF2-40B4-BE49-F238E27FC236}">
                <a16:creationId xmlns:a16="http://schemas.microsoft.com/office/drawing/2014/main" id="{98E1D8C4-DE4D-4DC9-A8FD-E86262E5D75E}"/>
              </a:ext>
            </a:extLst>
          </p:cNvPr>
          <p:cNvGrpSpPr/>
          <p:nvPr/>
        </p:nvGrpSpPr>
        <p:grpSpPr>
          <a:xfrm>
            <a:off x="9118505" y="448051"/>
            <a:ext cx="2467586" cy="1885462"/>
            <a:chOff x="9565812" y="196123"/>
            <a:chExt cx="2467586" cy="1885462"/>
          </a:xfrm>
        </p:grpSpPr>
        <p:pic>
          <p:nvPicPr>
            <p:cNvPr id="5" name="Picture 4" descr="Diagram&#10;&#10;Description automatically generated">
              <a:extLst>
                <a:ext uri="{FF2B5EF4-FFF2-40B4-BE49-F238E27FC236}">
                  <a16:creationId xmlns:a16="http://schemas.microsoft.com/office/drawing/2014/main" id="{BAF3C161-4C15-498E-82F3-A13196EFFC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65812" y="662307"/>
              <a:ext cx="2467586" cy="1419278"/>
            </a:xfrm>
            <a:prstGeom prst="rect">
              <a:avLst/>
            </a:prstGeom>
          </p:spPr>
        </p:pic>
        <p:sp>
          <p:nvSpPr>
            <p:cNvPr id="6" name="TextBox 5">
              <a:extLst>
                <a:ext uri="{FF2B5EF4-FFF2-40B4-BE49-F238E27FC236}">
                  <a16:creationId xmlns:a16="http://schemas.microsoft.com/office/drawing/2014/main" id="{FE2337B5-27A6-42F1-BD02-1B8C2F526D3C}"/>
                </a:ext>
              </a:extLst>
            </p:cNvPr>
            <p:cNvSpPr txBox="1"/>
            <p:nvPr/>
          </p:nvSpPr>
          <p:spPr>
            <a:xfrm>
              <a:off x="9874512" y="196123"/>
              <a:ext cx="1850186" cy="646331"/>
            </a:xfrm>
            <a:prstGeom prst="rect">
              <a:avLst/>
            </a:prstGeom>
            <a:noFill/>
          </p:spPr>
          <p:txBody>
            <a:bodyPr wrap="none" rtlCol="0">
              <a:spAutoFit/>
            </a:bodyPr>
            <a:lstStyle/>
            <a:p>
              <a:pPr algn="ctr"/>
              <a:r>
                <a:rPr lang="en-US" sz="3600" b="1" dirty="0">
                  <a:solidFill>
                    <a:srgbClr val="BC0009"/>
                  </a:solidFill>
                </a:rPr>
                <a:t>2024 IBC</a:t>
              </a:r>
              <a:endParaRPr lang="en-US" sz="2400" b="1" dirty="0">
                <a:solidFill>
                  <a:srgbClr val="BC0009"/>
                </a:solidFill>
              </a:endParaRPr>
            </a:p>
          </p:txBody>
        </p:sp>
      </p:grpSp>
      <p:sp>
        <p:nvSpPr>
          <p:cNvPr id="8" name="Rectangle 7">
            <a:extLst>
              <a:ext uri="{FF2B5EF4-FFF2-40B4-BE49-F238E27FC236}">
                <a16:creationId xmlns:a16="http://schemas.microsoft.com/office/drawing/2014/main" id="{0C57D4B0-3A3A-E345-E96E-36AEBDF3F216}"/>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360504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64BB-CFC3-4137-AD6E-B53E357CE3E4}"/>
              </a:ext>
            </a:extLst>
          </p:cNvPr>
          <p:cNvSpPr>
            <a:spLocks noGrp="1"/>
          </p:cNvSpPr>
          <p:nvPr>
            <p:ph idx="1"/>
          </p:nvPr>
        </p:nvSpPr>
        <p:spPr>
          <a:xfrm>
            <a:off x="415118" y="1237525"/>
            <a:ext cx="8924825" cy="4563288"/>
          </a:xfrm>
        </p:spPr>
        <p:txBody>
          <a:bodyPr>
            <a:normAutofit/>
          </a:bodyPr>
          <a:lstStyle/>
          <a:p>
            <a:pPr>
              <a:lnSpc>
                <a:spcPct val="100000"/>
              </a:lnSpc>
            </a:pPr>
            <a:r>
              <a:rPr lang="en-US" sz="3000" b="1" dirty="0"/>
              <a:t>IS NOT</a:t>
            </a:r>
            <a:r>
              <a:rPr lang="en-US" sz="3000" dirty="0"/>
              <a:t> required by code for all access control systems</a:t>
            </a:r>
          </a:p>
          <a:p>
            <a:pPr>
              <a:lnSpc>
                <a:spcPct val="100000"/>
              </a:lnSpc>
            </a:pPr>
            <a:r>
              <a:rPr lang="en-US" sz="3000" b="1" dirty="0"/>
              <a:t>IS</a:t>
            </a:r>
            <a:r>
              <a:rPr lang="en-US" sz="3000" dirty="0"/>
              <a:t> required by code for:</a:t>
            </a:r>
            <a:endParaRPr lang="en-US" sz="3100" dirty="0"/>
          </a:p>
          <a:p>
            <a:pPr marL="519113" lvl="1" indent="-287338">
              <a:lnSpc>
                <a:spcPct val="100000"/>
              </a:lnSpc>
            </a:pPr>
            <a:r>
              <a:rPr lang="en-US" sz="3100" dirty="0"/>
              <a:t>Delayed Egress Locks</a:t>
            </a:r>
          </a:p>
          <a:p>
            <a:pPr marL="519113" lvl="1" indent="-287338">
              <a:lnSpc>
                <a:spcPct val="100000"/>
              </a:lnSpc>
            </a:pPr>
            <a:r>
              <a:rPr lang="en-US" sz="3100" dirty="0"/>
              <a:t>Controlled Egress Locks</a:t>
            </a:r>
          </a:p>
          <a:p>
            <a:pPr marL="519113" lvl="1" indent="-287338">
              <a:lnSpc>
                <a:spcPct val="100000"/>
              </a:lnSpc>
            </a:pPr>
            <a:r>
              <a:rPr lang="en-US" sz="3100" dirty="0"/>
              <a:t>Sensor Release</a:t>
            </a:r>
          </a:p>
          <a:p>
            <a:pPr marL="519113" lvl="1" indent="-287338">
              <a:lnSpc>
                <a:spcPct val="100000"/>
              </a:lnSpc>
            </a:pPr>
            <a:r>
              <a:rPr lang="en-US" sz="3100" dirty="0"/>
              <a:t>Door-Hardware Release</a:t>
            </a:r>
          </a:p>
          <a:p>
            <a:pPr marL="519113" lvl="1" indent="-287338">
              <a:lnSpc>
                <a:spcPct val="100000"/>
              </a:lnSpc>
            </a:pPr>
            <a:r>
              <a:rPr lang="en-US" sz="3100" dirty="0"/>
              <a:t>Elevator Lobby Locks</a:t>
            </a:r>
          </a:p>
          <a:p>
            <a:pPr marL="519113" lvl="1" indent="-287338">
              <a:lnSpc>
                <a:spcPct val="100000"/>
              </a:lnSpc>
            </a:pPr>
            <a:r>
              <a:rPr lang="en-US" sz="3100" dirty="0"/>
              <a:t>Stairwell Reentry (NFPA 101)</a:t>
            </a:r>
          </a:p>
          <a:p>
            <a:pPr lvl="1"/>
            <a:endParaRPr lang="en-US" dirty="0"/>
          </a:p>
        </p:txBody>
      </p:sp>
      <p:sp>
        <p:nvSpPr>
          <p:cNvPr id="2" name="Title 1">
            <a:extLst>
              <a:ext uri="{FF2B5EF4-FFF2-40B4-BE49-F238E27FC236}">
                <a16:creationId xmlns:a16="http://schemas.microsoft.com/office/drawing/2014/main" id="{08917459-66CA-46BE-95E8-3BA3920A2774}"/>
              </a:ext>
            </a:extLst>
          </p:cNvPr>
          <p:cNvSpPr>
            <a:spLocks noGrp="1"/>
          </p:cNvSpPr>
          <p:nvPr>
            <p:ph type="title"/>
          </p:nvPr>
        </p:nvSpPr>
        <p:spPr>
          <a:xfrm>
            <a:off x="415118" y="88581"/>
            <a:ext cx="12073966" cy="1325563"/>
          </a:xfrm>
        </p:spPr>
        <p:txBody>
          <a:bodyPr>
            <a:normAutofit/>
          </a:bodyPr>
          <a:lstStyle/>
          <a:p>
            <a:r>
              <a:rPr lang="en-US" sz="3800" dirty="0">
                <a:latin typeface="Arial" panose="020B0604020202020204" pitchFamily="34" charset="0"/>
                <a:cs typeface="Arial" panose="020B0604020202020204" pitchFamily="34" charset="0"/>
              </a:rPr>
              <a:t>UL 294 – Standard for Access Control System Units</a:t>
            </a:r>
          </a:p>
        </p:txBody>
      </p:sp>
      <p:pic>
        <p:nvPicPr>
          <p:cNvPr id="7" name="Picture 6">
            <a:extLst>
              <a:ext uri="{FF2B5EF4-FFF2-40B4-BE49-F238E27FC236}">
                <a16:creationId xmlns:a16="http://schemas.microsoft.com/office/drawing/2014/main" id="{97BCCCFF-C812-401A-97E3-369B1BDF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844" y="1887499"/>
            <a:ext cx="2957128" cy="3829480"/>
          </a:xfrm>
          <a:prstGeom prst="rect">
            <a:avLst/>
          </a:prstGeom>
          <a:ln w="6350">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DDE7C5F5-241C-36B2-8EE3-5F5E443D03A1}"/>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1388019331"/>
      </p:ext>
    </p:extLst>
  </p:cSld>
  <p:clrMapOvr>
    <a:masterClrMapping/>
  </p:clrMapOvr>
  <p:extLst>
    <p:ext uri="{E180D4A7-C9FB-4DFB-919C-405C955672EB}">
      <p14:showEvtLst xmlns:p14="http://schemas.microsoft.com/office/powerpoint/2010/main">
        <p14:playEvt time="35" objId="5"/>
        <p14:stopEvt time="50641"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464BB-CFC3-4137-AD6E-B53E357CE3E4}"/>
              </a:ext>
            </a:extLst>
          </p:cNvPr>
          <p:cNvSpPr>
            <a:spLocks noGrp="1"/>
          </p:cNvSpPr>
          <p:nvPr>
            <p:ph idx="1"/>
          </p:nvPr>
        </p:nvSpPr>
        <p:spPr>
          <a:xfrm>
            <a:off x="415118" y="2166785"/>
            <a:ext cx="4862937" cy="3634027"/>
          </a:xfrm>
        </p:spPr>
        <p:txBody>
          <a:bodyPr>
            <a:normAutofit/>
          </a:bodyPr>
          <a:lstStyle/>
          <a:p>
            <a:pPr marL="0" indent="0">
              <a:buNone/>
            </a:pPr>
            <a:r>
              <a:rPr lang="en-US" sz="2600" i="1" dirty="0">
                <a:solidFill>
                  <a:srgbClr val="FF0000"/>
                </a:solidFill>
                <a:effectLst/>
                <a:latin typeface="Arial" panose="020B0604020202020204" pitchFamily="34" charset="0"/>
                <a:cs typeface="Arial" panose="020B0604020202020204" pitchFamily="34" charset="0"/>
              </a:rPr>
              <a:t>The electromechanical or electromagnetic locking device shall be listed in accordance with </a:t>
            </a:r>
            <a:r>
              <a:rPr lang="en-US" sz="2600" i="1" u="sng" dirty="0">
                <a:solidFill>
                  <a:srgbClr val="FF0000"/>
                </a:solidFill>
                <a:effectLst/>
                <a:latin typeface="Arial" panose="020B0604020202020204" pitchFamily="34" charset="0"/>
                <a:cs typeface="Arial" panose="020B0604020202020204" pitchFamily="34" charset="0"/>
              </a:rPr>
              <a:t>either</a:t>
            </a:r>
            <a:r>
              <a:rPr lang="en-US" sz="2600" i="1" dirty="0">
                <a:solidFill>
                  <a:srgbClr val="FF0000"/>
                </a:solidFill>
                <a:effectLst/>
                <a:latin typeface="Arial" panose="020B0604020202020204" pitchFamily="34" charset="0"/>
                <a:cs typeface="Arial" panose="020B0604020202020204" pitchFamily="34" charset="0"/>
              </a:rPr>
              <a:t> UL 294 or UL 1034.</a:t>
            </a:r>
            <a:endParaRPr lang="en-US" sz="2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8917459-66CA-46BE-95E8-3BA3920A2774}"/>
              </a:ext>
            </a:extLst>
          </p:cNvPr>
          <p:cNvSpPr>
            <a:spLocks noGrp="1"/>
          </p:cNvSpPr>
          <p:nvPr>
            <p:ph type="title"/>
          </p:nvPr>
        </p:nvSpPr>
        <p:spPr>
          <a:xfrm>
            <a:off x="415118" y="396333"/>
            <a:ext cx="10753625" cy="1325563"/>
          </a:xfrm>
        </p:spPr>
        <p:txBody>
          <a:bodyPr>
            <a:noAutofit/>
          </a:bodyPr>
          <a:lstStyle/>
          <a:p>
            <a:r>
              <a:rPr lang="en-US" sz="3600" dirty="0">
                <a:latin typeface="Arial" panose="020B0604020202020204" pitchFamily="34" charset="0"/>
                <a:cs typeface="Arial" panose="020B0604020202020204" pitchFamily="34" charset="0"/>
              </a:rPr>
              <a:t>UL 294 – Standard for Access Control System Units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UL 1034 – Standard for Burglary-Resistant Electric Locking Mechanisms</a:t>
            </a:r>
          </a:p>
        </p:txBody>
      </p:sp>
      <p:pic>
        <p:nvPicPr>
          <p:cNvPr id="7" name="Picture 6">
            <a:extLst>
              <a:ext uri="{FF2B5EF4-FFF2-40B4-BE49-F238E27FC236}">
                <a16:creationId xmlns:a16="http://schemas.microsoft.com/office/drawing/2014/main" id="{97BCCCFF-C812-401A-97E3-369B1BDF4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932" y="1721896"/>
            <a:ext cx="2816448" cy="3647299"/>
          </a:xfrm>
          <a:prstGeom prst="rect">
            <a:avLst/>
          </a:prstGeom>
          <a:ln w="6350">
            <a:solidFill>
              <a:schemeClr val="tx1"/>
            </a:solidFill>
          </a:ln>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BC9A4A44-2945-41B9-95C0-E692C8A97613}"/>
              </a:ext>
            </a:extLst>
          </p:cNvPr>
          <p:cNvGrpSpPr/>
          <p:nvPr/>
        </p:nvGrpSpPr>
        <p:grpSpPr>
          <a:xfrm>
            <a:off x="1307168" y="3915350"/>
            <a:ext cx="2467586" cy="1885462"/>
            <a:chOff x="9565812" y="196123"/>
            <a:chExt cx="2467586" cy="1885462"/>
          </a:xfrm>
        </p:grpSpPr>
        <p:pic>
          <p:nvPicPr>
            <p:cNvPr id="18" name="Picture 17" descr="Diagram&#10;&#10;Description automatically generated">
              <a:extLst>
                <a:ext uri="{FF2B5EF4-FFF2-40B4-BE49-F238E27FC236}">
                  <a16:creationId xmlns:a16="http://schemas.microsoft.com/office/drawing/2014/main" id="{1C733945-0BD3-49E8-9A27-400D63D8F4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65812" y="662307"/>
              <a:ext cx="2467586" cy="1419278"/>
            </a:xfrm>
            <a:prstGeom prst="rect">
              <a:avLst/>
            </a:prstGeom>
          </p:spPr>
        </p:pic>
        <p:sp>
          <p:nvSpPr>
            <p:cNvPr id="19" name="TextBox 18">
              <a:extLst>
                <a:ext uri="{FF2B5EF4-FFF2-40B4-BE49-F238E27FC236}">
                  <a16:creationId xmlns:a16="http://schemas.microsoft.com/office/drawing/2014/main" id="{834D5117-0191-4F73-9E79-321E4CC9ACA2}"/>
                </a:ext>
              </a:extLst>
            </p:cNvPr>
            <p:cNvSpPr txBox="1"/>
            <p:nvPr/>
          </p:nvSpPr>
          <p:spPr>
            <a:xfrm>
              <a:off x="9874512" y="196123"/>
              <a:ext cx="1850186" cy="646331"/>
            </a:xfrm>
            <a:prstGeom prst="rect">
              <a:avLst/>
            </a:prstGeom>
            <a:noFill/>
          </p:spPr>
          <p:txBody>
            <a:bodyPr wrap="none" rtlCol="0">
              <a:spAutoFit/>
            </a:bodyPr>
            <a:lstStyle/>
            <a:p>
              <a:pPr algn="ctr"/>
              <a:r>
                <a:rPr lang="en-US" sz="3600" b="1" dirty="0">
                  <a:solidFill>
                    <a:srgbClr val="BC0009"/>
                  </a:solidFill>
                </a:rPr>
                <a:t>2024 IBC</a:t>
              </a:r>
              <a:endParaRPr lang="en-US" sz="2400" b="1" dirty="0">
                <a:solidFill>
                  <a:srgbClr val="BC0009"/>
                </a:solidFill>
              </a:endParaRPr>
            </a:p>
          </p:txBody>
        </p:sp>
      </p:grpSp>
      <p:pic>
        <p:nvPicPr>
          <p:cNvPr id="6" name="Picture 5" descr="Graphical user interface, text, application&#10;&#10;Description automatically generated">
            <a:extLst>
              <a:ext uri="{FF2B5EF4-FFF2-40B4-BE49-F238E27FC236}">
                <a16:creationId xmlns:a16="http://schemas.microsoft.com/office/drawing/2014/main" id="{7F36A918-D782-4BEA-9A89-E07A45B32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842" y="1728532"/>
            <a:ext cx="2806197" cy="3634026"/>
          </a:xfrm>
          <a:prstGeom prst="rect">
            <a:avLst/>
          </a:prstGeom>
          <a:ln w="6350">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25DB2841-69E2-3E4B-F249-2B2D2BE5B513}"/>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Arial" panose="020B0604020202020204" pitchFamily="34" charset="0"/>
                <a:cs typeface="Arial" panose="020B0604020202020204" pitchFamily="34" charset="0"/>
              </a:rPr>
              <a:t>  Code Update</a:t>
            </a:r>
          </a:p>
        </p:txBody>
      </p:sp>
    </p:spTree>
    <p:extLst>
      <p:ext uri="{BB962C8B-B14F-4D97-AF65-F5344CB8AC3E}">
        <p14:creationId xmlns:p14="http://schemas.microsoft.com/office/powerpoint/2010/main" val="4231320404"/>
      </p:ext>
    </p:extLst>
  </p:cSld>
  <p:clrMapOvr>
    <a:masterClrMapping/>
  </p:clrMapOvr>
  <p:extLst>
    <p:ext uri="{E180D4A7-C9FB-4DFB-919C-405C955672EB}">
      <p14:showEvtLst xmlns:p14="http://schemas.microsoft.com/office/powerpoint/2010/main">
        <p14:playEvt time="35" objId="5"/>
        <p14:stopEvt time="50641"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0D7F4-6F38-0A53-116D-60C507FF1A5C}"/>
              </a:ext>
            </a:extLst>
          </p:cNvPr>
          <p:cNvSpPr/>
          <p:nvPr/>
        </p:nvSpPr>
        <p:spPr>
          <a:xfrm>
            <a:off x="0" y="-1"/>
            <a:ext cx="12192000" cy="142277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59F6C7-7DF5-0802-E5EA-40D51853515D}"/>
              </a:ext>
            </a:extLst>
          </p:cNvPr>
          <p:cNvSpPr txBox="1"/>
          <p:nvPr/>
        </p:nvSpPr>
        <p:spPr>
          <a:xfrm>
            <a:off x="537953" y="285402"/>
            <a:ext cx="10232160" cy="830997"/>
          </a:xfrm>
          <a:prstGeom prst="rect">
            <a:avLst/>
          </a:prstGeom>
          <a:noFill/>
        </p:spPr>
        <p:txBody>
          <a:bodyPr wrap="none" rtlCol="0">
            <a:spAutoFit/>
          </a:bodyPr>
          <a:lstStyle/>
          <a:p>
            <a:r>
              <a:rPr lang="en-US" sz="2400" b="1" dirty="0">
                <a:hlinkClick r:id="rId3"/>
              </a:rPr>
              <a:t>https://idighardware.com/2025/02/decoded-listings-for-electrified-hardware/</a:t>
            </a:r>
            <a:endParaRPr lang="en-US" sz="2400" b="1" dirty="0">
              <a:hlinkClick r:id="rId4"/>
            </a:endParaRPr>
          </a:p>
          <a:p>
            <a:r>
              <a:rPr lang="en-US" sz="2400" b="1" dirty="0">
                <a:hlinkClick r:id="rId4"/>
              </a:rPr>
              <a:t>https://idighardware.com/ACE/</a:t>
            </a:r>
            <a:endParaRPr lang="en-US" sz="2400" b="1" dirty="0"/>
          </a:p>
        </p:txBody>
      </p:sp>
      <p:pic>
        <p:nvPicPr>
          <p:cNvPr id="3" name="Picture 2">
            <a:extLst>
              <a:ext uri="{FF2B5EF4-FFF2-40B4-BE49-F238E27FC236}">
                <a16:creationId xmlns:a16="http://schemas.microsoft.com/office/drawing/2014/main" id="{CBE4AA6D-9808-DE56-52CC-D9AF61D1A393}"/>
              </a:ext>
            </a:extLst>
          </p:cNvPr>
          <p:cNvPicPr>
            <a:picLocks noChangeAspect="1"/>
          </p:cNvPicPr>
          <p:nvPr/>
        </p:nvPicPr>
        <p:blipFill rotWithShape="1">
          <a:blip r:embed="rId5"/>
          <a:srcRect l="7125" t="20746" r="7250" b="60445"/>
          <a:stretch/>
        </p:blipFill>
        <p:spPr>
          <a:xfrm>
            <a:off x="0" y="1401802"/>
            <a:ext cx="12192000" cy="1506502"/>
          </a:xfrm>
          <a:prstGeom prst="rect">
            <a:avLst/>
          </a:prstGeom>
        </p:spPr>
      </p:pic>
      <p:pic>
        <p:nvPicPr>
          <p:cNvPr id="8" name="Picture 7">
            <a:extLst>
              <a:ext uri="{FF2B5EF4-FFF2-40B4-BE49-F238E27FC236}">
                <a16:creationId xmlns:a16="http://schemas.microsoft.com/office/drawing/2014/main" id="{3FC60503-15BC-8972-EB75-90F8B5CAB2CD}"/>
              </a:ext>
            </a:extLst>
          </p:cNvPr>
          <p:cNvPicPr>
            <a:picLocks noChangeAspect="1"/>
          </p:cNvPicPr>
          <p:nvPr/>
        </p:nvPicPr>
        <p:blipFill rotWithShape="1">
          <a:blip r:embed="rId6"/>
          <a:srcRect l="7250" t="22666" r="30500" b="20884"/>
          <a:stretch/>
        </p:blipFill>
        <p:spPr>
          <a:xfrm>
            <a:off x="472440" y="2986762"/>
            <a:ext cx="7589520" cy="3871238"/>
          </a:xfrm>
          <a:prstGeom prst="rect">
            <a:avLst/>
          </a:prstGeom>
        </p:spPr>
      </p:pic>
      <p:pic>
        <p:nvPicPr>
          <p:cNvPr id="11" name="Picture 10">
            <a:extLst>
              <a:ext uri="{FF2B5EF4-FFF2-40B4-BE49-F238E27FC236}">
                <a16:creationId xmlns:a16="http://schemas.microsoft.com/office/drawing/2014/main" id="{8A231BB8-CAC5-7F07-D0A3-C3584191D912}"/>
              </a:ext>
            </a:extLst>
          </p:cNvPr>
          <p:cNvPicPr>
            <a:picLocks noChangeAspect="1"/>
          </p:cNvPicPr>
          <p:nvPr/>
        </p:nvPicPr>
        <p:blipFill rotWithShape="1">
          <a:blip r:embed="rId7"/>
          <a:srcRect l="68625" t="27111" r="9625" b="38888"/>
          <a:stretch/>
        </p:blipFill>
        <p:spPr>
          <a:xfrm>
            <a:off x="8545073" y="2908304"/>
            <a:ext cx="3174487" cy="2791456"/>
          </a:xfrm>
          <a:prstGeom prst="rect">
            <a:avLst/>
          </a:prstGeom>
        </p:spPr>
      </p:pic>
      <p:pic>
        <p:nvPicPr>
          <p:cNvPr id="12" name="Picture 11">
            <a:extLst>
              <a:ext uri="{FF2B5EF4-FFF2-40B4-BE49-F238E27FC236}">
                <a16:creationId xmlns:a16="http://schemas.microsoft.com/office/drawing/2014/main" id="{B38F18C3-5DA5-5F8A-B875-B98F7A3F2CDB}"/>
              </a:ext>
            </a:extLst>
          </p:cNvPr>
          <p:cNvPicPr>
            <a:picLocks noChangeAspect="1"/>
          </p:cNvPicPr>
          <p:nvPr/>
        </p:nvPicPr>
        <p:blipFill rotWithShape="1">
          <a:blip r:embed="rId7"/>
          <a:srcRect l="68625" t="62597" r="9625" b="26450"/>
          <a:stretch/>
        </p:blipFill>
        <p:spPr>
          <a:xfrm>
            <a:off x="8606032" y="5760720"/>
            <a:ext cx="3174487" cy="899160"/>
          </a:xfrm>
          <a:prstGeom prst="rect">
            <a:avLst/>
          </a:prstGeom>
        </p:spPr>
      </p:pic>
    </p:spTree>
    <p:extLst>
      <p:ext uri="{BB962C8B-B14F-4D97-AF65-F5344CB8AC3E}">
        <p14:creationId xmlns:p14="http://schemas.microsoft.com/office/powerpoint/2010/main" val="139372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10016</TotalTime>
  <Words>1362</Words>
  <Application>Microsoft Office PowerPoint</Application>
  <PresentationFormat>Widescreen</PresentationFormat>
  <Paragraphs>102</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Brush Script MT</vt:lpstr>
      <vt:lpstr>Calibri</vt:lpstr>
      <vt:lpstr>Calibri Light</vt:lpstr>
      <vt:lpstr>Office Theme</vt:lpstr>
      <vt:lpstr>PowerPoint Presentation</vt:lpstr>
      <vt:lpstr>PowerPoint Presentation</vt:lpstr>
      <vt:lpstr>Special Locking Arrangements</vt:lpstr>
      <vt:lpstr>Normal Locking Arrangements</vt:lpstr>
      <vt:lpstr>Monitored or Recorded  Egress – 2021 I-Codes</vt:lpstr>
      <vt:lpstr>Clarification in the 2024 IBC:</vt:lpstr>
      <vt:lpstr>UL 294 – Standard for Access Control System Units</vt:lpstr>
      <vt:lpstr>UL 294 – Standard for Access Control System Units UL 1034 – Standard for Burglary-Resistant Electric Locking Mechanisms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Greene, Lori</dc:creator>
  <cp:lastModifiedBy>Greene, Lori</cp:lastModifiedBy>
  <cp:revision>8</cp:revision>
  <dcterms:created xsi:type="dcterms:W3CDTF">2025-01-09T23:54:38Z</dcterms:created>
  <dcterms:modified xsi:type="dcterms:W3CDTF">2025-02-19T15:21:55Z</dcterms:modified>
</cp:coreProperties>
</file>