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3556" r:id="rId2"/>
    <p:sldId id="893" r:id="rId3"/>
    <p:sldId id="3674" r:id="rId4"/>
    <p:sldId id="3675" r:id="rId5"/>
    <p:sldId id="3676" r:id="rId6"/>
    <p:sldId id="371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8999" autoAdjust="0"/>
  </p:normalViewPr>
  <p:slideViewPr>
    <p:cSldViewPr snapToGrid="0">
      <p:cViewPr varScale="1">
        <p:scale>
          <a:sx n="42" d="100"/>
          <a:sy n="42" d="100"/>
        </p:scale>
        <p:origin x="1532" y="20"/>
      </p:cViewPr>
      <p:guideLst/>
    </p:cSldViewPr>
  </p:slideViewPr>
  <p:notesTextViewPr>
    <p:cViewPr>
      <p:scale>
        <a:sx n="1" d="1"/>
        <a:sy n="1" d="1"/>
      </p:scale>
      <p:origin x="0" y="-124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A8F869-976D-496B-9B85-A3BE2A667853}" type="datetimeFigureOut">
              <a:rPr lang="en-US" smtClean="0"/>
              <a:t>1/15/2025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979AA5-8B66-4588-A9C0-27EF17945768}" type="slidenum">
              <a:rPr lang="en-US" smtClean="0"/>
              <a:t>‹#›</a:t>
            </a:fld>
            <a:endParaRPr lang="en-US"/>
          </a:p>
        </p:txBody>
      </p:sp>
    </p:spTree>
    <p:extLst>
      <p:ext uri="{BB962C8B-B14F-4D97-AF65-F5344CB8AC3E}">
        <p14:creationId xmlns:p14="http://schemas.microsoft.com/office/powerpoint/2010/main" val="1384376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 that we will be doing these quick code updates each month, with a very brief overview of the code change or requirement, and links to additional resources.  </a:t>
            </a:r>
          </a:p>
          <a:p>
            <a:endParaRPr lang="en-US" dirty="0"/>
          </a:p>
          <a:p>
            <a:r>
              <a:rPr lang="en-US" dirty="0"/>
              <a:t>Upcoming code changes can be used as clarifications or requests for AHJ approval even before adoption.</a:t>
            </a:r>
          </a:p>
          <a:p>
            <a:endParaRPr lang="en-US" dirty="0"/>
          </a:p>
        </p:txBody>
      </p:sp>
      <p:sp>
        <p:nvSpPr>
          <p:cNvPr id="4" name="Slide Number Placeholder 3"/>
          <p:cNvSpPr>
            <a:spLocks noGrp="1"/>
          </p:cNvSpPr>
          <p:nvPr>
            <p:ph type="sldNum" sz="quarter" idx="5"/>
          </p:nvPr>
        </p:nvSpPr>
        <p:spPr/>
        <p:txBody>
          <a:bodyPr/>
          <a:lstStyle/>
          <a:p>
            <a:fld id="{08B42DDE-F483-426C-BC7A-60E763DF9D56}" type="slidenum">
              <a:rPr lang="en-US" smtClean="0"/>
              <a:pPr/>
              <a:t>1</a:t>
            </a:fld>
            <a:endParaRPr lang="en-US" dirty="0"/>
          </a:p>
        </p:txBody>
      </p:sp>
    </p:spTree>
    <p:extLst>
      <p:ext uri="{BB962C8B-B14F-4D97-AF65-F5344CB8AC3E}">
        <p14:creationId xmlns:p14="http://schemas.microsoft.com/office/powerpoint/2010/main" val="1548167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interlock is a type of system where when one door is open, the other door can’t be opened. They are used for security or to limit air transmission, and common applications are data centers, money counting rooms in casinos, clean rooms, and laboratories. An interlock could impact egress because if the outer door is propped open, the occupants of the room may not be able to exit through the inner door.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Electromagnetic locks and door position switches are typically used to control the interlock function, but fail safe electromechanical locks or fail safe electric strikes (with institutional function locks) could be used.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a safety interlock, the doors are typically unlocked until someone opens one door.  With security locks, the doors are typically locked, and when one door is opened, the access control reader on the other door will not unlock the second door.  These should not be confused with sallyports or mantraps. https://idighardware.com/2025/01/qq-interlock-types/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The model codes don’t currently address interlocks, so each interlock has to be approved by the AHJ unless there is a state or local code modification.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75BA9-3C31-4BB2-941D-2BD93400D3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9281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new section has been approved for the 2027 I-Codes that will address interlocks (AKA control vestibules), and a definition for control vestibule will be added.  Technically, this section will not apply until a particular jurisdiction adopts the 2027 code, but the change can be used to design/specify interlocks.  The text of the new code section should be submitted to the AHJ with the request for approval of the interlock.</a:t>
            </a:r>
          </a:p>
          <a:p>
            <a:endParaRPr lang="en-US" dirty="0"/>
          </a:p>
          <a:p>
            <a:r>
              <a:rPr lang="en-US" dirty="0"/>
              <a:t>There are limitations to the use groups and occupant loads where this application is permitted.</a:t>
            </a:r>
          </a:p>
          <a:p>
            <a:endParaRPr lang="en-US" dirty="0"/>
          </a:p>
          <a:p>
            <a:r>
              <a:rPr lang="en-US" b="1" dirty="0"/>
              <a:t>2027 IBC Approved Change:</a:t>
            </a:r>
          </a:p>
          <a:p>
            <a:r>
              <a:rPr lang="en-US" i="1" dirty="0"/>
              <a:t>CONTROL VESTIBULE.  A space with doors in series that are interlocked such that when one door is open other doors are restricted from opening.</a:t>
            </a:r>
          </a:p>
          <a:p>
            <a:r>
              <a:rPr lang="en-US" i="1" dirty="0"/>
              <a:t>1010.2.15 Control Vestibule. Control vestibules shall be permitted in the means of egress for security, environmental control, or clinical</a:t>
            </a:r>
          </a:p>
          <a:p>
            <a:r>
              <a:rPr lang="en-US" i="1" dirty="0"/>
              <a:t>needs in:</a:t>
            </a:r>
          </a:p>
          <a:p>
            <a:r>
              <a:rPr lang="en-US" i="1" dirty="0"/>
              <a:t>1. Groups F, H-3, H-4, H-5, I-1, I-2, and S where the occupant load of the room or space served by the control vestibule is less than</a:t>
            </a:r>
          </a:p>
          <a:p>
            <a:r>
              <a:rPr lang="en-US" i="1" dirty="0"/>
              <a:t>50.</a:t>
            </a:r>
          </a:p>
          <a:p>
            <a:r>
              <a:rPr lang="en-US" i="1" dirty="0"/>
              <a:t>2. Groups B and M where the occupant load of the room or space served by the control vestibule is 10 or less.</a:t>
            </a:r>
          </a:p>
          <a:p>
            <a:endParaRPr lang="en-US" dirty="0"/>
          </a:p>
          <a:p>
            <a:r>
              <a:rPr lang="en-US" dirty="0"/>
              <a:t>Continued on next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75BA9-3C31-4BB2-941D-2BD93400D3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3146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 sprinkler system or smoke detection system is required, and the path of egress must not pass through more than one interlock/control vestibule.</a:t>
            </a:r>
          </a:p>
          <a:p>
            <a:endParaRPr lang="en-US" b="1" dirty="0"/>
          </a:p>
          <a:p>
            <a:r>
              <a:rPr lang="en-US" b="1" dirty="0"/>
              <a:t>2027 IBC Approved Change:</a:t>
            </a:r>
          </a:p>
          <a:p>
            <a:r>
              <a:rPr lang="en-US" i="1" dirty="0"/>
              <a:t>1010.2.15.1 Protection. Control vestibules shall be permitted where the building complies with either of the following:</a:t>
            </a:r>
          </a:p>
          <a:p>
            <a:r>
              <a:rPr lang="en-US" i="1" dirty="0"/>
              <a:t>1. The building is equipped throughout with an automatic sprinkler system in accordance with Section 903.3.1.1.</a:t>
            </a:r>
          </a:p>
          <a:p>
            <a:r>
              <a:rPr lang="en-US" i="1" dirty="0"/>
              <a:t>2. An approved automatic smoke detection system in accordance with Section 907 is installed in the room or space served by the</a:t>
            </a:r>
          </a:p>
          <a:p>
            <a:r>
              <a:rPr lang="en-US" i="1" dirty="0"/>
              <a:t>control vestibule.</a:t>
            </a:r>
          </a:p>
          <a:p>
            <a:r>
              <a:rPr lang="en-US" i="1" dirty="0"/>
              <a:t>1010.2.15.2 Egress path. The egress path from any point shall not pass through more than one control vestibule.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Continued on next slide…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75BA9-3C31-4BB2-941D-2BD93400D3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1930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details the safety overrides that will be required.  Note that the model codes now allow the UL 1034 listing as an alternative to UL 294 for special locking arrangements.  There are specifics on the override switch - including required signage – in the code text.</a:t>
            </a:r>
          </a:p>
          <a:p>
            <a:endParaRPr lang="en-US" dirty="0"/>
          </a:p>
          <a:p>
            <a:r>
              <a:rPr lang="en-US" dirty="0"/>
              <a:t>A change has been submitted for the 2027 edition of NFPA 101 but has not yet been approved.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2027 IBC Approved Change:</a:t>
            </a:r>
          </a:p>
          <a:p>
            <a:r>
              <a:rPr lang="en-US" i="1" dirty="0"/>
              <a:t>1010.2.15.3 Interlocking door operation. Where doors in the means of egress are configured as a control vestibule, the control vestibule</a:t>
            </a:r>
          </a:p>
          <a:p>
            <a:r>
              <a:rPr lang="en-US" i="1" dirty="0"/>
              <a:t>door interlocking system shall provide for egress. The control vestibule shall comply with all of the following:</a:t>
            </a:r>
          </a:p>
          <a:p>
            <a:r>
              <a:rPr lang="en-US" i="1" dirty="0"/>
              <a:t>1. An approved override switch shall be provided on the egress side of each door of the control vestibule which unlocks the</a:t>
            </a:r>
          </a:p>
          <a:p>
            <a:r>
              <a:rPr lang="en-US" i="1" dirty="0"/>
              <a:t>interlocked electric lock of that door.</a:t>
            </a:r>
          </a:p>
          <a:p>
            <a:r>
              <a:rPr lang="en-US" i="1" dirty="0"/>
              <a:t>1.1. Each override switch shall be located within 48 inches (1219 mm) of the door and 40 inches minimum to 48 inches</a:t>
            </a:r>
          </a:p>
          <a:p>
            <a:r>
              <a:rPr lang="en-US" i="1" dirty="0"/>
              <a:t>maximum (1016 mm to 1219 mm) above the floor.</a:t>
            </a:r>
          </a:p>
          <a:p>
            <a:r>
              <a:rPr lang="en-US" i="1" dirty="0"/>
              <a:t>1.2. Signage shall be provided with instructions on the use of the interlock override switch.</a:t>
            </a:r>
          </a:p>
          <a:p>
            <a:r>
              <a:rPr lang="en-US" i="1" dirty="0"/>
              <a:t>1.3. When operated, the override switch shall result in direct interruption of power to the interlocked electric lock — independent</a:t>
            </a:r>
          </a:p>
          <a:p>
            <a:r>
              <a:rPr lang="en-US" i="1" dirty="0"/>
              <a:t>of other electronics — and the interlocked electric lock shall remain unlocked for not less than 30 seconds.</a:t>
            </a:r>
          </a:p>
          <a:p>
            <a:r>
              <a:rPr lang="en-US" i="1" dirty="0"/>
              <a:t>Exception: Where the control vestibule is designed to impede occupant egress for security reasons, the override switches for</a:t>
            </a:r>
          </a:p>
          <a:p>
            <a:r>
              <a:rPr lang="en-US" i="1" dirty="0"/>
              <a:t>the door interlocks shall be permitted to be moved to approved alternate locations.</a:t>
            </a:r>
          </a:p>
          <a:p>
            <a:r>
              <a:rPr lang="en-US" i="1" dirty="0"/>
              <a:t>2. Upon activation of the automatic sprinkler system or automatic smoke detection system the interlock function of the doors of the</a:t>
            </a:r>
          </a:p>
          <a:p>
            <a:r>
              <a:rPr lang="en-US" i="1" dirty="0"/>
              <a:t>control vestibule shall deactivate.</a:t>
            </a:r>
          </a:p>
          <a:p>
            <a:r>
              <a:rPr lang="en-US" i="1" dirty="0"/>
              <a:t>3. Upon loss of power to the interlock function of the doors, the interlock function of the door locking system of the control vestibule</a:t>
            </a:r>
          </a:p>
          <a:p>
            <a:r>
              <a:rPr lang="en-US" i="1" dirty="0"/>
              <a:t>shall deactivate.</a:t>
            </a:r>
          </a:p>
          <a:p>
            <a:r>
              <a:rPr lang="en-US" i="1" dirty="0"/>
              <a:t>4. Where a control vestibule serves a room or space equipped with an emergency alarm system for hazardous materials, the</a:t>
            </a:r>
          </a:p>
          <a:p>
            <a:r>
              <a:rPr lang="en-US" i="1" dirty="0"/>
              <a:t>interlock function of the doors shall deactivate when such emergency alarm system is activated.</a:t>
            </a:r>
          </a:p>
          <a:p>
            <a:r>
              <a:rPr lang="en-US" i="1" dirty="0"/>
              <a:t>5. The doors of the control vestibule shall be self-closing.</a:t>
            </a:r>
          </a:p>
          <a:p>
            <a:r>
              <a:rPr lang="en-US" i="1" dirty="0"/>
              <a:t>6. The doors of the control vestibule shall swing in the direction of egress travel.</a:t>
            </a:r>
          </a:p>
          <a:p>
            <a:r>
              <a:rPr lang="en-US" i="1" dirty="0"/>
              <a:t>Exception: Power-operated doors in accordance with Section 1010.3.2.</a:t>
            </a:r>
          </a:p>
          <a:p>
            <a:r>
              <a:rPr lang="en-US" i="1" dirty="0"/>
              <a:t>7. The electro-mechanical or electromagnetic locking devices shall be listed in accordance with either UL 294 or UL 1034.</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75BA9-3C31-4BB2-941D-2BD93400D3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9713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info about this change can be found in the linked blog post or on the ACE page.</a:t>
            </a:r>
          </a:p>
          <a:p>
            <a:endParaRPr lang="en-US" dirty="0"/>
          </a:p>
          <a:p>
            <a:r>
              <a:rPr lang="en-US" dirty="0"/>
              <a:t>On the Articles page of </a:t>
            </a:r>
            <a:r>
              <a:rPr lang="en-US" dirty="0" err="1"/>
              <a:t>iDigHardware</a:t>
            </a:r>
            <a:r>
              <a:rPr lang="en-US" dirty="0"/>
              <a:t>, there are Decoded articles about almost every code requirement related to door openings.</a:t>
            </a:r>
          </a:p>
        </p:txBody>
      </p:sp>
      <p:sp>
        <p:nvSpPr>
          <p:cNvPr id="4" name="Slide Number Placeholder 3"/>
          <p:cNvSpPr>
            <a:spLocks noGrp="1"/>
          </p:cNvSpPr>
          <p:nvPr>
            <p:ph type="sldNum" sz="quarter" idx="5"/>
          </p:nvPr>
        </p:nvSpPr>
        <p:spPr/>
        <p:txBody>
          <a:bodyPr/>
          <a:lstStyle/>
          <a:p>
            <a:fld id="{7D151B13-2D0B-43A6-9196-DDC7FAACB67B}" type="slidenum">
              <a:rPr lang="en-US" smtClean="0"/>
              <a:t>6</a:t>
            </a:fld>
            <a:endParaRPr lang="en-US"/>
          </a:p>
        </p:txBody>
      </p:sp>
    </p:spTree>
    <p:extLst>
      <p:ext uri="{BB962C8B-B14F-4D97-AF65-F5344CB8AC3E}">
        <p14:creationId xmlns:p14="http://schemas.microsoft.com/office/powerpoint/2010/main" val="309991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87617-B2A0-492B-DB05-B284F7DE0D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E23613C-1552-3CC4-3FE0-5E12BAA3E5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4F9387-9F33-3D18-0D4F-671BC1FADAD1}"/>
              </a:ext>
            </a:extLst>
          </p:cNvPr>
          <p:cNvSpPr>
            <a:spLocks noGrp="1"/>
          </p:cNvSpPr>
          <p:nvPr>
            <p:ph type="dt" sz="half" idx="10"/>
          </p:nvPr>
        </p:nvSpPr>
        <p:spPr/>
        <p:txBody>
          <a:bodyPr/>
          <a:lstStyle/>
          <a:p>
            <a:fld id="{194F8A4E-B844-407E-A12B-096C66259FF7}" type="datetimeFigureOut">
              <a:rPr lang="en-US" smtClean="0"/>
              <a:t>1/15/2025</a:t>
            </a:fld>
            <a:endParaRPr lang="en-US"/>
          </a:p>
        </p:txBody>
      </p:sp>
      <p:sp>
        <p:nvSpPr>
          <p:cNvPr id="5" name="Footer Placeholder 4">
            <a:extLst>
              <a:ext uri="{FF2B5EF4-FFF2-40B4-BE49-F238E27FC236}">
                <a16:creationId xmlns:a16="http://schemas.microsoft.com/office/drawing/2014/main" id="{8882A374-D9AD-346E-651D-F2BE655159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94A088-665F-EAD5-28B3-B9DCECFDAAF4}"/>
              </a:ext>
            </a:extLst>
          </p:cNvPr>
          <p:cNvSpPr>
            <a:spLocks noGrp="1"/>
          </p:cNvSpPr>
          <p:nvPr>
            <p:ph type="sldNum" sz="quarter" idx="12"/>
          </p:nvPr>
        </p:nvSpPr>
        <p:spPr/>
        <p:txBody>
          <a:bodyPr/>
          <a:lstStyle/>
          <a:p>
            <a:fld id="{BFED2A3C-6EDC-4CBD-BEDE-23C39125048E}" type="slidenum">
              <a:rPr lang="en-US" smtClean="0"/>
              <a:t>‹#›</a:t>
            </a:fld>
            <a:endParaRPr lang="en-US"/>
          </a:p>
        </p:txBody>
      </p:sp>
    </p:spTree>
    <p:extLst>
      <p:ext uri="{BB962C8B-B14F-4D97-AF65-F5344CB8AC3E}">
        <p14:creationId xmlns:p14="http://schemas.microsoft.com/office/powerpoint/2010/main" val="797498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64D62-26CA-8C4C-36FE-E1EB609087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3B5EAF-D6B6-0B76-E520-885C84FC57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561ECE-9FA0-8210-128C-4D0544C12616}"/>
              </a:ext>
            </a:extLst>
          </p:cNvPr>
          <p:cNvSpPr>
            <a:spLocks noGrp="1"/>
          </p:cNvSpPr>
          <p:nvPr>
            <p:ph type="dt" sz="half" idx="10"/>
          </p:nvPr>
        </p:nvSpPr>
        <p:spPr/>
        <p:txBody>
          <a:bodyPr/>
          <a:lstStyle/>
          <a:p>
            <a:fld id="{194F8A4E-B844-407E-A12B-096C66259FF7}" type="datetimeFigureOut">
              <a:rPr lang="en-US" smtClean="0"/>
              <a:t>1/15/2025</a:t>
            </a:fld>
            <a:endParaRPr lang="en-US"/>
          </a:p>
        </p:txBody>
      </p:sp>
      <p:sp>
        <p:nvSpPr>
          <p:cNvPr id="5" name="Footer Placeholder 4">
            <a:extLst>
              <a:ext uri="{FF2B5EF4-FFF2-40B4-BE49-F238E27FC236}">
                <a16:creationId xmlns:a16="http://schemas.microsoft.com/office/drawing/2014/main" id="{F77B5397-BC6E-44BB-175F-1A9379F33C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5A81CE-8EC4-9D7D-38D0-DAE86C56069C}"/>
              </a:ext>
            </a:extLst>
          </p:cNvPr>
          <p:cNvSpPr>
            <a:spLocks noGrp="1"/>
          </p:cNvSpPr>
          <p:nvPr>
            <p:ph type="sldNum" sz="quarter" idx="12"/>
          </p:nvPr>
        </p:nvSpPr>
        <p:spPr/>
        <p:txBody>
          <a:bodyPr/>
          <a:lstStyle/>
          <a:p>
            <a:fld id="{BFED2A3C-6EDC-4CBD-BEDE-23C39125048E}" type="slidenum">
              <a:rPr lang="en-US" smtClean="0"/>
              <a:t>‹#›</a:t>
            </a:fld>
            <a:endParaRPr lang="en-US"/>
          </a:p>
        </p:txBody>
      </p:sp>
    </p:spTree>
    <p:extLst>
      <p:ext uri="{BB962C8B-B14F-4D97-AF65-F5344CB8AC3E}">
        <p14:creationId xmlns:p14="http://schemas.microsoft.com/office/powerpoint/2010/main" val="1964051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6DC973-D308-D882-1021-4EDA1CEE41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D71BE7-1941-F27A-0DF7-DD9BC9576A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26D123-71F7-348E-6533-E4E7588C194C}"/>
              </a:ext>
            </a:extLst>
          </p:cNvPr>
          <p:cNvSpPr>
            <a:spLocks noGrp="1"/>
          </p:cNvSpPr>
          <p:nvPr>
            <p:ph type="dt" sz="half" idx="10"/>
          </p:nvPr>
        </p:nvSpPr>
        <p:spPr/>
        <p:txBody>
          <a:bodyPr/>
          <a:lstStyle/>
          <a:p>
            <a:fld id="{194F8A4E-B844-407E-A12B-096C66259FF7}" type="datetimeFigureOut">
              <a:rPr lang="en-US" smtClean="0"/>
              <a:t>1/15/2025</a:t>
            </a:fld>
            <a:endParaRPr lang="en-US"/>
          </a:p>
        </p:txBody>
      </p:sp>
      <p:sp>
        <p:nvSpPr>
          <p:cNvPr id="5" name="Footer Placeholder 4">
            <a:extLst>
              <a:ext uri="{FF2B5EF4-FFF2-40B4-BE49-F238E27FC236}">
                <a16:creationId xmlns:a16="http://schemas.microsoft.com/office/drawing/2014/main" id="{7F82263A-2D6B-40EE-25FC-35AA831B24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D97E79-B29B-CEFB-8633-813B4132AC37}"/>
              </a:ext>
            </a:extLst>
          </p:cNvPr>
          <p:cNvSpPr>
            <a:spLocks noGrp="1"/>
          </p:cNvSpPr>
          <p:nvPr>
            <p:ph type="sldNum" sz="quarter" idx="12"/>
          </p:nvPr>
        </p:nvSpPr>
        <p:spPr/>
        <p:txBody>
          <a:bodyPr/>
          <a:lstStyle/>
          <a:p>
            <a:fld id="{BFED2A3C-6EDC-4CBD-BEDE-23C39125048E}" type="slidenum">
              <a:rPr lang="en-US" smtClean="0"/>
              <a:t>‹#›</a:t>
            </a:fld>
            <a:endParaRPr lang="en-US"/>
          </a:p>
        </p:txBody>
      </p:sp>
    </p:spTree>
    <p:extLst>
      <p:ext uri="{BB962C8B-B14F-4D97-AF65-F5344CB8AC3E}">
        <p14:creationId xmlns:p14="http://schemas.microsoft.com/office/powerpoint/2010/main" val="1464476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416B4CF-08BA-354D-8664-EFC0452DF5F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96000" y="387246"/>
            <a:ext cx="5783705" cy="5783705"/>
          </a:xfrm>
          <a:prstGeom prst="rect">
            <a:avLst/>
          </a:prstGeom>
        </p:spPr>
      </p:pic>
      <p:sp>
        <p:nvSpPr>
          <p:cNvPr id="2" name="Title 1"/>
          <p:cNvSpPr>
            <a:spLocks noGrp="1"/>
          </p:cNvSpPr>
          <p:nvPr>
            <p:ph type="ctrTitle" hasCustomPrompt="1"/>
          </p:nvPr>
        </p:nvSpPr>
        <p:spPr bwMode="invGray">
          <a:xfrm>
            <a:off x="768096" y="2239327"/>
            <a:ext cx="10939445" cy="1935377"/>
          </a:xfrm>
          <a:prstGeom prst="rect">
            <a:avLst/>
          </a:prstGeom>
        </p:spPr>
        <p:txBody>
          <a:bodyPr lIns="0" rIns="0" anchor="t">
            <a:noAutofit/>
          </a:bodyPr>
          <a:lstStyle>
            <a:lvl1pPr>
              <a:defRPr sz="13749" b="0" i="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US" dirty="0"/>
              <a:t>Slide Title</a:t>
            </a:r>
          </a:p>
        </p:txBody>
      </p:sp>
      <p:sp>
        <p:nvSpPr>
          <p:cNvPr id="3" name="Subtitle 2"/>
          <p:cNvSpPr>
            <a:spLocks noGrp="1"/>
          </p:cNvSpPr>
          <p:nvPr>
            <p:ph type="subTitle" idx="1"/>
          </p:nvPr>
        </p:nvSpPr>
        <p:spPr bwMode="invGray">
          <a:xfrm>
            <a:off x="763959" y="4266910"/>
            <a:ext cx="8223893" cy="522335"/>
          </a:xfrm>
          <a:prstGeom prst="rect">
            <a:avLst/>
          </a:prstGeom>
        </p:spPr>
        <p:txBody>
          <a:bodyPr vert="horz" lIns="0" tIns="65311" rIns="0" bIns="65311" rtlCol="0" anchor="t">
            <a:noAutofit/>
          </a:bodyPr>
          <a:lstStyle>
            <a:lvl1pPr marL="0" indent="0">
              <a:buNone/>
              <a:defRPr lang="en-US" sz="3333" b="1" dirty="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pPr lvl="0">
              <a:spcBef>
                <a:spcPct val="0"/>
              </a:spcBef>
            </a:pPr>
            <a:r>
              <a:rPr lang="en-US" dirty="0"/>
              <a:t>Click to edit Master subtitle style</a:t>
            </a:r>
          </a:p>
        </p:txBody>
      </p:sp>
      <p:sp>
        <p:nvSpPr>
          <p:cNvPr id="13" name="Text Placeholder 12"/>
          <p:cNvSpPr>
            <a:spLocks noGrp="1"/>
          </p:cNvSpPr>
          <p:nvPr>
            <p:ph type="body" sz="quarter" idx="10" hasCustomPrompt="1"/>
          </p:nvPr>
        </p:nvSpPr>
        <p:spPr bwMode="invGray">
          <a:xfrm>
            <a:off x="6536932" y="5392258"/>
            <a:ext cx="4833538" cy="522335"/>
          </a:xfrm>
          <a:prstGeom prst="rect">
            <a:avLst/>
          </a:prstGeom>
        </p:spPr>
        <p:txBody>
          <a:bodyPr vert="horz" lIns="0" tIns="65311" rIns="0" bIns="65311" rtlCol="0" anchor="t">
            <a:noAutofit/>
          </a:bodyPr>
          <a:lstStyle>
            <a:lvl1pPr>
              <a:defRPr lang="en-US" sz="2667" b="0" smtClean="0">
                <a:solidFill>
                  <a:schemeClr val="bg1"/>
                </a:solidFill>
                <a:latin typeface="Arial" panose="020B0604020202020204" pitchFamily="34" charset="0"/>
                <a:ea typeface="Verdana" panose="020B0604030504040204" pitchFamily="34" charset="0"/>
                <a:cs typeface="Arial" panose="020B0604020202020204" pitchFamily="34" charset="0"/>
              </a:defRPr>
            </a:lvl1pPr>
            <a:lvl2pPr>
              <a:defRPr lang="en-US" sz="3333" smtClean="0"/>
            </a:lvl2pPr>
            <a:lvl3pPr>
              <a:defRPr lang="en-US" sz="2833" smtClean="0"/>
            </a:lvl3pPr>
            <a:lvl4pPr>
              <a:defRPr lang="en-US" sz="2417" smtClean="0"/>
            </a:lvl4pPr>
            <a:lvl5pPr>
              <a:defRPr lang="en-US" sz="2417"/>
            </a:lvl5pPr>
          </a:lstStyle>
          <a:p>
            <a:pPr lvl="0">
              <a:spcBef>
                <a:spcPct val="0"/>
              </a:spcBef>
              <a:buFont typeface="Arial"/>
            </a:pPr>
            <a:r>
              <a:rPr lang="en-US" dirty="0"/>
              <a:t>Month XX, 20XX</a:t>
            </a:r>
          </a:p>
        </p:txBody>
      </p:sp>
      <p:pic>
        <p:nvPicPr>
          <p:cNvPr id="9" name="Picture 8">
            <a:extLst>
              <a:ext uri="{FF2B5EF4-FFF2-40B4-BE49-F238E27FC236}">
                <a16:creationId xmlns:a16="http://schemas.microsoft.com/office/drawing/2014/main" id="{AB5F2D96-803C-F44E-94DF-C867C14D3A5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63960" y="641431"/>
            <a:ext cx="1247221" cy="1040581"/>
          </a:xfrm>
          <a:prstGeom prst="rect">
            <a:avLst/>
          </a:prstGeom>
        </p:spPr>
      </p:pic>
    </p:spTree>
    <p:extLst>
      <p:ext uri="{BB962C8B-B14F-4D97-AF65-F5344CB8AC3E}">
        <p14:creationId xmlns:p14="http://schemas.microsoft.com/office/powerpoint/2010/main" val="2618800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79B56-A4DE-342B-34D6-7FEC48B6DD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570CB6-6384-D29B-0172-233BD14AAC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DEB481-3E13-D3F4-BF94-3731D59D8349}"/>
              </a:ext>
            </a:extLst>
          </p:cNvPr>
          <p:cNvSpPr>
            <a:spLocks noGrp="1"/>
          </p:cNvSpPr>
          <p:nvPr>
            <p:ph type="dt" sz="half" idx="10"/>
          </p:nvPr>
        </p:nvSpPr>
        <p:spPr/>
        <p:txBody>
          <a:bodyPr/>
          <a:lstStyle/>
          <a:p>
            <a:fld id="{194F8A4E-B844-407E-A12B-096C66259FF7}" type="datetimeFigureOut">
              <a:rPr lang="en-US" smtClean="0"/>
              <a:t>1/15/2025</a:t>
            </a:fld>
            <a:endParaRPr lang="en-US"/>
          </a:p>
        </p:txBody>
      </p:sp>
      <p:sp>
        <p:nvSpPr>
          <p:cNvPr id="5" name="Footer Placeholder 4">
            <a:extLst>
              <a:ext uri="{FF2B5EF4-FFF2-40B4-BE49-F238E27FC236}">
                <a16:creationId xmlns:a16="http://schemas.microsoft.com/office/drawing/2014/main" id="{24C5E378-C9F7-0303-3782-36A82E0EF2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315366-5D7B-0966-6CD4-410723E804D6}"/>
              </a:ext>
            </a:extLst>
          </p:cNvPr>
          <p:cNvSpPr>
            <a:spLocks noGrp="1"/>
          </p:cNvSpPr>
          <p:nvPr>
            <p:ph type="sldNum" sz="quarter" idx="12"/>
          </p:nvPr>
        </p:nvSpPr>
        <p:spPr/>
        <p:txBody>
          <a:bodyPr/>
          <a:lstStyle/>
          <a:p>
            <a:fld id="{BFED2A3C-6EDC-4CBD-BEDE-23C39125048E}" type="slidenum">
              <a:rPr lang="en-US" smtClean="0"/>
              <a:t>‹#›</a:t>
            </a:fld>
            <a:endParaRPr lang="en-US"/>
          </a:p>
        </p:txBody>
      </p:sp>
    </p:spTree>
    <p:extLst>
      <p:ext uri="{BB962C8B-B14F-4D97-AF65-F5344CB8AC3E}">
        <p14:creationId xmlns:p14="http://schemas.microsoft.com/office/powerpoint/2010/main" val="235807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084AB-D51B-2F55-F1E3-736D34DA0C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73E4A0-2D99-1B84-15DF-0D631DAE9C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BE6A5C-A9F7-DD32-8531-7AC2A8D782AF}"/>
              </a:ext>
            </a:extLst>
          </p:cNvPr>
          <p:cNvSpPr>
            <a:spLocks noGrp="1"/>
          </p:cNvSpPr>
          <p:nvPr>
            <p:ph type="dt" sz="half" idx="10"/>
          </p:nvPr>
        </p:nvSpPr>
        <p:spPr/>
        <p:txBody>
          <a:bodyPr/>
          <a:lstStyle/>
          <a:p>
            <a:fld id="{194F8A4E-B844-407E-A12B-096C66259FF7}" type="datetimeFigureOut">
              <a:rPr lang="en-US" smtClean="0"/>
              <a:t>1/15/2025</a:t>
            </a:fld>
            <a:endParaRPr lang="en-US"/>
          </a:p>
        </p:txBody>
      </p:sp>
      <p:sp>
        <p:nvSpPr>
          <p:cNvPr id="5" name="Footer Placeholder 4">
            <a:extLst>
              <a:ext uri="{FF2B5EF4-FFF2-40B4-BE49-F238E27FC236}">
                <a16:creationId xmlns:a16="http://schemas.microsoft.com/office/drawing/2014/main" id="{B99E067D-31EA-2AF8-2392-BA97120A5C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901231-F92F-DDC5-1C13-A260958A333A}"/>
              </a:ext>
            </a:extLst>
          </p:cNvPr>
          <p:cNvSpPr>
            <a:spLocks noGrp="1"/>
          </p:cNvSpPr>
          <p:nvPr>
            <p:ph type="sldNum" sz="quarter" idx="12"/>
          </p:nvPr>
        </p:nvSpPr>
        <p:spPr/>
        <p:txBody>
          <a:bodyPr/>
          <a:lstStyle/>
          <a:p>
            <a:fld id="{BFED2A3C-6EDC-4CBD-BEDE-23C39125048E}" type="slidenum">
              <a:rPr lang="en-US" smtClean="0"/>
              <a:t>‹#›</a:t>
            </a:fld>
            <a:endParaRPr lang="en-US"/>
          </a:p>
        </p:txBody>
      </p:sp>
    </p:spTree>
    <p:extLst>
      <p:ext uri="{BB962C8B-B14F-4D97-AF65-F5344CB8AC3E}">
        <p14:creationId xmlns:p14="http://schemas.microsoft.com/office/powerpoint/2010/main" val="1572531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8D903-1C5E-CB5A-A361-E32D39F1E6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D28745-0933-207E-3321-A3C2845A41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6B3CA5-236E-C60B-D803-F1CEC3AC96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CA52A6-F3D3-9A40-9115-D9221CE24FFB}"/>
              </a:ext>
            </a:extLst>
          </p:cNvPr>
          <p:cNvSpPr>
            <a:spLocks noGrp="1"/>
          </p:cNvSpPr>
          <p:nvPr>
            <p:ph type="dt" sz="half" idx="10"/>
          </p:nvPr>
        </p:nvSpPr>
        <p:spPr/>
        <p:txBody>
          <a:bodyPr/>
          <a:lstStyle/>
          <a:p>
            <a:fld id="{194F8A4E-B844-407E-A12B-096C66259FF7}" type="datetimeFigureOut">
              <a:rPr lang="en-US" smtClean="0"/>
              <a:t>1/15/2025</a:t>
            </a:fld>
            <a:endParaRPr lang="en-US"/>
          </a:p>
        </p:txBody>
      </p:sp>
      <p:sp>
        <p:nvSpPr>
          <p:cNvPr id="6" name="Footer Placeholder 5">
            <a:extLst>
              <a:ext uri="{FF2B5EF4-FFF2-40B4-BE49-F238E27FC236}">
                <a16:creationId xmlns:a16="http://schemas.microsoft.com/office/drawing/2014/main" id="{47988504-C93E-D908-F6AA-3ECDAC6E7D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0BA979-9734-AACF-6AED-ADEAD287A347}"/>
              </a:ext>
            </a:extLst>
          </p:cNvPr>
          <p:cNvSpPr>
            <a:spLocks noGrp="1"/>
          </p:cNvSpPr>
          <p:nvPr>
            <p:ph type="sldNum" sz="quarter" idx="12"/>
          </p:nvPr>
        </p:nvSpPr>
        <p:spPr/>
        <p:txBody>
          <a:bodyPr/>
          <a:lstStyle/>
          <a:p>
            <a:fld id="{BFED2A3C-6EDC-4CBD-BEDE-23C39125048E}" type="slidenum">
              <a:rPr lang="en-US" smtClean="0"/>
              <a:t>‹#›</a:t>
            </a:fld>
            <a:endParaRPr lang="en-US"/>
          </a:p>
        </p:txBody>
      </p:sp>
    </p:spTree>
    <p:extLst>
      <p:ext uri="{BB962C8B-B14F-4D97-AF65-F5344CB8AC3E}">
        <p14:creationId xmlns:p14="http://schemas.microsoft.com/office/powerpoint/2010/main" val="1557185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50602-B876-D23F-F0D4-1A850839B5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3C7C45-5278-D5F0-7795-9A67FE33C3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F1775F-B583-3A07-52CA-3BA1C9FB13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8E4121-C63F-0B09-4B59-F74872B1C8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03C22C-21F6-663A-2999-83D78C2CD2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9E5882-6782-F282-E301-8B9E1FCDEC50}"/>
              </a:ext>
            </a:extLst>
          </p:cNvPr>
          <p:cNvSpPr>
            <a:spLocks noGrp="1"/>
          </p:cNvSpPr>
          <p:nvPr>
            <p:ph type="dt" sz="half" idx="10"/>
          </p:nvPr>
        </p:nvSpPr>
        <p:spPr/>
        <p:txBody>
          <a:bodyPr/>
          <a:lstStyle/>
          <a:p>
            <a:fld id="{194F8A4E-B844-407E-A12B-096C66259FF7}" type="datetimeFigureOut">
              <a:rPr lang="en-US" smtClean="0"/>
              <a:t>1/15/2025</a:t>
            </a:fld>
            <a:endParaRPr lang="en-US"/>
          </a:p>
        </p:txBody>
      </p:sp>
      <p:sp>
        <p:nvSpPr>
          <p:cNvPr id="8" name="Footer Placeholder 7">
            <a:extLst>
              <a:ext uri="{FF2B5EF4-FFF2-40B4-BE49-F238E27FC236}">
                <a16:creationId xmlns:a16="http://schemas.microsoft.com/office/drawing/2014/main" id="{48582652-1C7C-C8A4-3728-E304BAC6D5D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BC33619-9F96-AE71-4837-0D812BDED690}"/>
              </a:ext>
            </a:extLst>
          </p:cNvPr>
          <p:cNvSpPr>
            <a:spLocks noGrp="1"/>
          </p:cNvSpPr>
          <p:nvPr>
            <p:ph type="sldNum" sz="quarter" idx="12"/>
          </p:nvPr>
        </p:nvSpPr>
        <p:spPr/>
        <p:txBody>
          <a:bodyPr/>
          <a:lstStyle/>
          <a:p>
            <a:fld id="{BFED2A3C-6EDC-4CBD-BEDE-23C39125048E}" type="slidenum">
              <a:rPr lang="en-US" smtClean="0"/>
              <a:t>‹#›</a:t>
            </a:fld>
            <a:endParaRPr lang="en-US"/>
          </a:p>
        </p:txBody>
      </p:sp>
    </p:spTree>
    <p:extLst>
      <p:ext uri="{BB962C8B-B14F-4D97-AF65-F5344CB8AC3E}">
        <p14:creationId xmlns:p14="http://schemas.microsoft.com/office/powerpoint/2010/main" val="273557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D2FE4-228A-F6CD-A94A-1F8A56D93A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2DC12D-4328-8408-5DB4-544B558D34EF}"/>
              </a:ext>
            </a:extLst>
          </p:cNvPr>
          <p:cNvSpPr>
            <a:spLocks noGrp="1"/>
          </p:cNvSpPr>
          <p:nvPr>
            <p:ph type="dt" sz="half" idx="10"/>
          </p:nvPr>
        </p:nvSpPr>
        <p:spPr/>
        <p:txBody>
          <a:bodyPr/>
          <a:lstStyle/>
          <a:p>
            <a:fld id="{194F8A4E-B844-407E-A12B-096C66259FF7}" type="datetimeFigureOut">
              <a:rPr lang="en-US" smtClean="0"/>
              <a:t>1/15/2025</a:t>
            </a:fld>
            <a:endParaRPr lang="en-US"/>
          </a:p>
        </p:txBody>
      </p:sp>
      <p:sp>
        <p:nvSpPr>
          <p:cNvPr id="4" name="Footer Placeholder 3">
            <a:extLst>
              <a:ext uri="{FF2B5EF4-FFF2-40B4-BE49-F238E27FC236}">
                <a16:creationId xmlns:a16="http://schemas.microsoft.com/office/drawing/2014/main" id="{44030F69-F312-9D90-94B3-CC4BF6F26D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7EACE1-B3C2-084C-B07D-AA498242808D}"/>
              </a:ext>
            </a:extLst>
          </p:cNvPr>
          <p:cNvSpPr>
            <a:spLocks noGrp="1"/>
          </p:cNvSpPr>
          <p:nvPr>
            <p:ph type="sldNum" sz="quarter" idx="12"/>
          </p:nvPr>
        </p:nvSpPr>
        <p:spPr/>
        <p:txBody>
          <a:bodyPr/>
          <a:lstStyle/>
          <a:p>
            <a:fld id="{BFED2A3C-6EDC-4CBD-BEDE-23C39125048E}" type="slidenum">
              <a:rPr lang="en-US" smtClean="0"/>
              <a:t>‹#›</a:t>
            </a:fld>
            <a:endParaRPr lang="en-US"/>
          </a:p>
        </p:txBody>
      </p:sp>
    </p:spTree>
    <p:extLst>
      <p:ext uri="{BB962C8B-B14F-4D97-AF65-F5344CB8AC3E}">
        <p14:creationId xmlns:p14="http://schemas.microsoft.com/office/powerpoint/2010/main" val="3599949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FA7AC2-3471-3F2C-E578-7EF21AAF608C}"/>
              </a:ext>
            </a:extLst>
          </p:cNvPr>
          <p:cNvSpPr>
            <a:spLocks noGrp="1"/>
          </p:cNvSpPr>
          <p:nvPr>
            <p:ph type="dt" sz="half" idx="10"/>
          </p:nvPr>
        </p:nvSpPr>
        <p:spPr/>
        <p:txBody>
          <a:bodyPr/>
          <a:lstStyle/>
          <a:p>
            <a:fld id="{194F8A4E-B844-407E-A12B-096C66259FF7}" type="datetimeFigureOut">
              <a:rPr lang="en-US" smtClean="0"/>
              <a:t>1/15/2025</a:t>
            </a:fld>
            <a:endParaRPr lang="en-US"/>
          </a:p>
        </p:txBody>
      </p:sp>
      <p:sp>
        <p:nvSpPr>
          <p:cNvPr id="3" name="Footer Placeholder 2">
            <a:extLst>
              <a:ext uri="{FF2B5EF4-FFF2-40B4-BE49-F238E27FC236}">
                <a16:creationId xmlns:a16="http://schemas.microsoft.com/office/drawing/2014/main" id="{BAE9424C-6F8A-A8FA-DC73-A774D35FA9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30B07D-6BB4-B967-8B1A-8887AF861A36}"/>
              </a:ext>
            </a:extLst>
          </p:cNvPr>
          <p:cNvSpPr>
            <a:spLocks noGrp="1"/>
          </p:cNvSpPr>
          <p:nvPr>
            <p:ph type="sldNum" sz="quarter" idx="12"/>
          </p:nvPr>
        </p:nvSpPr>
        <p:spPr/>
        <p:txBody>
          <a:bodyPr/>
          <a:lstStyle/>
          <a:p>
            <a:fld id="{BFED2A3C-6EDC-4CBD-BEDE-23C39125048E}" type="slidenum">
              <a:rPr lang="en-US" smtClean="0"/>
              <a:t>‹#›</a:t>
            </a:fld>
            <a:endParaRPr lang="en-US"/>
          </a:p>
        </p:txBody>
      </p:sp>
    </p:spTree>
    <p:extLst>
      <p:ext uri="{BB962C8B-B14F-4D97-AF65-F5344CB8AC3E}">
        <p14:creationId xmlns:p14="http://schemas.microsoft.com/office/powerpoint/2010/main" val="1557877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FF293-1788-F724-F4DA-9D640FE8D1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438709-53CC-B43C-DB64-EEE9337B62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40DF18-E579-A7DE-75C6-2569BD4917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FF86AC-E4D8-2D90-37D5-C88C09F04292}"/>
              </a:ext>
            </a:extLst>
          </p:cNvPr>
          <p:cNvSpPr>
            <a:spLocks noGrp="1"/>
          </p:cNvSpPr>
          <p:nvPr>
            <p:ph type="dt" sz="half" idx="10"/>
          </p:nvPr>
        </p:nvSpPr>
        <p:spPr/>
        <p:txBody>
          <a:bodyPr/>
          <a:lstStyle/>
          <a:p>
            <a:fld id="{194F8A4E-B844-407E-A12B-096C66259FF7}" type="datetimeFigureOut">
              <a:rPr lang="en-US" smtClean="0"/>
              <a:t>1/15/2025</a:t>
            </a:fld>
            <a:endParaRPr lang="en-US"/>
          </a:p>
        </p:txBody>
      </p:sp>
      <p:sp>
        <p:nvSpPr>
          <p:cNvPr id="6" name="Footer Placeholder 5">
            <a:extLst>
              <a:ext uri="{FF2B5EF4-FFF2-40B4-BE49-F238E27FC236}">
                <a16:creationId xmlns:a16="http://schemas.microsoft.com/office/drawing/2014/main" id="{6FFD1F54-183F-6932-D09C-9297645B61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BE9087-1D0C-E28E-39F9-642F4BBA94F7}"/>
              </a:ext>
            </a:extLst>
          </p:cNvPr>
          <p:cNvSpPr>
            <a:spLocks noGrp="1"/>
          </p:cNvSpPr>
          <p:nvPr>
            <p:ph type="sldNum" sz="quarter" idx="12"/>
          </p:nvPr>
        </p:nvSpPr>
        <p:spPr/>
        <p:txBody>
          <a:bodyPr/>
          <a:lstStyle/>
          <a:p>
            <a:fld id="{BFED2A3C-6EDC-4CBD-BEDE-23C39125048E}" type="slidenum">
              <a:rPr lang="en-US" smtClean="0"/>
              <a:t>‹#›</a:t>
            </a:fld>
            <a:endParaRPr lang="en-US"/>
          </a:p>
        </p:txBody>
      </p:sp>
    </p:spTree>
    <p:extLst>
      <p:ext uri="{BB962C8B-B14F-4D97-AF65-F5344CB8AC3E}">
        <p14:creationId xmlns:p14="http://schemas.microsoft.com/office/powerpoint/2010/main" val="1319345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31667-BB99-02F4-73A7-F353B88BF6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529BD4-41C0-8186-5C85-C56278EBFA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1A6597-A887-F5B8-0CCC-B3F019428B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D2ED0C-E7D5-AE11-1E33-4D53547153A9}"/>
              </a:ext>
            </a:extLst>
          </p:cNvPr>
          <p:cNvSpPr>
            <a:spLocks noGrp="1"/>
          </p:cNvSpPr>
          <p:nvPr>
            <p:ph type="dt" sz="half" idx="10"/>
          </p:nvPr>
        </p:nvSpPr>
        <p:spPr/>
        <p:txBody>
          <a:bodyPr/>
          <a:lstStyle/>
          <a:p>
            <a:fld id="{194F8A4E-B844-407E-A12B-096C66259FF7}" type="datetimeFigureOut">
              <a:rPr lang="en-US" smtClean="0"/>
              <a:t>1/15/2025</a:t>
            </a:fld>
            <a:endParaRPr lang="en-US"/>
          </a:p>
        </p:txBody>
      </p:sp>
      <p:sp>
        <p:nvSpPr>
          <p:cNvPr id="6" name="Footer Placeholder 5">
            <a:extLst>
              <a:ext uri="{FF2B5EF4-FFF2-40B4-BE49-F238E27FC236}">
                <a16:creationId xmlns:a16="http://schemas.microsoft.com/office/drawing/2014/main" id="{1AB8582F-CD97-20B9-A3BF-9F816DC6CC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461424-8BF5-98CF-3EA0-EFDC88015CB3}"/>
              </a:ext>
            </a:extLst>
          </p:cNvPr>
          <p:cNvSpPr>
            <a:spLocks noGrp="1"/>
          </p:cNvSpPr>
          <p:nvPr>
            <p:ph type="sldNum" sz="quarter" idx="12"/>
          </p:nvPr>
        </p:nvSpPr>
        <p:spPr/>
        <p:txBody>
          <a:bodyPr/>
          <a:lstStyle/>
          <a:p>
            <a:fld id="{BFED2A3C-6EDC-4CBD-BEDE-23C39125048E}" type="slidenum">
              <a:rPr lang="en-US" smtClean="0"/>
              <a:t>‹#›</a:t>
            </a:fld>
            <a:endParaRPr lang="en-US"/>
          </a:p>
        </p:txBody>
      </p:sp>
    </p:spTree>
    <p:extLst>
      <p:ext uri="{BB962C8B-B14F-4D97-AF65-F5344CB8AC3E}">
        <p14:creationId xmlns:p14="http://schemas.microsoft.com/office/powerpoint/2010/main" val="2054198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A996BB-EA64-2706-13B2-E719C249C8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AE56B56-33F2-743B-C575-B452A911AC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31017F-C477-7DB4-8EAD-FD723136D4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4F8A4E-B844-407E-A12B-096C66259FF7}" type="datetimeFigureOut">
              <a:rPr lang="en-US" smtClean="0"/>
              <a:t>1/15/2025</a:t>
            </a:fld>
            <a:endParaRPr lang="en-US"/>
          </a:p>
        </p:txBody>
      </p:sp>
      <p:sp>
        <p:nvSpPr>
          <p:cNvPr id="5" name="Footer Placeholder 4">
            <a:extLst>
              <a:ext uri="{FF2B5EF4-FFF2-40B4-BE49-F238E27FC236}">
                <a16:creationId xmlns:a16="http://schemas.microsoft.com/office/drawing/2014/main" id="{EBDD8AD6-2360-D913-D091-929982EE31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BFE918-60BF-7E57-B27A-7696B26949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ED2A3C-6EDC-4CBD-BEDE-23C39125048E}" type="slidenum">
              <a:rPr lang="en-US" smtClean="0"/>
              <a:t>‹#›</a:t>
            </a:fld>
            <a:endParaRPr lang="en-US"/>
          </a:p>
        </p:txBody>
      </p:sp>
    </p:spTree>
    <p:extLst>
      <p:ext uri="{BB962C8B-B14F-4D97-AF65-F5344CB8AC3E}">
        <p14:creationId xmlns:p14="http://schemas.microsoft.com/office/powerpoint/2010/main" val="3443239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idighardware.com/2024/11/decoded-control-vestibules-in-a-means-of-egress/"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idighardware.com/AC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D14C87E-BA7C-4977-BA6B-B3A549C73487}"/>
              </a:ext>
            </a:extLst>
          </p:cNvPr>
          <p:cNvSpPr>
            <a:spLocks noGrp="1"/>
          </p:cNvSpPr>
          <p:nvPr>
            <p:ph type="body" sz="quarter" idx="10"/>
          </p:nvPr>
        </p:nvSpPr>
        <p:spPr>
          <a:xfrm>
            <a:off x="2910264" y="796849"/>
            <a:ext cx="3039964" cy="2404925"/>
          </a:xfrm>
          <a:solidFill>
            <a:schemeClr val="tx1">
              <a:alpha val="37000"/>
            </a:schemeClr>
          </a:solidFill>
        </p:spPr>
        <p:txBody>
          <a:bodyPr/>
          <a:lstStyle/>
          <a:p>
            <a:pPr marL="0" indent="0">
              <a:buNone/>
            </a:pPr>
            <a:r>
              <a:rPr lang="en-US" sz="3667" dirty="0"/>
              <a:t>Lori Greene</a:t>
            </a:r>
          </a:p>
          <a:p>
            <a:pPr marL="0" indent="0">
              <a:buNone/>
            </a:pPr>
            <a:r>
              <a:rPr lang="en-US" sz="2000" dirty="0"/>
              <a:t>DAHC/CDC, FDAI, FDHI</a:t>
            </a:r>
          </a:p>
          <a:p>
            <a:pPr marL="0" indent="0">
              <a:buNone/>
            </a:pPr>
            <a:r>
              <a:rPr lang="en-US" sz="2000" dirty="0"/>
              <a:t>Allegion – Manager, </a:t>
            </a:r>
          </a:p>
          <a:p>
            <a:pPr marL="0" indent="0">
              <a:buNone/>
            </a:pPr>
            <a:r>
              <a:rPr lang="en-US" sz="2000" dirty="0"/>
              <a:t>        Codes &amp; Resources</a:t>
            </a:r>
          </a:p>
          <a:p>
            <a:pPr marL="0" indent="0">
              <a:buNone/>
            </a:pPr>
            <a:r>
              <a:rPr lang="en-US" sz="2000" dirty="0"/>
              <a:t>iDigHardware.com</a:t>
            </a:r>
          </a:p>
        </p:txBody>
      </p:sp>
      <p:sp>
        <p:nvSpPr>
          <p:cNvPr id="7" name="TextBox 6">
            <a:extLst>
              <a:ext uri="{FF2B5EF4-FFF2-40B4-BE49-F238E27FC236}">
                <a16:creationId xmlns:a16="http://schemas.microsoft.com/office/drawing/2014/main" id="{DEDD168D-0AB2-46AB-9826-F53613A672BD}"/>
              </a:ext>
            </a:extLst>
          </p:cNvPr>
          <p:cNvSpPr txBox="1"/>
          <p:nvPr/>
        </p:nvSpPr>
        <p:spPr>
          <a:xfrm>
            <a:off x="7211309" y="1750423"/>
            <a:ext cx="4833537" cy="2800767"/>
          </a:xfrm>
          <a:prstGeom prst="rect">
            <a:avLst/>
          </a:prstGeom>
          <a:noFill/>
        </p:spPr>
        <p:txBody>
          <a:bodyPr wrap="square" rtlCol="0">
            <a:spAutoFit/>
          </a:bodyPr>
          <a:lstStyle/>
          <a:p>
            <a:r>
              <a:rPr lang="en-US" sz="8800" b="1" dirty="0">
                <a:solidFill>
                  <a:schemeClr val="bg1"/>
                </a:solidFill>
                <a:latin typeface="Arial" panose="020B0604020202020204" pitchFamily="34" charset="0"/>
                <a:cs typeface="Arial" panose="020B0604020202020204" pitchFamily="34" charset="0"/>
              </a:rPr>
              <a:t>Code Update</a:t>
            </a:r>
            <a:endParaRPr lang="en-US" sz="8000" dirty="0">
              <a:solidFill>
                <a:schemeClr val="bg1"/>
              </a:solidFill>
            </a:endParaRPr>
          </a:p>
        </p:txBody>
      </p:sp>
      <p:sp>
        <p:nvSpPr>
          <p:cNvPr id="2" name="Rectangle 1">
            <a:extLst>
              <a:ext uri="{FF2B5EF4-FFF2-40B4-BE49-F238E27FC236}">
                <a16:creationId xmlns:a16="http://schemas.microsoft.com/office/drawing/2014/main" id="{EAA90E94-933C-4873-8AA9-22C100DC5644}"/>
              </a:ext>
            </a:extLst>
          </p:cNvPr>
          <p:cNvSpPr/>
          <p:nvPr/>
        </p:nvSpPr>
        <p:spPr>
          <a:xfrm>
            <a:off x="692331" y="548640"/>
            <a:ext cx="1306286" cy="120178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A person wearing glasses&#10;&#10;Description automatically generated with low confidence">
            <a:extLst>
              <a:ext uri="{FF2B5EF4-FFF2-40B4-BE49-F238E27FC236}">
                <a16:creationId xmlns:a16="http://schemas.microsoft.com/office/drawing/2014/main" id="{47E03B2D-BB5E-40D0-90DB-48F2C05EE9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2331" y="796849"/>
            <a:ext cx="1932141" cy="2313411"/>
          </a:xfrm>
          <a:prstGeom prst="rect">
            <a:avLst/>
          </a:prstGeom>
          <a:ln w="25400">
            <a:solidFill>
              <a:schemeClr val="bg1"/>
            </a:solidFill>
          </a:ln>
          <a:effectLst>
            <a:outerShdw blurRad="50800" dist="38100" dir="2700000" algn="tl" rotWithShape="0">
              <a:prstClr val="black">
                <a:alpha val="40000"/>
              </a:prstClr>
            </a:outerShdw>
          </a:effectLst>
        </p:spPr>
      </p:pic>
      <p:pic>
        <p:nvPicPr>
          <p:cNvPr id="8" name="Picture 7" descr="A person in a suit&#10;&#10;Description automatically generated">
            <a:extLst>
              <a:ext uri="{FF2B5EF4-FFF2-40B4-BE49-F238E27FC236}">
                <a16:creationId xmlns:a16="http://schemas.microsoft.com/office/drawing/2014/main" id="{5AEE3B62-ED47-0D1A-1D77-4B3A47F59F7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2331" y="3482008"/>
            <a:ext cx="1932141" cy="2353084"/>
          </a:xfrm>
          <a:prstGeom prst="rect">
            <a:avLst/>
          </a:prstGeom>
          <a:ln w="25400">
            <a:solidFill>
              <a:schemeClr val="bg1"/>
            </a:solidFill>
          </a:ln>
          <a:effectLst>
            <a:outerShdw blurRad="50800" dist="38100" dir="2700000" algn="tl" rotWithShape="0">
              <a:prstClr val="black">
                <a:alpha val="40000"/>
              </a:prstClr>
            </a:outerShdw>
          </a:effectLst>
        </p:spPr>
      </p:pic>
      <p:sp>
        <p:nvSpPr>
          <p:cNvPr id="9" name="Text Placeholder 3">
            <a:extLst>
              <a:ext uri="{FF2B5EF4-FFF2-40B4-BE49-F238E27FC236}">
                <a16:creationId xmlns:a16="http://schemas.microsoft.com/office/drawing/2014/main" id="{DF16A277-3FD0-DA0F-342B-8EC58715B2BA}"/>
              </a:ext>
            </a:extLst>
          </p:cNvPr>
          <p:cNvSpPr txBox="1">
            <a:spLocks/>
          </p:cNvSpPr>
          <p:nvPr/>
        </p:nvSpPr>
        <p:spPr bwMode="invGray">
          <a:xfrm>
            <a:off x="2910264" y="3482009"/>
            <a:ext cx="3039964" cy="2353084"/>
          </a:xfrm>
          <a:prstGeom prst="rect">
            <a:avLst/>
          </a:prstGeom>
          <a:solidFill>
            <a:schemeClr val="tx1">
              <a:alpha val="37000"/>
            </a:schemeClr>
          </a:solidFill>
        </p:spPr>
        <p:txBody>
          <a:bodyPr vert="horz" lIns="0" tIns="65311" rIns="0" bIns="65311" rtlCol="0" anchor="t">
            <a:noAutofit/>
          </a:bodyPr>
          <a:lstStyle>
            <a:lvl1pPr marL="0" indent="0" defTabSz="457200" eaLnBrk="1" latinLnBrk="0" hangingPunct="1">
              <a:spcBef>
                <a:spcPct val="20000"/>
              </a:spcBef>
              <a:buClr>
                <a:schemeClr val="bg2"/>
              </a:buClr>
              <a:buFont typeface="Wingdings" charset="2"/>
              <a:buNone/>
              <a:defRPr lang="en-US" sz="3667" b="0" smtClean="0">
                <a:solidFill>
                  <a:schemeClr val="bg1"/>
                </a:solidFill>
                <a:latin typeface="Arial" panose="020B0604020202020204" pitchFamily="34" charset="0"/>
                <a:ea typeface="Verdana" panose="020B0604030504040204" pitchFamily="34" charset="0"/>
                <a:cs typeface="Arial" panose="020B0604020202020204" pitchFamily="34" charset="0"/>
              </a:defRPr>
            </a:lvl1pPr>
            <a:lvl2pPr marL="173038" indent="-173038" defTabSz="457200" eaLnBrk="1" latinLnBrk="0" hangingPunct="1">
              <a:spcBef>
                <a:spcPct val="20000"/>
              </a:spcBef>
              <a:buClr>
                <a:schemeClr val="bg2"/>
              </a:buClr>
              <a:buSzPct val="110000"/>
              <a:buFont typeface="Wingdings" charset="2"/>
              <a:buChar char="§"/>
              <a:defRPr lang="en-US" sz="3333" smtClean="0">
                <a:solidFill>
                  <a:schemeClr val="tx1">
                    <a:lumMod val="75000"/>
                    <a:lumOff val="25000"/>
                  </a:schemeClr>
                </a:solidFill>
                <a:latin typeface="+mn-lt"/>
              </a:defRPr>
            </a:lvl2pPr>
            <a:lvl3pPr marL="346075" indent="-173038" defTabSz="457200" eaLnBrk="1" latinLnBrk="0" hangingPunct="1">
              <a:spcBef>
                <a:spcPct val="20000"/>
              </a:spcBef>
              <a:buClr>
                <a:schemeClr val="bg2"/>
              </a:buClr>
              <a:buFont typeface="Lucida Grande"/>
              <a:buChar char="–"/>
              <a:defRPr lang="en-US" sz="2833" smtClean="0">
                <a:solidFill>
                  <a:schemeClr val="tx1">
                    <a:lumMod val="75000"/>
                    <a:lumOff val="25000"/>
                  </a:schemeClr>
                </a:solidFill>
                <a:latin typeface="+mn-lt"/>
              </a:defRPr>
            </a:lvl3pPr>
            <a:lvl4pPr marL="512763" indent="-166688" defTabSz="457200" eaLnBrk="1" latinLnBrk="0" hangingPunct="1">
              <a:spcBef>
                <a:spcPct val="20000"/>
              </a:spcBef>
              <a:buClr>
                <a:schemeClr val="bg2"/>
              </a:buClr>
              <a:buFont typeface="Wingdings" charset="2"/>
              <a:buChar char="§"/>
              <a:defRPr lang="en-US" sz="2417" smtClean="0">
                <a:solidFill>
                  <a:schemeClr val="tx1">
                    <a:lumMod val="75000"/>
                    <a:lumOff val="25000"/>
                  </a:schemeClr>
                </a:solidFill>
                <a:latin typeface="+mn-lt"/>
              </a:defRPr>
            </a:lvl4pPr>
            <a:lvl5pPr marL="684213" indent="-171450" defTabSz="457200" eaLnBrk="1" latinLnBrk="0" hangingPunct="1">
              <a:spcBef>
                <a:spcPct val="20000"/>
              </a:spcBef>
              <a:buClr>
                <a:schemeClr val="bg2"/>
              </a:buClr>
              <a:buFont typeface="Lucida Grande"/>
              <a:buChar char="–"/>
              <a:defRPr lang="en-US" sz="2417">
                <a:solidFill>
                  <a:schemeClr val="tx1">
                    <a:lumMod val="75000"/>
                    <a:lumOff val="25000"/>
                  </a:schemeClr>
                </a:solidFill>
                <a:latin typeface="+mn-lt"/>
              </a:defRPr>
            </a:lvl5pPr>
            <a:lvl6pPr marL="2514600" indent="-228600" defTabSz="457200">
              <a:spcBef>
                <a:spcPct val="20000"/>
              </a:spcBef>
              <a:buFont typeface="Arial"/>
              <a:buChar char="•"/>
              <a:defRPr sz="2000">
                <a:latin typeface="+mn-lt"/>
              </a:defRPr>
            </a:lvl6pPr>
            <a:lvl7pPr marL="2971800" indent="-228600" defTabSz="457200">
              <a:spcBef>
                <a:spcPct val="20000"/>
              </a:spcBef>
              <a:buFont typeface="Arial"/>
              <a:buChar char="•"/>
              <a:defRPr sz="2000">
                <a:latin typeface="+mn-lt"/>
              </a:defRPr>
            </a:lvl7pPr>
            <a:lvl8pPr marL="3429000" indent="-228600" defTabSz="457200">
              <a:spcBef>
                <a:spcPct val="20000"/>
              </a:spcBef>
              <a:buFont typeface="Arial"/>
              <a:buChar char="•"/>
              <a:defRPr sz="2000">
                <a:latin typeface="+mn-lt"/>
              </a:defRPr>
            </a:lvl8pPr>
            <a:lvl9pPr marL="3886200" indent="-228600" defTabSz="457200">
              <a:spcBef>
                <a:spcPct val="20000"/>
              </a:spcBef>
              <a:buFont typeface="Arial"/>
              <a:buChar char="•"/>
              <a:defRPr sz="2000">
                <a:latin typeface="+mn-lt"/>
              </a:defRPr>
            </a:lvl9pPr>
          </a:lstStyle>
          <a:p>
            <a:r>
              <a:rPr lang="en-US" dirty="0"/>
              <a:t>Mark A. Kuhn </a:t>
            </a:r>
          </a:p>
          <a:p>
            <a:r>
              <a:rPr lang="en-US" sz="2000" dirty="0"/>
              <a:t>FDHI, AHC, EHC, DHT, DHC, CFDAI, CDT, CSI</a:t>
            </a:r>
          </a:p>
          <a:p>
            <a:r>
              <a:rPr lang="en-US" sz="2000" dirty="0"/>
              <a:t>Allegion - Architectural </a:t>
            </a:r>
          </a:p>
          <a:p>
            <a:r>
              <a:rPr lang="en-US" sz="2000" dirty="0"/>
              <a:t>        Consultant</a:t>
            </a:r>
          </a:p>
        </p:txBody>
      </p:sp>
    </p:spTree>
    <p:extLst>
      <p:ext uri="{BB962C8B-B14F-4D97-AF65-F5344CB8AC3E}">
        <p14:creationId xmlns:p14="http://schemas.microsoft.com/office/powerpoint/2010/main" val="627487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244E7E70-91A0-4814-9716-EFC7525013A1}"/>
              </a:ext>
            </a:extLst>
          </p:cNvPr>
          <p:cNvSpPr/>
          <p:nvPr/>
        </p:nvSpPr>
        <p:spPr>
          <a:xfrm>
            <a:off x="188611" y="3402330"/>
            <a:ext cx="4146283" cy="2556510"/>
          </a:xfrm>
          <a:prstGeom prst="roundRect">
            <a:avLst/>
          </a:prstGeom>
          <a:solidFill>
            <a:srgbClr val="E9C12D">
              <a:alpha val="2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2B9BA35-9A62-4058-AA95-75846D6F7FBB}"/>
              </a:ext>
            </a:extLst>
          </p:cNvPr>
          <p:cNvSpPr>
            <a:spLocks noGrp="1"/>
          </p:cNvSpPr>
          <p:nvPr>
            <p:ph idx="1"/>
          </p:nvPr>
        </p:nvSpPr>
        <p:spPr>
          <a:xfrm>
            <a:off x="234331" y="1321878"/>
            <a:ext cx="4120499" cy="4730246"/>
          </a:xfrm>
        </p:spPr>
        <p:txBody>
          <a:bodyPr>
            <a:normAutofit/>
          </a:bodyPr>
          <a:lstStyle/>
          <a:p>
            <a:pPr>
              <a:buFont typeface="Wingdings" panose="05000000000000000000" pitchFamily="2" charset="2"/>
              <a:buChar char="§"/>
            </a:pPr>
            <a:r>
              <a:rPr lang="en-US" dirty="0">
                <a:latin typeface="Arial" panose="020B0604020202020204" pitchFamily="34" charset="0"/>
                <a:cs typeface="Arial" panose="020B0604020202020204" pitchFamily="34" charset="0"/>
              </a:rPr>
              <a:t>Set of 2 or more doors</a:t>
            </a:r>
          </a:p>
          <a:p>
            <a:pPr>
              <a:buFont typeface="Wingdings" panose="05000000000000000000" pitchFamily="2" charset="2"/>
              <a:buChar char="§"/>
            </a:pPr>
            <a:r>
              <a:rPr lang="en-US" dirty="0">
                <a:latin typeface="Arial" panose="020B0604020202020204" pitchFamily="34" charset="0"/>
                <a:cs typeface="Arial" panose="020B0604020202020204" pitchFamily="34" charset="0"/>
              </a:rPr>
              <a:t>When one door is open, the other door(s) can not be opened</a:t>
            </a:r>
          </a:p>
          <a:p>
            <a:pPr>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a:buFont typeface="Wingdings" panose="05000000000000000000" pitchFamily="2" charset="2"/>
              <a:buChar char="§"/>
            </a:pPr>
            <a:r>
              <a:rPr lang="en-US" dirty="0">
                <a:latin typeface="Arial" panose="020B0604020202020204" pitchFamily="34" charset="0"/>
                <a:cs typeface="Arial" panose="020B0604020202020204" pitchFamily="34" charset="0"/>
              </a:rPr>
              <a:t>Electromagnetic locks</a:t>
            </a:r>
          </a:p>
          <a:p>
            <a:pPr>
              <a:buFont typeface="Wingdings" panose="05000000000000000000" pitchFamily="2" charset="2"/>
              <a:buChar char="§"/>
            </a:pPr>
            <a:r>
              <a:rPr lang="en-US" dirty="0">
                <a:latin typeface="Arial" panose="020B0604020202020204" pitchFamily="34" charset="0"/>
                <a:cs typeface="Arial" panose="020B0604020202020204" pitchFamily="34" charset="0"/>
              </a:rPr>
              <a:t>Fail safe electromechanical locksets/electric strikes (less common)</a:t>
            </a:r>
          </a:p>
          <a:p>
            <a:endParaRPr lang="en-US" sz="2600" dirty="0">
              <a:latin typeface="Arial" panose="020B0604020202020204" pitchFamily="34" charset="0"/>
              <a:cs typeface="Arial" panose="020B0604020202020204" pitchFamily="34" charset="0"/>
            </a:endParaRPr>
          </a:p>
          <a:p>
            <a:endParaRPr lang="en-US" dirty="0"/>
          </a:p>
        </p:txBody>
      </p:sp>
      <p:sp>
        <p:nvSpPr>
          <p:cNvPr id="2" name="Title 1">
            <a:extLst>
              <a:ext uri="{FF2B5EF4-FFF2-40B4-BE49-F238E27FC236}">
                <a16:creationId xmlns:a16="http://schemas.microsoft.com/office/drawing/2014/main" id="{C4834676-07E3-4070-AEB7-B71A0B657E2B}"/>
              </a:ext>
            </a:extLst>
          </p:cNvPr>
          <p:cNvSpPr>
            <a:spLocks noGrp="1"/>
          </p:cNvSpPr>
          <p:nvPr>
            <p:ph type="title"/>
          </p:nvPr>
        </p:nvSpPr>
        <p:spPr>
          <a:xfrm>
            <a:off x="234331" y="171450"/>
            <a:ext cx="10890869" cy="1325563"/>
          </a:xfrm>
        </p:spPr>
        <p:txBody>
          <a:bodyPr>
            <a:normAutofit/>
          </a:bodyPr>
          <a:lstStyle/>
          <a:p>
            <a:r>
              <a:rPr lang="en-US" sz="4000" dirty="0">
                <a:latin typeface="Arial" panose="020B0604020202020204" pitchFamily="34" charset="0"/>
                <a:cs typeface="Arial" panose="020B0604020202020204" pitchFamily="34" charset="0"/>
              </a:rPr>
              <a:t>Interlocks</a:t>
            </a:r>
          </a:p>
        </p:txBody>
      </p:sp>
      <p:pic>
        <p:nvPicPr>
          <p:cNvPr id="5" name="Content Placeholder 4" descr="People in white protective suits standing in a room&#10;&#10;Description automatically generated">
            <a:extLst>
              <a:ext uri="{FF2B5EF4-FFF2-40B4-BE49-F238E27FC236}">
                <a16:creationId xmlns:a16="http://schemas.microsoft.com/office/drawing/2014/main" id="{4659676E-A243-D51B-30BA-82FA3728F0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2475" y="535493"/>
            <a:ext cx="7629525" cy="5086350"/>
          </a:xfrm>
          <a:prstGeom prst="rect">
            <a:avLst/>
          </a:prstGeom>
          <a:noFill/>
        </p:spPr>
      </p:pic>
      <p:sp>
        <p:nvSpPr>
          <p:cNvPr id="6" name="Rectangle 5">
            <a:extLst>
              <a:ext uri="{FF2B5EF4-FFF2-40B4-BE49-F238E27FC236}">
                <a16:creationId xmlns:a16="http://schemas.microsoft.com/office/drawing/2014/main" id="{484E9720-D81E-757A-2924-0D91835441D5}"/>
              </a:ext>
            </a:extLst>
          </p:cNvPr>
          <p:cNvSpPr/>
          <p:nvPr/>
        </p:nvSpPr>
        <p:spPr>
          <a:xfrm>
            <a:off x="0" y="6125614"/>
            <a:ext cx="12191996" cy="733926"/>
          </a:xfrm>
          <a:prstGeom prst="rect">
            <a:avLst/>
          </a:prstGeom>
          <a:solidFill>
            <a:srgbClr val="F79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1 vs. 100 – Code Update</a:t>
            </a:r>
          </a:p>
        </p:txBody>
      </p:sp>
    </p:spTree>
    <p:extLst>
      <p:ext uri="{BB962C8B-B14F-4D97-AF65-F5344CB8AC3E}">
        <p14:creationId xmlns:p14="http://schemas.microsoft.com/office/powerpoint/2010/main" val="3229592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34676-07E3-4070-AEB7-B71A0B657E2B}"/>
              </a:ext>
            </a:extLst>
          </p:cNvPr>
          <p:cNvSpPr>
            <a:spLocks noGrp="1"/>
          </p:cNvSpPr>
          <p:nvPr>
            <p:ph type="title"/>
          </p:nvPr>
        </p:nvSpPr>
        <p:spPr>
          <a:xfrm>
            <a:off x="234331" y="171450"/>
            <a:ext cx="10890869" cy="1325563"/>
          </a:xfrm>
        </p:spPr>
        <p:txBody>
          <a:bodyPr>
            <a:normAutofit/>
          </a:bodyPr>
          <a:lstStyle/>
          <a:p>
            <a:r>
              <a:rPr lang="en-US" sz="4000" dirty="0">
                <a:latin typeface="Arial" panose="020B0604020202020204" pitchFamily="34" charset="0"/>
                <a:cs typeface="Arial" panose="020B0604020202020204" pitchFamily="34" charset="0"/>
              </a:rPr>
              <a:t>Interlocks – 2027 I-Codes</a:t>
            </a:r>
          </a:p>
        </p:txBody>
      </p:sp>
      <p:sp>
        <p:nvSpPr>
          <p:cNvPr id="3" name="Content Placeholder 2">
            <a:extLst>
              <a:ext uri="{FF2B5EF4-FFF2-40B4-BE49-F238E27FC236}">
                <a16:creationId xmlns:a16="http://schemas.microsoft.com/office/drawing/2014/main" id="{82B9BA35-9A62-4058-AA95-75846D6F7FBB}"/>
              </a:ext>
            </a:extLst>
          </p:cNvPr>
          <p:cNvSpPr>
            <a:spLocks noGrp="1"/>
          </p:cNvSpPr>
          <p:nvPr>
            <p:ph idx="1"/>
          </p:nvPr>
        </p:nvSpPr>
        <p:spPr>
          <a:xfrm>
            <a:off x="234332" y="1321878"/>
            <a:ext cx="7144664" cy="4730246"/>
          </a:xfrm>
        </p:spPr>
        <p:txBody>
          <a:bodyPr>
            <a:normAutofit/>
          </a:bodyPr>
          <a:lstStyle/>
          <a:p>
            <a:pPr>
              <a:buFont typeface="Wingdings" panose="05000000000000000000" pitchFamily="2" charset="2"/>
              <a:buChar char="§"/>
            </a:pPr>
            <a:r>
              <a:rPr lang="en-US" sz="3200" dirty="0">
                <a:latin typeface="Arial" panose="020B0604020202020204" pitchFamily="34" charset="0"/>
                <a:cs typeface="Arial" panose="020B0604020202020204" pitchFamily="34" charset="0"/>
              </a:rPr>
              <a:t>Permitted in the means of egress for security, environmental control, or clinical needs in:</a:t>
            </a:r>
          </a:p>
          <a:p>
            <a:pPr lvl="1">
              <a:buFont typeface="Wingdings" panose="05000000000000000000" pitchFamily="2" charset="2"/>
              <a:buChar char="§"/>
            </a:pPr>
            <a:r>
              <a:rPr lang="en-US" sz="3200" dirty="0">
                <a:latin typeface="Arial" panose="020B0604020202020204" pitchFamily="34" charset="0"/>
                <a:cs typeface="Arial" panose="020B0604020202020204" pitchFamily="34" charset="0"/>
              </a:rPr>
              <a:t>Groups F, H-3, H-4, H-5, I-1, I-2, and S where the calculated occupant load of the space is less than 50</a:t>
            </a:r>
          </a:p>
          <a:p>
            <a:pPr lvl="1">
              <a:buFont typeface="Wingdings" panose="05000000000000000000" pitchFamily="2" charset="2"/>
              <a:buChar char="§"/>
            </a:pPr>
            <a:r>
              <a:rPr lang="en-US" sz="3200" dirty="0">
                <a:latin typeface="Arial" panose="020B0604020202020204" pitchFamily="34" charset="0"/>
                <a:cs typeface="Arial" panose="020B0604020202020204" pitchFamily="34" charset="0"/>
              </a:rPr>
              <a:t>Groups B and M with an occupant                                                      load of 10 or less</a:t>
            </a:r>
            <a:endParaRPr lang="en-US" sz="3200" dirty="0"/>
          </a:p>
        </p:txBody>
      </p:sp>
      <p:pic>
        <p:nvPicPr>
          <p:cNvPr id="6" name="Content Placeholder 4" descr="People in white protective suits standing in a room&#10;&#10;Description automatically generated">
            <a:extLst>
              <a:ext uri="{FF2B5EF4-FFF2-40B4-BE49-F238E27FC236}">
                <a16:creationId xmlns:a16="http://schemas.microsoft.com/office/drawing/2014/main" id="{3AF4D4BE-2956-451A-0541-018A649431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2193" y="3094979"/>
            <a:ext cx="4579808" cy="3053205"/>
          </a:xfrm>
          <a:prstGeom prst="rect">
            <a:avLst/>
          </a:prstGeom>
          <a:noFill/>
        </p:spPr>
      </p:pic>
      <p:sp>
        <p:nvSpPr>
          <p:cNvPr id="5" name="Rectangle 4">
            <a:extLst>
              <a:ext uri="{FF2B5EF4-FFF2-40B4-BE49-F238E27FC236}">
                <a16:creationId xmlns:a16="http://schemas.microsoft.com/office/drawing/2014/main" id="{27846E72-A87E-B6B8-79E8-B47A858FE929}"/>
              </a:ext>
            </a:extLst>
          </p:cNvPr>
          <p:cNvSpPr/>
          <p:nvPr/>
        </p:nvSpPr>
        <p:spPr>
          <a:xfrm>
            <a:off x="0" y="6125614"/>
            <a:ext cx="12191996" cy="733926"/>
          </a:xfrm>
          <a:prstGeom prst="rect">
            <a:avLst/>
          </a:prstGeom>
          <a:solidFill>
            <a:srgbClr val="F79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1 vs. 100 – Code Update</a:t>
            </a:r>
          </a:p>
        </p:txBody>
      </p:sp>
    </p:spTree>
    <p:extLst>
      <p:ext uri="{BB962C8B-B14F-4D97-AF65-F5344CB8AC3E}">
        <p14:creationId xmlns:p14="http://schemas.microsoft.com/office/powerpoint/2010/main" val="3097552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34676-07E3-4070-AEB7-B71A0B657E2B}"/>
              </a:ext>
            </a:extLst>
          </p:cNvPr>
          <p:cNvSpPr>
            <a:spLocks noGrp="1"/>
          </p:cNvSpPr>
          <p:nvPr>
            <p:ph type="title"/>
          </p:nvPr>
        </p:nvSpPr>
        <p:spPr>
          <a:xfrm>
            <a:off x="234331" y="171450"/>
            <a:ext cx="10890869" cy="1325563"/>
          </a:xfrm>
        </p:spPr>
        <p:txBody>
          <a:bodyPr>
            <a:normAutofit/>
          </a:bodyPr>
          <a:lstStyle/>
          <a:p>
            <a:r>
              <a:rPr lang="en-US" sz="4000" dirty="0">
                <a:latin typeface="Arial" panose="020B0604020202020204" pitchFamily="34" charset="0"/>
                <a:cs typeface="Arial" panose="020B0604020202020204" pitchFamily="34" charset="0"/>
              </a:rPr>
              <a:t>Interlocks – 2027 I-Codes</a:t>
            </a:r>
          </a:p>
        </p:txBody>
      </p:sp>
      <p:sp>
        <p:nvSpPr>
          <p:cNvPr id="3" name="Content Placeholder 2">
            <a:extLst>
              <a:ext uri="{FF2B5EF4-FFF2-40B4-BE49-F238E27FC236}">
                <a16:creationId xmlns:a16="http://schemas.microsoft.com/office/drawing/2014/main" id="{82B9BA35-9A62-4058-AA95-75846D6F7FBB}"/>
              </a:ext>
            </a:extLst>
          </p:cNvPr>
          <p:cNvSpPr>
            <a:spLocks noGrp="1"/>
          </p:cNvSpPr>
          <p:nvPr>
            <p:ph idx="1"/>
          </p:nvPr>
        </p:nvSpPr>
        <p:spPr>
          <a:xfrm>
            <a:off x="234330" y="1321878"/>
            <a:ext cx="10890869" cy="4730246"/>
          </a:xfrm>
        </p:spPr>
        <p:txBody>
          <a:bodyPr>
            <a:normAutofit/>
          </a:bodyPr>
          <a:lstStyle/>
          <a:p>
            <a:pPr>
              <a:buFont typeface="Wingdings" panose="05000000000000000000" pitchFamily="2" charset="2"/>
              <a:buChar char="§"/>
            </a:pPr>
            <a:r>
              <a:rPr lang="en-US" sz="3000" dirty="0">
                <a:latin typeface="Arial" panose="020B0604020202020204" pitchFamily="34" charset="0"/>
                <a:cs typeface="Arial" panose="020B0604020202020204" pitchFamily="34" charset="0"/>
              </a:rPr>
              <a:t>Building must be equipped throughout with an automatic sprinkler system, or</a:t>
            </a:r>
          </a:p>
          <a:p>
            <a:pPr>
              <a:buFont typeface="Wingdings" panose="05000000000000000000" pitchFamily="2" charset="2"/>
              <a:buChar char="§"/>
            </a:pPr>
            <a:r>
              <a:rPr lang="en-US" sz="3000" dirty="0">
                <a:latin typeface="Arial" panose="020B0604020202020204" pitchFamily="34" charset="0"/>
                <a:cs typeface="Arial" panose="020B0604020202020204" pitchFamily="34" charset="0"/>
              </a:rPr>
              <a:t>An approved automatic smoke detection system must be installed in the room or space served                                                       by the control vestibule.</a:t>
            </a:r>
          </a:p>
          <a:p>
            <a:pPr>
              <a:buFont typeface="Wingdings" panose="05000000000000000000" pitchFamily="2" charset="2"/>
              <a:buChar char="§"/>
            </a:pPr>
            <a:r>
              <a:rPr lang="en-US" sz="3000" dirty="0">
                <a:latin typeface="Arial" panose="020B0604020202020204" pitchFamily="34" charset="0"/>
                <a:cs typeface="Arial" panose="020B0604020202020204" pitchFamily="34" charset="0"/>
              </a:rPr>
              <a:t>The egress path from any point shall                                                             not pass through more than one                                          control vestibule.</a:t>
            </a:r>
            <a:endParaRPr lang="en-US" sz="3000" dirty="0"/>
          </a:p>
        </p:txBody>
      </p:sp>
      <p:pic>
        <p:nvPicPr>
          <p:cNvPr id="7" name="Content Placeholder 4" descr="People in white protective suits standing in a room&#10;&#10;Description automatically generated">
            <a:extLst>
              <a:ext uri="{FF2B5EF4-FFF2-40B4-BE49-F238E27FC236}">
                <a16:creationId xmlns:a16="http://schemas.microsoft.com/office/drawing/2014/main" id="{78F78DE4-CEC0-3EA6-5E7A-26557260F4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2193" y="3094979"/>
            <a:ext cx="4579808" cy="3053205"/>
          </a:xfrm>
          <a:prstGeom prst="rect">
            <a:avLst/>
          </a:prstGeom>
          <a:noFill/>
        </p:spPr>
      </p:pic>
      <p:sp>
        <p:nvSpPr>
          <p:cNvPr id="5" name="Rectangle 4">
            <a:extLst>
              <a:ext uri="{FF2B5EF4-FFF2-40B4-BE49-F238E27FC236}">
                <a16:creationId xmlns:a16="http://schemas.microsoft.com/office/drawing/2014/main" id="{332C50FB-0AB3-DDEF-3E37-2A1FCFC56255}"/>
              </a:ext>
            </a:extLst>
          </p:cNvPr>
          <p:cNvSpPr/>
          <p:nvPr/>
        </p:nvSpPr>
        <p:spPr>
          <a:xfrm>
            <a:off x="0" y="6125614"/>
            <a:ext cx="12191996" cy="733926"/>
          </a:xfrm>
          <a:prstGeom prst="rect">
            <a:avLst/>
          </a:prstGeom>
          <a:solidFill>
            <a:srgbClr val="F79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1 vs. 100 – Code Update</a:t>
            </a:r>
          </a:p>
        </p:txBody>
      </p:sp>
    </p:spTree>
    <p:extLst>
      <p:ext uri="{BB962C8B-B14F-4D97-AF65-F5344CB8AC3E}">
        <p14:creationId xmlns:p14="http://schemas.microsoft.com/office/powerpoint/2010/main" val="2366251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34676-07E3-4070-AEB7-B71A0B657E2B}"/>
              </a:ext>
            </a:extLst>
          </p:cNvPr>
          <p:cNvSpPr>
            <a:spLocks noGrp="1"/>
          </p:cNvSpPr>
          <p:nvPr>
            <p:ph type="title"/>
          </p:nvPr>
        </p:nvSpPr>
        <p:spPr>
          <a:xfrm>
            <a:off x="234331" y="171450"/>
            <a:ext cx="10890869" cy="1325563"/>
          </a:xfrm>
        </p:spPr>
        <p:txBody>
          <a:bodyPr>
            <a:normAutofit/>
          </a:bodyPr>
          <a:lstStyle/>
          <a:p>
            <a:r>
              <a:rPr lang="en-US" sz="4000" dirty="0">
                <a:latin typeface="Arial" panose="020B0604020202020204" pitchFamily="34" charset="0"/>
                <a:cs typeface="Arial" panose="020B0604020202020204" pitchFamily="34" charset="0"/>
              </a:rPr>
              <a:t>Interlocks – 2027 I-Codes</a:t>
            </a:r>
          </a:p>
        </p:txBody>
      </p:sp>
      <p:sp>
        <p:nvSpPr>
          <p:cNvPr id="3" name="Content Placeholder 2">
            <a:extLst>
              <a:ext uri="{FF2B5EF4-FFF2-40B4-BE49-F238E27FC236}">
                <a16:creationId xmlns:a16="http://schemas.microsoft.com/office/drawing/2014/main" id="{82B9BA35-9A62-4058-AA95-75846D6F7FBB}"/>
              </a:ext>
            </a:extLst>
          </p:cNvPr>
          <p:cNvSpPr>
            <a:spLocks noGrp="1"/>
          </p:cNvSpPr>
          <p:nvPr>
            <p:ph idx="1"/>
          </p:nvPr>
        </p:nvSpPr>
        <p:spPr>
          <a:xfrm>
            <a:off x="234329" y="1321878"/>
            <a:ext cx="11723339" cy="4730246"/>
          </a:xfrm>
        </p:spPr>
        <p:txBody>
          <a:bodyPr>
            <a:noAutofit/>
          </a:bodyPr>
          <a:lstStyle/>
          <a:p>
            <a:pPr>
              <a:buFont typeface="Wingdings" panose="05000000000000000000" pitchFamily="2" charset="2"/>
              <a:buChar char="§"/>
            </a:pPr>
            <a:r>
              <a:rPr lang="en-US" sz="2900" dirty="0">
                <a:latin typeface="Arial" panose="020B0604020202020204" pitchFamily="34" charset="0"/>
                <a:cs typeface="Arial" panose="020B0604020202020204" pitchFamily="34" charset="0"/>
              </a:rPr>
              <a:t>Override switch on egress side of each door (refer to code for details, including signage)</a:t>
            </a:r>
          </a:p>
          <a:p>
            <a:pPr>
              <a:buFont typeface="Wingdings" panose="05000000000000000000" pitchFamily="2" charset="2"/>
              <a:buChar char="§"/>
            </a:pPr>
            <a:r>
              <a:rPr lang="en-US" sz="2900" dirty="0">
                <a:latin typeface="Arial" panose="020B0604020202020204" pitchFamily="34" charset="0"/>
                <a:cs typeface="Arial" panose="020B0604020202020204" pitchFamily="34" charset="0"/>
              </a:rPr>
              <a:t>Unlock upon activation of sprinkler system/smoke detection system</a:t>
            </a:r>
          </a:p>
          <a:p>
            <a:pPr>
              <a:buFont typeface="Wingdings" panose="05000000000000000000" pitchFamily="2" charset="2"/>
              <a:buChar char="§"/>
            </a:pPr>
            <a:r>
              <a:rPr lang="en-US" sz="2900" dirty="0">
                <a:latin typeface="Arial" panose="020B0604020202020204" pitchFamily="34" charset="0"/>
                <a:cs typeface="Arial" panose="020B0604020202020204" pitchFamily="34" charset="0"/>
              </a:rPr>
              <a:t>Unlock upon loss of power</a:t>
            </a:r>
          </a:p>
          <a:p>
            <a:pPr>
              <a:buFont typeface="Wingdings" panose="05000000000000000000" pitchFamily="2" charset="2"/>
              <a:buChar char="§"/>
            </a:pPr>
            <a:r>
              <a:rPr lang="en-US" sz="2900" dirty="0">
                <a:latin typeface="Arial" panose="020B0604020202020204" pitchFamily="34" charset="0"/>
                <a:cs typeface="Arial" panose="020B0604020202020204" pitchFamily="34" charset="0"/>
              </a:rPr>
              <a:t>Unlock upon activation of emergency                                                               alarm system for hazardous materials                                                       (when present)</a:t>
            </a:r>
          </a:p>
          <a:p>
            <a:pPr>
              <a:buFont typeface="Wingdings" panose="05000000000000000000" pitchFamily="2" charset="2"/>
              <a:buChar char="§"/>
            </a:pPr>
            <a:r>
              <a:rPr lang="en-US" sz="2900" dirty="0">
                <a:latin typeface="Arial" panose="020B0604020202020204" pitchFamily="34" charset="0"/>
                <a:cs typeface="Arial" panose="020B0604020202020204" pitchFamily="34" charset="0"/>
              </a:rPr>
              <a:t>Self-closing, </a:t>
            </a:r>
            <a:r>
              <a:rPr lang="en-US" sz="2900" dirty="0" err="1">
                <a:latin typeface="Arial" panose="020B0604020202020204" pitchFamily="34" charset="0"/>
                <a:cs typeface="Arial" panose="020B0604020202020204" pitchFamily="34" charset="0"/>
              </a:rPr>
              <a:t>outswinging</a:t>
            </a:r>
            <a:r>
              <a:rPr lang="en-US" sz="2900" dirty="0">
                <a:latin typeface="Arial" panose="020B0604020202020204" pitchFamily="34" charset="0"/>
                <a:cs typeface="Arial" panose="020B0604020202020204" pitchFamily="34" charset="0"/>
              </a:rPr>
              <a:t> doors</a:t>
            </a:r>
          </a:p>
          <a:p>
            <a:pPr>
              <a:buFont typeface="Wingdings" panose="05000000000000000000" pitchFamily="2" charset="2"/>
              <a:buChar char="§"/>
            </a:pPr>
            <a:r>
              <a:rPr lang="en-US" sz="2900" dirty="0">
                <a:latin typeface="Arial" panose="020B0604020202020204" pitchFamily="34" charset="0"/>
                <a:cs typeface="Arial" panose="020B0604020202020204" pitchFamily="34" charset="0"/>
              </a:rPr>
              <a:t>UL listed locks – UL 294 OR UL 1034</a:t>
            </a:r>
          </a:p>
        </p:txBody>
      </p:sp>
      <p:pic>
        <p:nvPicPr>
          <p:cNvPr id="6" name="Content Placeholder 4" descr="People in white protective suits standing in a room&#10;&#10;Description automatically generated">
            <a:extLst>
              <a:ext uri="{FF2B5EF4-FFF2-40B4-BE49-F238E27FC236}">
                <a16:creationId xmlns:a16="http://schemas.microsoft.com/office/drawing/2014/main" id="{9C843853-1D30-60D0-2CBE-46E68211C6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2193" y="3094979"/>
            <a:ext cx="4579808" cy="3053205"/>
          </a:xfrm>
          <a:prstGeom prst="rect">
            <a:avLst/>
          </a:prstGeom>
          <a:noFill/>
        </p:spPr>
      </p:pic>
      <p:sp>
        <p:nvSpPr>
          <p:cNvPr id="5" name="Rectangle 4">
            <a:extLst>
              <a:ext uri="{FF2B5EF4-FFF2-40B4-BE49-F238E27FC236}">
                <a16:creationId xmlns:a16="http://schemas.microsoft.com/office/drawing/2014/main" id="{B357B12E-A648-3B1D-71C4-E90161DCD62D}"/>
              </a:ext>
            </a:extLst>
          </p:cNvPr>
          <p:cNvSpPr/>
          <p:nvPr/>
        </p:nvSpPr>
        <p:spPr>
          <a:xfrm>
            <a:off x="0" y="6125614"/>
            <a:ext cx="12191996" cy="733926"/>
          </a:xfrm>
          <a:prstGeom prst="rect">
            <a:avLst/>
          </a:prstGeom>
          <a:solidFill>
            <a:srgbClr val="F79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1 vs. 100 – Code Update</a:t>
            </a:r>
          </a:p>
        </p:txBody>
      </p:sp>
    </p:spTree>
    <p:extLst>
      <p:ext uri="{BB962C8B-B14F-4D97-AF65-F5344CB8AC3E}">
        <p14:creationId xmlns:p14="http://schemas.microsoft.com/office/powerpoint/2010/main" val="1779468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60D7F4-6F38-0A53-116D-60C507FF1A5C}"/>
              </a:ext>
            </a:extLst>
          </p:cNvPr>
          <p:cNvSpPr/>
          <p:nvPr/>
        </p:nvSpPr>
        <p:spPr>
          <a:xfrm>
            <a:off x="0" y="-1"/>
            <a:ext cx="12192000" cy="1422779"/>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C59F6C7-7DF5-0802-E5EA-40D51853515D}"/>
              </a:ext>
            </a:extLst>
          </p:cNvPr>
          <p:cNvSpPr txBox="1"/>
          <p:nvPr/>
        </p:nvSpPr>
        <p:spPr>
          <a:xfrm>
            <a:off x="537953" y="285402"/>
            <a:ext cx="11238013" cy="830997"/>
          </a:xfrm>
          <a:prstGeom prst="rect">
            <a:avLst/>
          </a:prstGeom>
          <a:noFill/>
        </p:spPr>
        <p:txBody>
          <a:bodyPr wrap="none" rtlCol="0">
            <a:spAutoFit/>
          </a:bodyPr>
          <a:lstStyle/>
          <a:p>
            <a:r>
              <a:rPr lang="en-US" sz="2400" b="1" dirty="0">
                <a:hlinkClick r:id="rId3"/>
              </a:rPr>
              <a:t>https://idighardware.com/2024/11/decoded-control-vestibules-in-a-means-of-egress/</a:t>
            </a:r>
            <a:endParaRPr lang="en-US" sz="2400" b="1" dirty="0"/>
          </a:p>
          <a:p>
            <a:r>
              <a:rPr lang="en-US" sz="2400" b="1" dirty="0">
                <a:hlinkClick r:id="rId4"/>
              </a:rPr>
              <a:t>https://idighardware.com/ACE/</a:t>
            </a:r>
            <a:endParaRPr lang="en-US" sz="2400" b="1" dirty="0"/>
          </a:p>
        </p:txBody>
      </p:sp>
      <p:pic>
        <p:nvPicPr>
          <p:cNvPr id="7" name="Picture 6">
            <a:extLst>
              <a:ext uri="{FF2B5EF4-FFF2-40B4-BE49-F238E27FC236}">
                <a16:creationId xmlns:a16="http://schemas.microsoft.com/office/drawing/2014/main" id="{6E6CD850-F9F2-2C52-194D-93E75AE6757B}"/>
              </a:ext>
            </a:extLst>
          </p:cNvPr>
          <p:cNvPicPr>
            <a:picLocks noChangeAspect="1"/>
          </p:cNvPicPr>
          <p:nvPr/>
        </p:nvPicPr>
        <p:blipFill rotWithShape="1">
          <a:blip r:embed="rId5"/>
          <a:srcRect l="2574" t="50049" r="3327" b="31472"/>
          <a:stretch/>
        </p:blipFill>
        <p:spPr>
          <a:xfrm>
            <a:off x="0" y="1422778"/>
            <a:ext cx="12192000" cy="1346726"/>
          </a:xfrm>
          <a:prstGeom prst="rect">
            <a:avLst/>
          </a:prstGeom>
        </p:spPr>
      </p:pic>
      <p:pic>
        <p:nvPicPr>
          <p:cNvPr id="9" name="Picture 8">
            <a:extLst>
              <a:ext uri="{FF2B5EF4-FFF2-40B4-BE49-F238E27FC236}">
                <a16:creationId xmlns:a16="http://schemas.microsoft.com/office/drawing/2014/main" id="{02FF19AE-74D7-3B0C-32DB-50193791BCD6}"/>
              </a:ext>
            </a:extLst>
          </p:cNvPr>
          <p:cNvPicPr>
            <a:picLocks noChangeAspect="1"/>
          </p:cNvPicPr>
          <p:nvPr/>
        </p:nvPicPr>
        <p:blipFill rotWithShape="1">
          <a:blip r:embed="rId6"/>
          <a:srcRect l="2575" t="30052" r="3326" b="12868"/>
          <a:stretch/>
        </p:blipFill>
        <p:spPr>
          <a:xfrm>
            <a:off x="0" y="2697954"/>
            <a:ext cx="12192000" cy="4160045"/>
          </a:xfrm>
          <a:prstGeom prst="rect">
            <a:avLst/>
          </a:prstGeom>
        </p:spPr>
      </p:pic>
    </p:spTree>
    <p:extLst>
      <p:ext uri="{BB962C8B-B14F-4D97-AF65-F5344CB8AC3E}">
        <p14:creationId xmlns:p14="http://schemas.microsoft.com/office/powerpoint/2010/main" val="13937294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1377</Words>
  <Application>Microsoft Office PowerPoint</Application>
  <PresentationFormat>Widescreen</PresentationFormat>
  <Paragraphs>105</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Wingdings</vt:lpstr>
      <vt:lpstr>Office Theme</vt:lpstr>
      <vt:lpstr>PowerPoint Presentation</vt:lpstr>
      <vt:lpstr>Interlocks</vt:lpstr>
      <vt:lpstr>Interlocks – 2027 I-Codes</vt:lpstr>
      <vt:lpstr>Interlocks – 2027 I-Codes</vt:lpstr>
      <vt:lpstr>Interlocks – 2027 I-Codes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Greene, Lori</dc:creator>
  <cp:lastModifiedBy>Greene, Lori</cp:lastModifiedBy>
  <cp:revision>4</cp:revision>
  <dcterms:created xsi:type="dcterms:W3CDTF">2025-01-09T23:54:38Z</dcterms:created>
  <dcterms:modified xsi:type="dcterms:W3CDTF">2025-01-15T14:58:23Z</dcterms:modified>
</cp:coreProperties>
</file>