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556" r:id="rId2"/>
    <p:sldId id="3546" r:id="rId3"/>
    <p:sldId id="3560" r:id="rId4"/>
    <p:sldId id="3710" r:id="rId5"/>
    <p:sldId id="3711" r:id="rId6"/>
    <p:sldId id="3712" r:id="rId7"/>
    <p:sldId id="3713" r:id="rId8"/>
    <p:sldId id="3714" r:id="rId9"/>
    <p:sldId id="3661" r:id="rId10"/>
    <p:sldId id="3716" r:id="rId11"/>
    <p:sldId id="3717" r:id="rId12"/>
    <p:sldId id="1333" r:id="rId13"/>
    <p:sldId id="667" r:id="rId14"/>
    <p:sldId id="1447" r:id="rId15"/>
    <p:sldId id="839" r:id="rId16"/>
    <p:sldId id="3672" r:id="rId17"/>
    <p:sldId id="3663" r:id="rId18"/>
    <p:sldId id="3664" r:id="rId19"/>
    <p:sldId id="37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6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428" autoAdjust="0"/>
  </p:normalViewPr>
  <p:slideViewPr>
    <p:cSldViewPr snapToGrid="0">
      <p:cViewPr varScale="1">
        <p:scale>
          <a:sx n="44" d="100"/>
          <a:sy n="44" d="100"/>
        </p:scale>
        <p:origin x="14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8A561-E2FC-40A1-87B3-FD0922CE43CC}"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51B13-2D0B-43A6-9196-DDC7FAACB67B}" type="slidenum">
              <a:rPr lang="en-US" smtClean="0"/>
              <a:t>‹#›</a:t>
            </a:fld>
            <a:endParaRPr lang="en-US"/>
          </a:p>
        </p:txBody>
      </p:sp>
    </p:spTree>
    <p:extLst>
      <p:ext uri="{BB962C8B-B14F-4D97-AF65-F5344CB8AC3E}">
        <p14:creationId xmlns:p14="http://schemas.microsoft.com/office/powerpoint/2010/main" val="345593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on the next couple of slides</a:t>
            </a:r>
          </a:p>
          <a:p>
            <a:endParaRPr lang="en-US" dirty="0"/>
          </a:p>
        </p:txBody>
      </p:sp>
      <p:sp>
        <p:nvSpPr>
          <p:cNvPr id="4" name="Slide Number Placeholder 3"/>
          <p:cNvSpPr>
            <a:spLocks noGrp="1"/>
          </p:cNvSpPr>
          <p:nvPr>
            <p:ph type="sldNum" sz="quarter" idx="5"/>
          </p:nvPr>
        </p:nvSpPr>
        <p:spPr/>
        <p:txBody>
          <a:bodyPr/>
          <a:lstStyle/>
          <a:p>
            <a:fld id="{08B42DDE-F483-426C-BC7A-60E763DF9D56}" type="slidenum">
              <a:rPr lang="en-US" smtClean="0"/>
              <a:pPr/>
              <a:t>1</a:t>
            </a:fld>
            <a:endParaRPr lang="en-US" dirty="0"/>
          </a:p>
        </p:txBody>
      </p:sp>
    </p:spTree>
    <p:extLst>
      <p:ext uri="{BB962C8B-B14F-4D97-AF65-F5344CB8AC3E}">
        <p14:creationId xmlns:p14="http://schemas.microsoft.com/office/powerpoint/2010/main" val="154816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comparison, FBI reports indicate that each year since 2010 there have been an average of less than 4 active shooter events in educational facilities.  We need to help schools prepare for these events, but they shouldn’t focus only on active shooter events and overlook other hazards.</a:t>
            </a:r>
          </a:p>
        </p:txBody>
      </p:sp>
      <p:sp>
        <p:nvSpPr>
          <p:cNvPr id="4" name="Slide Number Placeholder 3"/>
          <p:cNvSpPr>
            <a:spLocks noGrp="1"/>
          </p:cNvSpPr>
          <p:nvPr>
            <p:ph type="sldNum" sz="quarter" idx="5"/>
          </p:nvPr>
        </p:nvSpPr>
        <p:spPr/>
        <p:txBody>
          <a:bodyPr/>
          <a:lstStyle/>
          <a:p>
            <a:fld id="{F9E75BA9-3C31-4BB2-941D-2BD93400D373}" type="slidenum">
              <a:rPr lang="en-US" smtClean="0"/>
              <a:t>10</a:t>
            </a:fld>
            <a:endParaRPr lang="en-US" dirty="0"/>
          </a:p>
        </p:txBody>
      </p:sp>
    </p:spTree>
    <p:extLst>
      <p:ext uri="{BB962C8B-B14F-4D97-AF65-F5344CB8AC3E}">
        <p14:creationId xmlns:p14="http://schemas.microsoft.com/office/powerpoint/2010/main" val="195471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other consideration is the prevalence of non-fatal victimizations, which includes assault and sexual assault.  Current codes require locked doors in schools to be openable from the outside by an authorized person with a key, credential, or other approved means.</a:t>
            </a:r>
          </a:p>
          <a:p>
            <a:endParaRPr lang="en-US" dirty="0"/>
          </a:p>
          <a:p>
            <a:r>
              <a:rPr lang="en-US" dirty="0"/>
              <a:t>Sources:</a:t>
            </a:r>
          </a:p>
          <a:p>
            <a:r>
              <a:rPr lang="en-US" dirty="0"/>
              <a:t>NFPA:  https://www.nfpa.org/education-and-research/research/nfpa-research/fire-statistical-reports/structure-fires-in-schools</a:t>
            </a:r>
          </a:p>
          <a:p>
            <a:r>
              <a:rPr lang="en-US" dirty="0"/>
              <a:t>FBI:  https://www.fbi.gov/how-we-can-help-you/active-shooter-safety-resources</a:t>
            </a:r>
          </a:p>
          <a:p>
            <a:r>
              <a:rPr lang="en-US" dirty="0"/>
              <a:t>NCES:  https://nces.ed.gov/programs/coe/crime-and-safety</a:t>
            </a:r>
          </a:p>
        </p:txBody>
      </p:sp>
      <p:sp>
        <p:nvSpPr>
          <p:cNvPr id="4" name="Slide Number Placeholder 3"/>
          <p:cNvSpPr>
            <a:spLocks noGrp="1"/>
          </p:cNvSpPr>
          <p:nvPr>
            <p:ph type="sldNum" sz="quarter" idx="5"/>
          </p:nvPr>
        </p:nvSpPr>
        <p:spPr/>
        <p:txBody>
          <a:bodyPr/>
          <a:lstStyle/>
          <a:p>
            <a:fld id="{F9E75BA9-3C31-4BB2-941D-2BD93400D373}" type="slidenum">
              <a:rPr lang="en-US" smtClean="0"/>
              <a:t>11</a:t>
            </a:fld>
            <a:endParaRPr lang="en-US" dirty="0"/>
          </a:p>
        </p:txBody>
      </p:sp>
    </p:spTree>
    <p:extLst>
      <p:ext uri="{BB962C8B-B14F-4D97-AF65-F5344CB8AC3E}">
        <p14:creationId xmlns:p14="http://schemas.microsoft.com/office/powerpoint/2010/main" val="294431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Of course, these are some of the types of devices that some schools were considering, but hopefully we will be seeing less barricade devices going forward.</a:t>
            </a:r>
          </a:p>
        </p:txBody>
      </p:sp>
      <p:sp>
        <p:nvSpPr>
          <p:cNvPr id="4" name="Slide Number Placeholder 3"/>
          <p:cNvSpPr>
            <a:spLocks noGrp="1"/>
          </p:cNvSpPr>
          <p:nvPr>
            <p:ph type="sldNum" sz="quarter" idx="10"/>
          </p:nvPr>
        </p:nvSpPr>
        <p:spPr/>
        <p:txBody>
          <a:bodyPr/>
          <a:lstStyle/>
          <a:p>
            <a:pPr defTabSz="743691">
              <a:defRPr/>
            </a:pPr>
            <a:fld id="{AAB5BF09-4931-4339-A235-B42FEC8885DC}" type="slidenum">
              <a:rPr lang="en-US">
                <a:solidFill>
                  <a:prstClr val="black"/>
                </a:solidFill>
              </a:rPr>
              <a:pPr defTabSz="743691">
                <a:defRPr/>
              </a:pPr>
              <a:t>12</a:t>
            </a:fld>
            <a:endParaRPr lang="en-US" dirty="0">
              <a:solidFill>
                <a:prstClr val="black"/>
              </a:solidFill>
            </a:endParaRPr>
          </a:p>
        </p:txBody>
      </p:sp>
    </p:spTree>
    <p:extLst>
      <p:ext uri="{BB962C8B-B14F-4D97-AF65-F5344CB8AC3E}">
        <p14:creationId xmlns:p14="http://schemas.microsoft.com/office/powerpoint/2010/main" val="214399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NFPA codes have been modified to allow a second releasing motion for egress on classroom doors in existing schools – this was proposed by a school district so they could add deadbolts, but we’ve been told that the fire marshal in that state will not allow the second releasing motion.  The I-Codes do not allow 2 releasing motions for classroom doors.</a:t>
            </a:r>
          </a:p>
        </p:txBody>
      </p:sp>
      <p:sp>
        <p:nvSpPr>
          <p:cNvPr id="4" name="Slide Number Placeholder 3"/>
          <p:cNvSpPr>
            <a:spLocks noGrp="1"/>
          </p:cNvSpPr>
          <p:nvPr>
            <p:ph type="sldNum" sz="quarter" idx="10"/>
          </p:nvPr>
        </p:nvSpPr>
        <p:spPr/>
        <p:txBody>
          <a:bodyPr/>
          <a:lstStyle/>
          <a:p>
            <a:pPr defTabSz="743691">
              <a:defRPr/>
            </a:pPr>
            <a:fld id="{AAB5BF09-4931-4339-A235-B42FEC8885DC}" type="slidenum">
              <a:rPr lang="en-US">
                <a:solidFill>
                  <a:prstClr val="black"/>
                </a:solidFill>
              </a:rPr>
              <a:pPr defTabSz="743691">
                <a:defRPr/>
              </a:pPr>
              <a:t>13</a:t>
            </a:fld>
            <a:endParaRPr lang="en-US" dirty="0">
              <a:solidFill>
                <a:prstClr val="black"/>
              </a:solidFill>
            </a:endParaRPr>
          </a:p>
        </p:txBody>
      </p:sp>
    </p:spTree>
    <p:extLst>
      <p:ext uri="{BB962C8B-B14F-4D97-AF65-F5344CB8AC3E}">
        <p14:creationId xmlns:p14="http://schemas.microsoft.com/office/powerpoint/2010/main" val="156235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There are multiple codes and standards that must be met.</a:t>
            </a:r>
          </a:p>
        </p:txBody>
      </p:sp>
      <p:sp>
        <p:nvSpPr>
          <p:cNvPr id="4" name="Slide Number Placeholder 3"/>
          <p:cNvSpPr>
            <a:spLocks noGrp="1"/>
          </p:cNvSpPr>
          <p:nvPr>
            <p:ph type="sldNum" sz="quarter" idx="10"/>
          </p:nvPr>
        </p:nvSpPr>
        <p:spPr/>
        <p:txBody>
          <a:bodyPr/>
          <a:lstStyle/>
          <a:p>
            <a:pPr defTabSz="677232">
              <a:defRPr/>
            </a:pPr>
            <a:fld id="{AAB5BF09-4931-4339-A235-B42FEC8885DC}" type="slidenum">
              <a:rPr lang="en-US">
                <a:solidFill>
                  <a:prstClr val="black"/>
                </a:solidFill>
              </a:rPr>
              <a:pPr defTabSz="677232">
                <a:defRPr/>
              </a:pPr>
              <a:t>14</a:t>
            </a:fld>
            <a:endParaRPr lang="en-US" dirty="0">
              <a:solidFill>
                <a:prstClr val="black"/>
              </a:solidFill>
            </a:endParaRPr>
          </a:p>
        </p:txBody>
      </p:sp>
    </p:spTree>
    <p:extLst>
      <p:ext uri="{BB962C8B-B14F-4D97-AF65-F5344CB8AC3E}">
        <p14:creationId xmlns:p14="http://schemas.microsoft.com/office/powerpoint/2010/main" val="103834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potential liability of installing something that isn’t code-compliant, there’s a possibility that the devices will have to be removed.</a:t>
            </a:r>
          </a:p>
          <a:p>
            <a:endParaRPr lang="en-US" dirty="0"/>
          </a:p>
          <a:p>
            <a:r>
              <a:rPr lang="en-US" dirty="0"/>
              <a:t>A college in California installed more than $200,000 worth of barricade devices that did not comply with the state codes, and they were all ordered removed by the fire marshal.</a:t>
            </a:r>
          </a:p>
          <a:p>
            <a:endParaRPr lang="en-US" b="1" dirty="0"/>
          </a:p>
        </p:txBody>
      </p:sp>
      <p:sp>
        <p:nvSpPr>
          <p:cNvPr id="4" name="Slide Number Placeholder 3"/>
          <p:cNvSpPr>
            <a:spLocks noGrp="1"/>
          </p:cNvSpPr>
          <p:nvPr>
            <p:ph type="sldNum" sz="quarter" idx="10"/>
          </p:nvPr>
        </p:nvSpPr>
        <p:spPr/>
        <p:txBody>
          <a:bodyPr/>
          <a:lstStyle/>
          <a:p>
            <a:pPr defTabSz="677232">
              <a:defRPr/>
            </a:pPr>
            <a:fld id="{AAB5BF09-4931-4339-A235-B42FEC8885DC}" type="slidenum">
              <a:rPr lang="en-US">
                <a:solidFill>
                  <a:prstClr val="black"/>
                </a:solidFill>
              </a:rPr>
              <a:pPr defTabSz="677232">
                <a:defRPr/>
              </a:pPr>
              <a:t>15</a:t>
            </a:fld>
            <a:endParaRPr lang="en-US" dirty="0">
              <a:solidFill>
                <a:prstClr val="black"/>
              </a:solidFill>
            </a:endParaRPr>
          </a:p>
        </p:txBody>
      </p:sp>
    </p:spTree>
    <p:extLst>
      <p:ext uri="{BB962C8B-B14F-4D97-AF65-F5344CB8AC3E}">
        <p14:creationId xmlns:p14="http://schemas.microsoft.com/office/powerpoint/2010/main" val="356804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change coming in the 2027 IBC (NFPA codes still in progress) that will affect classroom doors.  In the 2018 model codes, a section was added with regard to locking doors in schools.  Doors were PERMITTED to be locked as long as they still complied with the existing egress requirements (#2), and the added requirement for authorized access (#1).  This section was included with minimal changes in the 2021 and 2024 editions.</a:t>
            </a:r>
          </a:p>
        </p:txBody>
      </p:sp>
      <p:sp>
        <p:nvSpPr>
          <p:cNvPr id="4" name="Slide Number Placeholder 3"/>
          <p:cNvSpPr>
            <a:spLocks noGrp="1"/>
          </p:cNvSpPr>
          <p:nvPr>
            <p:ph type="sldNum" sz="quarter" idx="5"/>
          </p:nvPr>
        </p:nvSpPr>
        <p:spPr/>
        <p:txBody>
          <a:bodyPr/>
          <a:lstStyle/>
          <a:p>
            <a:fld id="{7D151B13-2D0B-43A6-9196-DDC7FAACB67B}" type="slidenum">
              <a:rPr lang="en-US" smtClean="0"/>
              <a:t>16</a:t>
            </a:fld>
            <a:endParaRPr lang="en-US"/>
          </a:p>
        </p:txBody>
      </p:sp>
    </p:spTree>
    <p:extLst>
      <p:ext uri="{BB962C8B-B14F-4D97-AF65-F5344CB8AC3E}">
        <p14:creationId xmlns:p14="http://schemas.microsoft.com/office/powerpoint/2010/main" val="210085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2027 edition, rather than PERMITTING doors in schools to be locked, the IBC will REQUIRE doors in schools to be lockable.  This will apply to egress doors serving classrooms, offices, and other occupied rooms.  The doors must be lockable from inside the room, and the other requirements still apply (free egress + authorized access).  Side note:  Many schools are struggling with elopement, and beginning with the 2018 I-Codes, delayed egress is an option for classrooms with a calculated occupant load of less than 50 people.</a:t>
            </a:r>
          </a:p>
          <a:p>
            <a:endParaRPr lang="en-US" dirty="0"/>
          </a:p>
        </p:txBody>
      </p:sp>
      <p:sp>
        <p:nvSpPr>
          <p:cNvPr id="4" name="Slide Number Placeholder 3"/>
          <p:cNvSpPr>
            <a:spLocks noGrp="1"/>
          </p:cNvSpPr>
          <p:nvPr>
            <p:ph type="sldNum" sz="quarter" idx="5"/>
          </p:nvPr>
        </p:nvSpPr>
        <p:spPr/>
        <p:txBody>
          <a:bodyPr/>
          <a:lstStyle/>
          <a:p>
            <a:fld id="{7D151B13-2D0B-43A6-9196-DDC7FAACB67B}" type="slidenum">
              <a:rPr lang="en-US" smtClean="0"/>
              <a:t>17</a:t>
            </a:fld>
            <a:endParaRPr lang="en-US"/>
          </a:p>
        </p:txBody>
      </p:sp>
    </p:spTree>
    <p:extLst>
      <p:ext uri="{BB962C8B-B14F-4D97-AF65-F5344CB8AC3E}">
        <p14:creationId xmlns:p14="http://schemas.microsoft.com/office/powerpoint/2010/main" val="328508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Part 2 of the 2027 change that applies to exterior doors in schools – these must also be lockable from the egress side (no classroom function lever trim) and must continue to comply with the egress requirements.  The IBC will also require at least one door on each face of the building to be able to be unlocked from the outside for emergency access.</a:t>
            </a:r>
          </a:p>
          <a:p>
            <a:endParaRPr lang="en-US" dirty="0"/>
          </a:p>
          <a:p>
            <a:r>
              <a:rPr lang="en-US" dirty="0"/>
              <a:t>These changes are not required to be made retroactively, but they reflect best practices that should be applied from today going forward.</a:t>
            </a:r>
          </a:p>
        </p:txBody>
      </p:sp>
      <p:sp>
        <p:nvSpPr>
          <p:cNvPr id="4" name="Slide Number Placeholder 3"/>
          <p:cNvSpPr>
            <a:spLocks noGrp="1"/>
          </p:cNvSpPr>
          <p:nvPr>
            <p:ph type="sldNum" sz="quarter" idx="5"/>
          </p:nvPr>
        </p:nvSpPr>
        <p:spPr/>
        <p:txBody>
          <a:bodyPr/>
          <a:lstStyle/>
          <a:p>
            <a:fld id="{7D151B13-2D0B-43A6-9196-DDC7FAACB67B}" type="slidenum">
              <a:rPr lang="en-US" smtClean="0"/>
              <a:t>18</a:t>
            </a:fld>
            <a:endParaRPr lang="en-US"/>
          </a:p>
        </p:txBody>
      </p:sp>
    </p:spTree>
    <p:extLst>
      <p:ext uri="{BB962C8B-B14F-4D97-AF65-F5344CB8AC3E}">
        <p14:creationId xmlns:p14="http://schemas.microsoft.com/office/powerpoint/2010/main" val="79575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about this change can be found in the linked blog post or on the ACE page.</a:t>
            </a:r>
          </a:p>
        </p:txBody>
      </p:sp>
      <p:sp>
        <p:nvSpPr>
          <p:cNvPr id="4" name="Slide Number Placeholder 3"/>
          <p:cNvSpPr>
            <a:spLocks noGrp="1"/>
          </p:cNvSpPr>
          <p:nvPr>
            <p:ph type="sldNum" sz="quarter" idx="5"/>
          </p:nvPr>
        </p:nvSpPr>
        <p:spPr/>
        <p:txBody>
          <a:bodyPr/>
          <a:lstStyle/>
          <a:p>
            <a:fld id="{7D151B13-2D0B-43A6-9196-DDC7FAACB67B}" type="slidenum">
              <a:rPr lang="en-US" smtClean="0"/>
              <a:t>19</a:t>
            </a:fld>
            <a:endParaRPr lang="en-US"/>
          </a:p>
        </p:txBody>
      </p:sp>
    </p:spTree>
    <p:extLst>
      <p:ext uri="{BB962C8B-B14F-4D97-AF65-F5344CB8AC3E}">
        <p14:creationId xmlns:p14="http://schemas.microsoft.com/office/powerpoint/2010/main" val="30999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minute introduction</a:t>
            </a:r>
          </a:p>
        </p:txBody>
      </p:sp>
      <p:sp>
        <p:nvSpPr>
          <p:cNvPr id="4" name="Slide Number Placeholder 3"/>
          <p:cNvSpPr>
            <a:spLocks noGrp="1"/>
          </p:cNvSpPr>
          <p:nvPr>
            <p:ph type="sldNum" sz="quarter" idx="5"/>
          </p:nvPr>
        </p:nvSpPr>
        <p:spPr/>
        <p:txBody>
          <a:bodyPr/>
          <a:lstStyle/>
          <a:p>
            <a:fld id="{6FF1510E-E245-41B8-9D87-FB45D850F527}" type="slidenum">
              <a:rPr lang="en-US" smtClean="0"/>
              <a:t>2</a:t>
            </a:fld>
            <a:endParaRPr lang="en-US"/>
          </a:p>
        </p:txBody>
      </p:sp>
    </p:spTree>
    <p:extLst>
      <p:ext uri="{BB962C8B-B14F-4D97-AF65-F5344CB8AC3E}">
        <p14:creationId xmlns:p14="http://schemas.microsoft.com/office/powerpoint/2010/main" val="90234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minute introduction</a:t>
            </a:r>
          </a:p>
        </p:txBody>
      </p:sp>
      <p:sp>
        <p:nvSpPr>
          <p:cNvPr id="4" name="Slide Number Placeholder 3"/>
          <p:cNvSpPr>
            <a:spLocks noGrp="1"/>
          </p:cNvSpPr>
          <p:nvPr>
            <p:ph type="sldNum" sz="quarter" idx="5"/>
          </p:nvPr>
        </p:nvSpPr>
        <p:spPr/>
        <p:txBody>
          <a:bodyPr/>
          <a:lstStyle/>
          <a:p>
            <a:fld id="{6FF1510E-E245-41B8-9D87-FB45D850F527}" type="slidenum">
              <a:rPr lang="en-US" smtClean="0"/>
              <a:t>3</a:t>
            </a:fld>
            <a:endParaRPr lang="en-US"/>
          </a:p>
        </p:txBody>
      </p:sp>
    </p:spTree>
    <p:extLst>
      <p:ext uri="{BB962C8B-B14F-4D97-AF65-F5344CB8AC3E}">
        <p14:creationId xmlns:p14="http://schemas.microsoft.com/office/powerpoint/2010/main" val="248525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BHMA CGIA’s work (and our work)</a:t>
            </a:r>
          </a:p>
          <a:p>
            <a:r>
              <a:rPr lang="en-US" dirty="0"/>
              <a:t>Changes vs. clarifications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codes</a:t>
            </a:r>
          </a:p>
          <a:p>
            <a:endParaRPr lang="en-US" dirty="0"/>
          </a:p>
        </p:txBody>
      </p:sp>
      <p:sp>
        <p:nvSpPr>
          <p:cNvPr id="4" name="Slide Number Placeholder 3"/>
          <p:cNvSpPr>
            <a:spLocks noGrp="1"/>
          </p:cNvSpPr>
          <p:nvPr>
            <p:ph type="sldNum" sz="quarter" idx="5"/>
          </p:nvPr>
        </p:nvSpPr>
        <p:spPr/>
        <p:txBody>
          <a:bodyPr/>
          <a:lstStyle/>
          <a:p>
            <a:fld id="{7D151B13-2D0B-43A6-9196-DDC7FAACB67B}" type="slidenum">
              <a:rPr lang="en-US" smtClean="0"/>
              <a:t>4</a:t>
            </a:fld>
            <a:endParaRPr lang="en-US"/>
          </a:p>
        </p:txBody>
      </p:sp>
    </p:spTree>
    <p:extLst>
      <p:ext uri="{BB962C8B-B14F-4D97-AF65-F5344CB8AC3E}">
        <p14:creationId xmlns:p14="http://schemas.microsoft.com/office/powerpoint/2010/main" val="239448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share a new topic on this call each month.</a:t>
            </a:r>
          </a:p>
          <a:p>
            <a:r>
              <a:rPr lang="en-US" dirty="0"/>
              <a:t>21 topics on ACE page + this month</a:t>
            </a:r>
          </a:p>
          <a:p>
            <a:r>
              <a:rPr lang="en-US" dirty="0"/>
              <a:t>slide decks, speaker notes, links to extra resources</a:t>
            </a:r>
          </a:p>
          <a:p>
            <a:r>
              <a:rPr lang="en-US" dirty="0"/>
              <a:t>If you want us to cover a topic, check the ACE page first</a:t>
            </a:r>
          </a:p>
          <a:p>
            <a:endParaRPr lang="en-US" dirty="0"/>
          </a:p>
        </p:txBody>
      </p:sp>
      <p:sp>
        <p:nvSpPr>
          <p:cNvPr id="4" name="Slide Number Placeholder 3"/>
          <p:cNvSpPr>
            <a:spLocks noGrp="1"/>
          </p:cNvSpPr>
          <p:nvPr>
            <p:ph type="sldNum" sz="quarter" idx="5"/>
          </p:nvPr>
        </p:nvSpPr>
        <p:spPr/>
        <p:txBody>
          <a:bodyPr/>
          <a:lstStyle/>
          <a:p>
            <a:fld id="{7D151B13-2D0B-43A6-9196-DDC7FAACB67B}" type="slidenum">
              <a:rPr lang="en-US" smtClean="0"/>
              <a:t>5</a:t>
            </a:fld>
            <a:endParaRPr lang="en-US"/>
          </a:p>
        </p:txBody>
      </p:sp>
    </p:spTree>
    <p:extLst>
      <p:ext uri="{BB962C8B-B14F-4D97-AF65-F5344CB8AC3E}">
        <p14:creationId xmlns:p14="http://schemas.microsoft.com/office/powerpoint/2010/main" val="18465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 code question - check </a:t>
            </a:r>
            <a:r>
              <a:rPr lang="en-US" dirty="0" err="1"/>
              <a:t>iDH</a:t>
            </a:r>
            <a:r>
              <a:rPr lang="en-US" dirty="0"/>
              <a:t> first (Google search works well)</a:t>
            </a:r>
          </a:p>
          <a:p>
            <a:r>
              <a:rPr lang="en-US" dirty="0"/>
              <a:t>Click the orange ball to find your ACE</a:t>
            </a:r>
          </a:p>
          <a:p>
            <a:endParaRPr lang="en-US" dirty="0"/>
          </a:p>
        </p:txBody>
      </p:sp>
      <p:sp>
        <p:nvSpPr>
          <p:cNvPr id="4" name="Slide Number Placeholder 3"/>
          <p:cNvSpPr>
            <a:spLocks noGrp="1"/>
          </p:cNvSpPr>
          <p:nvPr>
            <p:ph type="sldNum" sz="quarter" idx="5"/>
          </p:nvPr>
        </p:nvSpPr>
        <p:spPr/>
        <p:txBody>
          <a:bodyPr/>
          <a:lstStyle/>
          <a:p>
            <a:fld id="{7D151B13-2D0B-43A6-9196-DDC7FAACB67B}" type="slidenum">
              <a:rPr lang="en-US" smtClean="0"/>
              <a:t>6</a:t>
            </a:fld>
            <a:endParaRPr lang="en-US"/>
          </a:p>
        </p:txBody>
      </p:sp>
    </p:spTree>
    <p:extLst>
      <p:ext uri="{BB962C8B-B14F-4D97-AF65-F5344CB8AC3E}">
        <p14:creationId xmlns:p14="http://schemas.microsoft.com/office/powerpoint/2010/main" val="132543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coming next year</a:t>
            </a:r>
          </a:p>
        </p:txBody>
      </p:sp>
      <p:sp>
        <p:nvSpPr>
          <p:cNvPr id="4" name="Slide Number Placeholder 3"/>
          <p:cNvSpPr>
            <a:spLocks noGrp="1"/>
          </p:cNvSpPr>
          <p:nvPr>
            <p:ph type="sldNum" sz="quarter" idx="5"/>
          </p:nvPr>
        </p:nvSpPr>
        <p:spPr/>
        <p:txBody>
          <a:bodyPr/>
          <a:lstStyle/>
          <a:p>
            <a:fld id="{7D151B13-2D0B-43A6-9196-DDC7FAACB67B}" type="slidenum">
              <a:rPr lang="en-US" smtClean="0"/>
              <a:t>7</a:t>
            </a:fld>
            <a:endParaRPr lang="en-US"/>
          </a:p>
        </p:txBody>
      </p:sp>
    </p:spTree>
    <p:extLst>
      <p:ext uri="{BB962C8B-B14F-4D97-AF65-F5344CB8AC3E}">
        <p14:creationId xmlns:p14="http://schemas.microsoft.com/office/powerpoint/2010/main" val="387025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to Mark</a:t>
            </a:r>
          </a:p>
        </p:txBody>
      </p:sp>
      <p:sp>
        <p:nvSpPr>
          <p:cNvPr id="4" name="Slide Number Placeholder 3"/>
          <p:cNvSpPr>
            <a:spLocks noGrp="1"/>
          </p:cNvSpPr>
          <p:nvPr>
            <p:ph type="sldNum" sz="quarter" idx="5"/>
          </p:nvPr>
        </p:nvSpPr>
        <p:spPr/>
        <p:txBody>
          <a:bodyPr/>
          <a:lstStyle/>
          <a:p>
            <a:fld id="{7D151B13-2D0B-43A6-9196-DDC7FAACB67B}" type="slidenum">
              <a:rPr lang="en-US" smtClean="0"/>
              <a:t>8</a:t>
            </a:fld>
            <a:endParaRPr lang="en-US"/>
          </a:p>
        </p:txBody>
      </p:sp>
    </p:spTree>
    <p:extLst>
      <p:ext uri="{BB962C8B-B14F-4D97-AF65-F5344CB8AC3E}">
        <p14:creationId xmlns:p14="http://schemas.microsoft.com/office/powerpoint/2010/main" val="228517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Quick overview of stats to remind people why active shooter events are not the only consideration</a:t>
            </a:r>
          </a:p>
          <a:p>
            <a:endParaRPr lang="en-US" dirty="0"/>
          </a:p>
          <a:p>
            <a:r>
              <a:rPr lang="en-US" dirty="0"/>
              <a:t>People think fires don’t occur in schools and that’s the reason the code should allow classroom barricade devices, but according to NFPA there are an average of 4,800 fires in educational facilities per year.  We don’t see high numbers of fatalities because of the strong code requirements and enforcement.</a:t>
            </a:r>
          </a:p>
        </p:txBody>
      </p:sp>
      <p:sp>
        <p:nvSpPr>
          <p:cNvPr id="4" name="Slide Number Placeholder 3"/>
          <p:cNvSpPr>
            <a:spLocks noGrp="1"/>
          </p:cNvSpPr>
          <p:nvPr>
            <p:ph type="sldNum" sz="quarter" idx="5"/>
          </p:nvPr>
        </p:nvSpPr>
        <p:spPr/>
        <p:txBody>
          <a:bodyPr/>
          <a:lstStyle/>
          <a:p>
            <a:fld id="{F9E75BA9-3C31-4BB2-941D-2BD93400D373}" type="slidenum">
              <a:rPr lang="en-US" smtClean="0"/>
              <a:t>9</a:t>
            </a:fld>
            <a:endParaRPr lang="en-US" dirty="0"/>
          </a:p>
        </p:txBody>
      </p:sp>
    </p:spTree>
    <p:extLst>
      <p:ext uri="{BB962C8B-B14F-4D97-AF65-F5344CB8AC3E}">
        <p14:creationId xmlns:p14="http://schemas.microsoft.com/office/powerpoint/2010/main" val="34818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8348-F69A-9593-11E5-F8249BBFD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5C3430-777D-8490-EDE1-124F20804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2723BC-6313-D706-135C-A45A1FEEB6BC}"/>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5" name="Footer Placeholder 4">
            <a:extLst>
              <a:ext uri="{FF2B5EF4-FFF2-40B4-BE49-F238E27FC236}">
                <a16:creationId xmlns:a16="http://schemas.microsoft.com/office/drawing/2014/main" id="{516DEB45-5044-8231-394C-2CD331380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C038D-8F49-848A-3A8D-6CDEBCF5BD08}"/>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51728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56F1-8736-9537-C244-B6B6B8861D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698959-440B-F896-E402-E2B89CE92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967E0-BC1C-B3FD-AE41-78FB224017D9}"/>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5" name="Footer Placeholder 4">
            <a:extLst>
              <a:ext uri="{FF2B5EF4-FFF2-40B4-BE49-F238E27FC236}">
                <a16:creationId xmlns:a16="http://schemas.microsoft.com/office/drawing/2014/main" id="{6210BA66-53F4-08DD-4961-BB887E5B3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8A841-B50B-20CC-9B33-CA1DB990D630}"/>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363850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A2EAC-B9A3-5730-7EDC-5B34C0370D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5D98CD-97CC-C28C-7873-BEE3DE928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FF23A-5ACC-3272-1322-8B71F50D4C80}"/>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5" name="Footer Placeholder 4">
            <a:extLst>
              <a:ext uri="{FF2B5EF4-FFF2-40B4-BE49-F238E27FC236}">
                <a16:creationId xmlns:a16="http://schemas.microsoft.com/office/drawing/2014/main" id="{04F4E33F-7722-467C-709B-AC1018E83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9B868-80A1-D795-3F3B-37EFF550F85D}"/>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373793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64500"/>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62864"/>
            <a:ext cx="10972800" cy="4361991"/>
          </a:xfrm>
        </p:spPr>
        <p:txBody>
          <a:bodyPr/>
          <a:lstStyle>
            <a:lvl1pPr>
              <a:defRPr sz="3600"/>
            </a:lvl1pPr>
          </a:lstStyle>
          <a:p>
            <a:pPr lvl="0"/>
            <a:r>
              <a:rPr lang="en-US"/>
              <a:t>Click to edit Master text styles</a:t>
            </a:r>
          </a:p>
        </p:txBody>
      </p:sp>
    </p:spTree>
    <p:extLst>
      <p:ext uri="{BB962C8B-B14F-4D97-AF65-F5344CB8AC3E}">
        <p14:creationId xmlns:p14="http://schemas.microsoft.com/office/powerpoint/2010/main" val="2974920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6B4CF-08BA-354D-8664-EFC0452DF5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387246"/>
            <a:ext cx="5783705" cy="5783705"/>
          </a:xfrm>
          <a:prstGeom prst="rect">
            <a:avLst/>
          </a:prstGeom>
        </p:spPr>
      </p:pic>
      <p:sp>
        <p:nvSpPr>
          <p:cNvPr id="2" name="Title 1"/>
          <p:cNvSpPr>
            <a:spLocks noGrp="1"/>
          </p:cNvSpPr>
          <p:nvPr>
            <p:ph type="ctrTitle" hasCustomPrompt="1"/>
          </p:nvPr>
        </p:nvSpPr>
        <p:spPr bwMode="invGray">
          <a:xfrm>
            <a:off x="768096" y="2239327"/>
            <a:ext cx="10939445" cy="1935377"/>
          </a:xfrm>
          <a:prstGeom prst="rect">
            <a:avLst/>
          </a:prstGeom>
        </p:spPr>
        <p:txBody>
          <a:bodyPr lIns="0" rIns="0" anchor="t">
            <a:noAutofit/>
          </a:bodyPr>
          <a:lstStyle>
            <a:lvl1pPr>
              <a:defRPr sz="13749" b="0"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Slide Title</a:t>
            </a:r>
          </a:p>
        </p:txBody>
      </p:sp>
      <p:sp>
        <p:nvSpPr>
          <p:cNvPr id="3" name="Subtitle 2"/>
          <p:cNvSpPr>
            <a:spLocks noGrp="1"/>
          </p:cNvSpPr>
          <p:nvPr>
            <p:ph type="subTitle" idx="1"/>
          </p:nvPr>
        </p:nvSpPr>
        <p:spPr bwMode="invGray">
          <a:xfrm>
            <a:off x="763959" y="4266910"/>
            <a:ext cx="8223893" cy="522335"/>
          </a:xfrm>
          <a:prstGeom prst="rect">
            <a:avLst/>
          </a:prstGeom>
        </p:spPr>
        <p:txBody>
          <a:bodyPr vert="horz" lIns="0" tIns="65311" rIns="0" bIns="65311" rtlCol="0" anchor="t">
            <a:noAutofit/>
          </a:bodyPr>
          <a:lstStyle>
            <a:lvl1pPr marL="0" indent="0">
              <a:buNone/>
              <a:defRPr lang="en-US" sz="3333"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spcBef>
                <a:spcPct val="0"/>
              </a:spcBef>
            </a:pPr>
            <a:r>
              <a:rPr lang="en-US" dirty="0"/>
              <a:t>Click to edit Master subtitle style</a:t>
            </a:r>
          </a:p>
        </p:txBody>
      </p:sp>
      <p:sp>
        <p:nvSpPr>
          <p:cNvPr id="13" name="Text Placeholder 12"/>
          <p:cNvSpPr>
            <a:spLocks noGrp="1"/>
          </p:cNvSpPr>
          <p:nvPr>
            <p:ph type="body" sz="quarter" idx="10" hasCustomPrompt="1"/>
          </p:nvPr>
        </p:nvSpPr>
        <p:spPr bwMode="invGray">
          <a:xfrm>
            <a:off x="6536932" y="5392258"/>
            <a:ext cx="4833538" cy="522335"/>
          </a:xfrm>
          <a:prstGeom prst="rect">
            <a:avLst/>
          </a:prstGeom>
        </p:spPr>
        <p:txBody>
          <a:bodyPr vert="horz" lIns="0" tIns="65311" rIns="0" bIns="65311" rtlCol="0" anchor="t">
            <a:noAutofit/>
          </a:bodyPr>
          <a:lstStyle>
            <a:lvl1pPr>
              <a:defRPr lang="en-US" sz="2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lang="en-US" sz="3333" smtClean="0"/>
            </a:lvl2pPr>
            <a:lvl3pPr>
              <a:defRPr lang="en-US" sz="2833" smtClean="0"/>
            </a:lvl3pPr>
            <a:lvl4pPr>
              <a:defRPr lang="en-US" sz="2417" smtClean="0"/>
            </a:lvl4pPr>
            <a:lvl5pPr>
              <a:defRPr lang="en-US" sz="2417"/>
            </a:lvl5pPr>
          </a:lstStyle>
          <a:p>
            <a:pPr lvl="0">
              <a:spcBef>
                <a:spcPct val="0"/>
              </a:spcBef>
              <a:buFont typeface="Arial"/>
            </a:pPr>
            <a:r>
              <a:rPr lang="en-US" dirty="0"/>
              <a:t>Month XX, 20XX</a:t>
            </a:r>
          </a:p>
        </p:txBody>
      </p:sp>
      <p:pic>
        <p:nvPicPr>
          <p:cNvPr id="9" name="Picture 8">
            <a:extLst>
              <a:ext uri="{FF2B5EF4-FFF2-40B4-BE49-F238E27FC236}">
                <a16:creationId xmlns:a16="http://schemas.microsoft.com/office/drawing/2014/main" id="{AB5F2D96-803C-F44E-94DF-C867C14D3A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960" y="641431"/>
            <a:ext cx="1247221" cy="1040581"/>
          </a:xfrm>
          <a:prstGeom prst="rect">
            <a:avLst/>
          </a:prstGeom>
        </p:spPr>
      </p:pic>
    </p:spTree>
    <p:extLst>
      <p:ext uri="{BB962C8B-B14F-4D97-AF65-F5344CB8AC3E}">
        <p14:creationId xmlns:p14="http://schemas.microsoft.com/office/powerpoint/2010/main" val="136830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AC97-9F29-ACAF-4376-19C6755A4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BADAB-560F-218C-D9B7-0DA057A1B2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257D3-2C51-8D8E-3313-CE51D84F87F9}"/>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5" name="Footer Placeholder 4">
            <a:extLst>
              <a:ext uri="{FF2B5EF4-FFF2-40B4-BE49-F238E27FC236}">
                <a16:creationId xmlns:a16="http://schemas.microsoft.com/office/drawing/2014/main" id="{F6E12EFF-D1FE-7A5A-74D0-CC90645CE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A9F89-AA15-A45B-2CED-135FAA954765}"/>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390717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0571-DD28-A21F-9669-40735E0761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8385B-A9B4-89C5-2702-52C38ED8B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678C86-A786-B521-FB73-FCBF870D0131}"/>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5" name="Footer Placeholder 4">
            <a:extLst>
              <a:ext uri="{FF2B5EF4-FFF2-40B4-BE49-F238E27FC236}">
                <a16:creationId xmlns:a16="http://schemas.microsoft.com/office/drawing/2014/main" id="{F0263DA5-6137-702D-08C1-F9218FFBB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CC07E-36B3-CC86-D8A2-2386EC7CEBD6}"/>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59692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EF0E-12A3-F2B5-5368-CC0B52CF3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FD3FC-2A05-2EAF-48C9-3E6E8177C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FF4FB-A107-7C30-A8ED-9F971378D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34B60-7153-C7C2-1C3D-C9B9A0DD41D4}"/>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6" name="Footer Placeholder 5">
            <a:extLst>
              <a:ext uri="{FF2B5EF4-FFF2-40B4-BE49-F238E27FC236}">
                <a16:creationId xmlns:a16="http://schemas.microsoft.com/office/drawing/2014/main" id="{18B3E3F5-723D-CF79-BF49-99B4E2C44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C3B12-B7BA-E454-0FF7-73EFB419F1C6}"/>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104032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5BA6-A731-EB8B-41CF-6CCC4FA1DD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DA0A4F-8092-0D4B-B9B1-1D08299CC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59EC4-82CA-CE38-D6C8-E859146EB7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45D4E4-0626-A479-E32E-4E0DDEC03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BE323-24D4-3BD2-3405-CACDC9AF7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7B297D-7AAB-F5AF-0306-6C4FC3723CFA}"/>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8" name="Footer Placeholder 7">
            <a:extLst>
              <a:ext uri="{FF2B5EF4-FFF2-40B4-BE49-F238E27FC236}">
                <a16:creationId xmlns:a16="http://schemas.microsoft.com/office/drawing/2014/main" id="{4EBDBA22-D054-DFAF-FA81-37154CAD96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C8D5D-2F5F-CD34-1BB0-DFCE3FE0FDC3}"/>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386753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2697-8A9B-60FA-7721-A4C70DE6C0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4998F-54B2-C5B6-4A96-6DB0FE9156DD}"/>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4" name="Footer Placeholder 3">
            <a:extLst>
              <a:ext uri="{FF2B5EF4-FFF2-40B4-BE49-F238E27FC236}">
                <a16:creationId xmlns:a16="http://schemas.microsoft.com/office/drawing/2014/main" id="{B8BDB914-24E1-4C09-B7E2-8DFE519E3B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13A52-BFBF-E014-C172-FAC28DE6A769}"/>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131570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6EC11-FBA0-45FF-002E-1C167FCAF0AE}"/>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3" name="Footer Placeholder 2">
            <a:extLst>
              <a:ext uri="{FF2B5EF4-FFF2-40B4-BE49-F238E27FC236}">
                <a16:creationId xmlns:a16="http://schemas.microsoft.com/office/drawing/2014/main" id="{BD1E902B-8CDA-A542-6DC4-A59CA22E71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546E29-AEC9-7EDE-60D5-12CE28814A3E}"/>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369598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BA66-6DF0-39FF-FABA-287248A2C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24B7FE-104C-127A-2942-3E3D21B9F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FCD7BC-C0DA-CF02-CD25-FDA77C012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23EF71-E7D0-1673-0AE6-BFB37EEC0A23}"/>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6" name="Footer Placeholder 5">
            <a:extLst>
              <a:ext uri="{FF2B5EF4-FFF2-40B4-BE49-F238E27FC236}">
                <a16:creationId xmlns:a16="http://schemas.microsoft.com/office/drawing/2014/main" id="{69342B0F-CC51-DD14-48B5-AFA30E26A4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63758-8909-8059-7BB6-E57FD49EEA36}"/>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251491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B66B-C401-7753-782C-CF442E1B7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2015EB-F8F6-9CC4-5EA7-8360E0D6F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E73B83-9D7C-5D57-FBCF-0349556F1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58BD1-E706-4827-09B0-04426F91439F}"/>
              </a:ext>
            </a:extLst>
          </p:cNvPr>
          <p:cNvSpPr>
            <a:spLocks noGrp="1"/>
          </p:cNvSpPr>
          <p:nvPr>
            <p:ph type="dt" sz="half" idx="10"/>
          </p:nvPr>
        </p:nvSpPr>
        <p:spPr/>
        <p:txBody>
          <a:bodyPr/>
          <a:lstStyle/>
          <a:p>
            <a:fld id="{F46FABE7-EB74-4D4F-A321-ED1D8B7FF7D2}" type="datetimeFigureOut">
              <a:rPr lang="en-US" smtClean="0"/>
              <a:t>12/16/2024</a:t>
            </a:fld>
            <a:endParaRPr lang="en-US"/>
          </a:p>
        </p:txBody>
      </p:sp>
      <p:sp>
        <p:nvSpPr>
          <p:cNvPr id="6" name="Footer Placeholder 5">
            <a:extLst>
              <a:ext uri="{FF2B5EF4-FFF2-40B4-BE49-F238E27FC236}">
                <a16:creationId xmlns:a16="http://schemas.microsoft.com/office/drawing/2014/main" id="{2CA88674-8C90-EC8F-20DC-4ADDE867C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B37B0-4A9C-0E9C-7AEA-65A35AEFB6C0}"/>
              </a:ext>
            </a:extLst>
          </p:cNvPr>
          <p:cNvSpPr>
            <a:spLocks noGrp="1"/>
          </p:cNvSpPr>
          <p:nvPr>
            <p:ph type="sldNum" sz="quarter" idx="12"/>
          </p:nvPr>
        </p:nvSpPr>
        <p:spPr/>
        <p:txBody>
          <a:bodyPr/>
          <a:lstStyle/>
          <a:p>
            <a:fld id="{85ED5F29-6236-421B-BCC5-D932A9933D0F}" type="slidenum">
              <a:rPr lang="en-US" smtClean="0"/>
              <a:t>‹#›</a:t>
            </a:fld>
            <a:endParaRPr lang="en-US"/>
          </a:p>
        </p:txBody>
      </p:sp>
    </p:spTree>
    <p:extLst>
      <p:ext uri="{BB962C8B-B14F-4D97-AF65-F5344CB8AC3E}">
        <p14:creationId xmlns:p14="http://schemas.microsoft.com/office/powerpoint/2010/main" val="355460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E65E5-89D5-0EAB-D263-13D577767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95DB9-BFB8-C712-0E60-DD2A9A96C7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5D7EB-6C33-67D3-AA10-872A2DA7A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FABE7-EB74-4D4F-A321-ED1D8B7FF7D2}" type="datetimeFigureOut">
              <a:rPr lang="en-US" smtClean="0"/>
              <a:t>12/16/2024</a:t>
            </a:fld>
            <a:endParaRPr lang="en-US"/>
          </a:p>
        </p:txBody>
      </p:sp>
      <p:sp>
        <p:nvSpPr>
          <p:cNvPr id="5" name="Footer Placeholder 4">
            <a:extLst>
              <a:ext uri="{FF2B5EF4-FFF2-40B4-BE49-F238E27FC236}">
                <a16:creationId xmlns:a16="http://schemas.microsoft.com/office/drawing/2014/main" id="{E7C7F917-10D3-D38A-F388-5A9AB2B61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02C6F6-5B4A-B09A-F692-36B4ED821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D5F29-6236-421B-BCC5-D932A9933D0F}" type="slidenum">
              <a:rPr lang="en-US" smtClean="0"/>
              <a:t>‹#›</a:t>
            </a:fld>
            <a:endParaRPr lang="en-US"/>
          </a:p>
        </p:txBody>
      </p:sp>
    </p:spTree>
    <p:extLst>
      <p:ext uri="{BB962C8B-B14F-4D97-AF65-F5344CB8AC3E}">
        <p14:creationId xmlns:p14="http://schemas.microsoft.com/office/powerpoint/2010/main" val="63291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theguardsman.com/door-lock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idighardware.com/ACE/" TargetMode="External"/><Relationship Id="rId4" Type="http://schemas.openxmlformats.org/officeDocument/2006/relationships/hyperlink" Target="https://idighardware.com/2024/10/code-update-requiring-lockable-do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idighardware.com/ace" TargetMode="External"/><Relationship Id="rId4" Type="http://schemas.openxmlformats.org/officeDocument/2006/relationships/hyperlink" Target="https://idighardware.com/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4C87E-BA7C-4977-BA6B-B3A549C73487}"/>
              </a:ext>
            </a:extLst>
          </p:cNvPr>
          <p:cNvSpPr>
            <a:spLocks noGrp="1"/>
          </p:cNvSpPr>
          <p:nvPr>
            <p:ph type="body" sz="quarter" idx="10"/>
          </p:nvPr>
        </p:nvSpPr>
        <p:spPr>
          <a:xfrm>
            <a:off x="2910264" y="796849"/>
            <a:ext cx="3039964" cy="2404925"/>
          </a:xfrm>
          <a:solidFill>
            <a:schemeClr val="tx1">
              <a:alpha val="37000"/>
            </a:schemeClr>
          </a:solidFill>
        </p:spPr>
        <p:txBody>
          <a:bodyPr/>
          <a:lstStyle/>
          <a:p>
            <a:pPr marL="0" indent="0">
              <a:buNone/>
            </a:pPr>
            <a:r>
              <a:rPr lang="en-US" sz="3667" dirty="0"/>
              <a:t>Lori Greene</a:t>
            </a:r>
          </a:p>
          <a:p>
            <a:pPr marL="0" indent="0">
              <a:buNone/>
            </a:pPr>
            <a:r>
              <a:rPr lang="en-US" sz="2000" dirty="0"/>
              <a:t>DAHC/CDC, FDAI, FDHI</a:t>
            </a:r>
          </a:p>
          <a:p>
            <a:pPr marL="0" indent="0">
              <a:buNone/>
            </a:pPr>
            <a:r>
              <a:rPr lang="en-US" sz="2000" dirty="0"/>
              <a:t>Allegion – Manager, </a:t>
            </a:r>
          </a:p>
          <a:p>
            <a:pPr marL="0" indent="0">
              <a:buNone/>
            </a:pPr>
            <a:r>
              <a:rPr lang="en-US" sz="2000" dirty="0"/>
              <a:t>        Codes &amp; Resources</a:t>
            </a:r>
          </a:p>
          <a:p>
            <a:pPr marL="0" indent="0">
              <a:buNone/>
            </a:pPr>
            <a:r>
              <a:rPr lang="en-US" sz="2000" dirty="0"/>
              <a:t>iDigHardware.com</a:t>
            </a:r>
          </a:p>
        </p:txBody>
      </p:sp>
      <p:sp>
        <p:nvSpPr>
          <p:cNvPr id="7" name="TextBox 6">
            <a:extLst>
              <a:ext uri="{FF2B5EF4-FFF2-40B4-BE49-F238E27FC236}">
                <a16:creationId xmlns:a16="http://schemas.microsoft.com/office/drawing/2014/main" id="{DEDD168D-0AB2-46AB-9826-F53613A672BD}"/>
              </a:ext>
            </a:extLst>
          </p:cNvPr>
          <p:cNvSpPr txBox="1"/>
          <p:nvPr/>
        </p:nvSpPr>
        <p:spPr>
          <a:xfrm>
            <a:off x="7211309" y="1750423"/>
            <a:ext cx="4833537" cy="2800767"/>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Code Update</a:t>
            </a:r>
            <a:endParaRPr lang="en-US" sz="8000" dirty="0">
              <a:solidFill>
                <a:schemeClr val="bg1"/>
              </a:solidFill>
            </a:endParaRPr>
          </a:p>
        </p:txBody>
      </p:sp>
      <p:sp>
        <p:nvSpPr>
          <p:cNvPr id="2" name="Rectangle 1">
            <a:extLst>
              <a:ext uri="{FF2B5EF4-FFF2-40B4-BE49-F238E27FC236}">
                <a16:creationId xmlns:a16="http://schemas.microsoft.com/office/drawing/2014/main" id="{EAA90E94-933C-4873-8AA9-22C100DC5644}"/>
              </a:ext>
            </a:extLst>
          </p:cNvPr>
          <p:cNvSpPr/>
          <p:nvPr/>
        </p:nvSpPr>
        <p:spPr>
          <a:xfrm>
            <a:off x="692331" y="548640"/>
            <a:ext cx="1306286" cy="1201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erson wearing glasses&#10;&#10;Description automatically generated with low confidence">
            <a:extLst>
              <a:ext uri="{FF2B5EF4-FFF2-40B4-BE49-F238E27FC236}">
                <a16:creationId xmlns:a16="http://schemas.microsoft.com/office/drawing/2014/main" id="{47E03B2D-BB5E-40D0-90DB-48F2C05EE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31" y="796849"/>
            <a:ext cx="1932141" cy="2313411"/>
          </a:xfrm>
          <a:prstGeom prst="rect">
            <a:avLst/>
          </a:prstGeom>
          <a:ln w="25400">
            <a:solidFill>
              <a:schemeClr val="bg1"/>
            </a:solidFill>
          </a:ln>
          <a:effectLst>
            <a:outerShdw blurRad="50800" dist="38100" dir="2700000" algn="tl" rotWithShape="0">
              <a:prstClr val="black">
                <a:alpha val="40000"/>
              </a:prstClr>
            </a:outerShdw>
          </a:effectLst>
        </p:spPr>
      </p:pic>
      <p:pic>
        <p:nvPicPr>
          <p:cNvPr id="8" name="Picture 7" descr="A person in a suit&#10;&#10;Description automatically generated">
            <a:extLst>
              <a:ext uri="{FF2B5EF4-FFF2-40B4-BE49-F238E27FC236}">
                <a16:creationId xmlns:a16="http://schemas.microsoft.com/office/drawing/2014/main" id="{5AEE3B62-ED47-0D1A-1D77-4B3A47F59F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331" y="3482008"/>
            <a:ext cx="1932141" cy="2353084"/>
          </a:xfrm>
          <a:prstGeom prst="rect">
            <a:avLst/>
          </a:prstGeom>
          <a:ln w="25400">
            <a:solidFill>
              <a:schemeClr val="bg1"/>
            </a:solidFill>
          </a:ln>
          <a:effectLst>
            <a:outerShdw blurRad="50800" dist="38100" dir="2700000" algn="tl" rotWithShape="0">
              <a:prstClr val="black">
                <a:alpha val="40000"/>
              </a:prstClr>
            </a:outerShdw>
          </a:effectLst>
        </p:spPr>
      </p:pic>
      <p:sp>
        <p:nvSpPr>
          <p:cNvPr id="9" name="Text Placeholder 3">
            <a:extLst>
              <a:ext uri="{FF2B5EF4-FFF2-40B4-BE49-F238E27FC236}">
                <a16:creationId xmlns:a16="http://schemas.microsoft.com/office/drawing/2014/main" id="{DF16A277-3FD0-DA0F-342B-8EC58715B2BA}"/>
              </a:ext>
            </a:extLst>
          </p:cNvPr>
          <p:cNvSpPr txBox="1">
            <a:spLocks/>
          </p:cNvSpPr>
          <p:nvPr/>
        </p:nvSpPr>
        <p:spPr bwMode="invGray">
          <a:xfrm>
            <a:off x="2910264" y="3482009"/>
            <a:ext cx="3039964" cy="2353084"/>
          </a:xfrm>
          <a:prstGeom prst="rect">
            <a:avLst/>
          </a:prstGeom>
          <a:solidFill>
            <a:schemeClr val="tx1">
              <a:alpha val="37000"/>
            </a:schemeClr>
          </a:solidFill>
        </p:spPr>
        <p:txBody>
          <a:bodyPr vert="horz" lIns="0" tIns="65311" rIns="0" bIns="65311" rtlCol="0" anchor="t">
            <a:noAutofit/>
          </a:bodyPr>
          <a:lstStyle>
            <a:lvl1pPr marL="0" indent="0" defTabSz="457200" eaLnBrk="1" latinLnBrk="0" hangingPunct="1">
              <a:spcBef>
                <a:spcPct val="20000"/>
              </a:spcBef>
              <a:buClr>
                <a:schemeClr val="bg2"/>
              </a:buClr>
              <a:buFont typeface="Wingdings" charset="2"/>
              <a:buNone/>
              <a:defRPr lang="en-US" sz="3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173038" indent="-173038" defTabSz="457200" eaLnBrk="1" latinLnBrk="0" hangingPunct="1">
              <a:spcBef>
                <a:spcPct val="20000"/>
              </a:spcBef>
              <a:buClr>
                <a:schemeClr val="bg2"/>
              </a:buClr>
              <a:buSzPct val="110000"/>
              <a:buFont typeface="Wingdings" charset="2"/>
              <a:buChar char="§"/>
              <a:defRPr lang="en-US" sz="3333" smtClean="0">
                <a:solidFill>
                  <a:schemeClr val="tx1">
                    <a:lumMod val="75000"/>
                    <a:lumOff val="25000"/>
                  </a:schemeClr>
                </a:solidFill>
                <a:latin typeface="+mn-lt"/>
              </a:defRPr>
            </a:lvl2pPr>
            <a:lvl3pPr marL="346075" indent="-173038" defTabSz="457200" eaLnBrk="1" latinLnBrk="0" hangingPunct="1">
              <a:spcBef>
                <a:spcPct val="20000"/>
              </a:spcBef>
              <a:buClr>
                <a:schemeClr val="bg2"/>
              </a:buClr>
              <a:buFont typeface="Lucida Grande"/>
              <a:buChar char="–"/>
              <a:defRPr lang="en-US" sz="2833" smtClean="0">
                <a:solidFill>
                  <a:schemeClr val="tx1">
                    <a:lumMod val="75000"/>
                    <a:lumOff val="25000"/>
                  </a:schemeClr>
                </a:solidFill>
                <a:latin typeface="+mn-lt"/>
              </a:defRPr>
            </a:lvl3pPr>
            <a:lvl4pPr marL="512763" indent="-166688" defTabSz="457200" eaLnBrk="1" latinLnBrk="0" hangingPunct="1">
              <a:spcBef>
                <a:spcPct val="20000"/>
              </a:spcBef>
              <a:buClr>
                <a:schemeClr val="bg2"/>
              </a:buClr>
              <a:buFont typeface="Wingdings" charset="2"/>
              <a:buChar char="§"/>
              <a:defRPr lang="en-US" sz="2417" smtClean="0">
                <a:solidFill>
                  <a:schemeClr val="tx1">
                    <a:lumMod val="75000"/>
                    <a:lumOff val="25000"/>
                  </a:schemeClr>
                </a:solidFill>
                <a:latin typeface="+mn-lt"/>
              </a:defRPr>
            </a:lvl4pPr>
            <a:lvl5pPr marL="684213" indent="-171450" defTabSz="457200" eaLnBrk="1" latinLnBrk="0" hangingPunct="1">
              <a:spcBef>
                <a:spcPct val="20000"/>
              </a:spcBef>
              <a:buClr>
                <a:schemeClr val="bg2"/>
              </a:buClr>
              <a:buFont typeface="Lucida Grande"/>
              <a:buChar char="–"/>
              <a:defRPr lang="en-US" sz="2417">
                <a:solidFill>
                  <a:schemeClr val="tx1">
                    <a:lumMod val="75000"/>
                    <a:lumOff val="25000"/>
                  </a:schemeClr>
                </a:solidFill>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US" dirty="0"/>
              <a:t>Mark A. Kuhn </a:t>
            </a:r>
          </a:p>
          <a:p>
            <a:r>
              <a:rPr lang="en-US" sz="2000" dirty="0"/>
              <a:t>FDHI, AHC, EHC, DHT, DHC, CFDAI, CDT, CSI</a:t>
            </a:r>
          </a:p>
          <a:p>
            <a:r>
              <a:rPr lang="en-US" sz="2000" dirty="0"/>
              <a:t>Allegion - Architectural </a:t>
            </a:r>
          </a:p>
          <a:p>
            <a:r>
              <a:rPr lang="en-US" sz="2000" dirty="0"/>
              <a:t>        Consultant</a:t>
            </a:r>
          </a:p>
        </p:txBody>
      </p:sp>
      <p:sp>
        <p:nvSpPr>
          <p:cNvPr id="3" name="Right Triangle 2">
            <a:extLst>
              <a:ext uri="{FF2B5EF4-FFF2-40B4-BE49-F238E27FC236}">
                <a16:creationId xmlns:a16="http://schemas.microsoft.com/office/drawing/2014/main" id="{C4B20FD6-CB29-4CB9-9725-2818FD1DBBFE}"/>
              </a:ext>
            </a:extLst>
          </p:cNvPr>
          <p:cNvSpPr/>
          <p:nvPr/>
        </p:nvSpPr>
        <p:spPr>
          <a:xfrm rot="16200000">
            <a:off x="11488010" y="6156022"/>
            <a:ext cx="732386" cy="675587"/>
          </a:xfrm>
          <a:prstGeom prst="r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48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6C035-3AFD-7455-7899-D428893BBD15}"/>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
        <p:nvSpPr>
          <p:cNvPr id="2" name="Title 1">
            <a:extLst>
              <a:ext uri="{FF2B5EF4-FFF2-40B4-BE49-F238E27FC236}">
                <a16:creationId xmlns:a16="http://schemas.microsoft.com/office/drawing/2014/main" id="{B48E351D-90DC-4F5B-8448-79A7D2A997D5}"/>
              </a:ext>
            </a:extLst>
          </p:cNvPr>
          <p:cNvSpPr>
            <a:spLocks noGrp="1"/>
          </p:cNvSpPr>
          <p:nvPr>
            <p:ph type="title"/>
          </p:nvPr>
        </p:nvSpPr>
        <p:spPr>
          <a:xfrm>
            <a:off x="457200" y="500301"/>
            <a:ext cx="8221802" cy="1004888"/>
          </a:xfrm>
        </p:spPr>
        <p:txBody>
          <a:bodyPr>
            <a:normAutofit/>
          </a:bodyPr>
          <a:lstStyle/>
          <a:p>
            <a:pPr algn="l"/>
            <a:r>
              <a:rPr lang="en-US" sz="4000" dirty="0">
                <a:solidFill>
                  <a:srgbClr val="333F48"/>
                </a:solidFill>
                <a:latin typeface="Arial" panose="020B0604020202020204" pitchFamily="34" charset="0"/>
                <a:cs typeface="Arial" panose="020B0604020202020204" pitchFamily="34" charset="0"/>
              </a:rPr>
              <a:t>Statistics on School Safety</a:t>
            </a:r>
          </a:p>
        </p:txBody>
      </p:sp>
      <p:sp>
        <p:nvSpPr>
          <p:cNvPr id="3" name="Content Placeholder 2">
            <a:extLst>
              <a:ext uri="{FF2B5EF4-FFF2-40B4-BE49-F238E27FC236}">
                <a16:creationId xmlns:a16="http://schemas.microsoft.com/office/drawing/2014/main" id="{87A68F94-207E-4342-97EE-71EBB629C0C9}"/>
              </a:ext>
            </a:extLst>
          </p:cNvPr>
          <p:cNvSpPr>
            <a:spLocks noGrp="1"/>
          </p:cNvSpPr>
          <p:nvPr>
            <p:ph idx="1"/>
          </p:nvPr>
        </p:nvSpPr>
        <p:spPr>
          <a:xfrm>
            <a:off x="457199" y="1573162"/>
            <a:ext cx="7673469" cy="4252913"/>
          </a:xfrm>
        </p:spPr>
        <p:txBody>
          <a:bodyPr>
            <a:noAutofit/>
          </a:bodyPr>
          <a:lstStyle/>
          <a:p>
            <a:pPr>
              <a:buClr>
                <a:srgbClr val="333F48"/>
              </a:buClr>
              <a:buSzPct val="75000"/>
              <a:buFont typeface="Wingdings" panose="05000000000000000000" pitchFamily="2" charset="2"/>
              <a:buChar char="§"/>
            </a:pPr>
            <a:r>
              <a:rPr lang="en-US" sz="3000" b="1" dirty="0">
                <a:solidFill>
                  <a:srgbClr val="333F48"/>
                </a:solidFill>
                <a:latin typeface="Arial" panose="020B0604020202020204" pitchFamily="34" charset="0"/>
                <a:cs typeface="Arial" panose="020B0604020202020204" pitchFamily="34" charset="0"/>
              </a:rPr>
              <a:t>NFPA:</a:t>
            </a:r>
            <a:r>
              <a:rPr lang="en-US" sz="3000" dirty="0">
                <a:solidFill>
                  <a:srgbClr val="333F48"/>
                </a:solidFill>
                <a:latin typeface="Arial" panose="020B0604020202020204" pitchFamily="34" charset="0"/>
                <a:cs typeface="Arial" panose="020B0604020202020204" pitchFamily="34" charset="0"/>
              </a:rPr>
              <a:t>  </a:t>
            </a:r>
            <a:r>
              <a:rPr lang="en-US" sz="3000" b="1" dirty="0">
                <a:solidFill>
                  <a:srgbClr val="D64500"/>
                </a:solidFill>
                <a:latin typeface="Arial" panose="020B0604020202020204" pitchFamily="34" charset="0"/>
                <a:cs typeface="Arial" panose="020B0604020202020204" pitchFamily="34" charset="0"/>
              </a:rPr>
              <a:t>4,800 fires </a:t>
            </a:r>
            <a:r>
              <a:rPr lang="en-US" sz="3000" dirty="0">
                <a:solidFill>
                  <a:srgbClr val="333F48"/>
                </a:solidFill>
                <a:latin typeface="Arial" panose="020B0604020202020204" pitchFamily="34" charset="0"/>
                <a:cs typeface="Arial" panose="020B0604020202020204" pitchFamily="34" charset="0"/>
              </a:rPr>
              <a:t>in educational facilities per year, on average (2010-2020)</a:t>
            </a:r>
          </a:p>
          <a:p>
            <a:pPr>
              <a:buClr>
                <a:srgbClr val="333F48"/>
              </a:buClr>
              <a:buSzPct val="75000"/>
              <a:buFont typeface="Wingdings" panose="05000000000000000000" pitchFamily="2" charset="2"/>
              <a:buChar char="§"/>
            </a:pPr>
            <a:r>
              <a:rPr lang="en-US" sz="3000" b="1" dirty="0">
                <a:solidFill>
                  <a:srgbClr val="333F48"/>
                </a:solidFill>
                <a:latin typeface="Arial" panose="020B0604020202020204" pitchFamily="34" charset="0"/>
                <a:cs typeface="Arial" panose="020B0604020202020204" pitchFamily="34" charset="0"/>
              </a:rPr>
              <a:t>FBI:  </a:t>
            </a:r>
            <a:r>
              <a:rPr lang="en-US" sz="3000" b="1" dirty="0">
                <a:solidFill>
                  <a:srgbClr val="D64500"/>
                </a:solidFill>
                <a:latin typeface="Arial" panose="020B0604020202020204" pitchFamily="34" charset="0"/>
                <a:cs typeface="Arial" panose="020B0604020202020204" pitchFamily="34" charset="0"/>
              </a:rPr>
              <a:t>&lt;4 active shooter events </a:t>
            </a:r>
            <a:r>
              <a:rPr lang="en-US" sz="3000" dirty="0">
                <a:solidFill>
                  <a:srgbClr val="333F48"/>
                </a:solidFill>
                <a:latin typeface="Arial" panose="020B0604020202020204" pitchFamily="34" charset="0"/>
                <a:cs typeface="Arial" panose="020B0604020202020204" pitchFamily="34" charset="0"/>
              </a:rPr>
              <a:t>in educational facilities per year, average (2010-2023)</a:t>
            </a:r>
            <a:endParaRPr lang="en-US" sz="3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24D895B-14A7-F285-808B-9AF0F60AA9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5827" y="316554"/>
            <a:ext cx="2142102" cy="277289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959653B-5BC0-7B64-8E1E-57CED4E40E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42735" y="2302638"/>
            <a:ext cx="2695487" cy="2070061"/>
          </a:xfrm>
          <a:prstGeom prst="rect">
            <a:avLst/>
          </a:prstGeom>
          <a:ln w="12700">
            <a:solidFill>
              <a:srgbClr val="333F48"/>
            </a:solidFill>
            <a:miter lim="800000"/>
          </a:ln>
          <a:effectLst>
            <a:outerShdw blurRad="50800" dist="38100" dir="2700000" algn="tl" rotWithShape="0">
              <a:srgbClr val="333F48">
                <a:alpha val="40000"/>
              </a:srgbClr>
            </a:outerShdw>
          </a:effectLst>
        </p:spPr>
      </p:pic>
      <p:pic>
        <p:nvPicPr>
          <p:cNvPr id="7" name="Picture 6">
            <a:extLst>
              <a:ext uri="{FF2B5EF4-FFF2-40B4-BE49-F238E27FC236}">
                <a16:creationId xmlns:a16="http://schemas.microsoft.com/office/drawing/2014/main" id="{15A4CA68-ABD7-F63F-AB57-DF21DF4B98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95827" y="4048896"/>
            <a:ext cx="2284107" cy="2704863"/>
          </a:xfrm>
          <a:prstGeom prst="rect">
            <a:avLst/>
          </a:prstGeom>
          <a:effectLst>
            <a:outerShdw blurRad="50800" dist="38100" dir="2700000" algn="tl" rotWithShape="0">
              <a:prstClr val="black">
                <a:alpha val="40000"/>
              </a:prstClr>
            </a:outerShdw>
          </a:effectLst>
        </p:spPr>
      </p:pic>
      <p:sp>
        <p:nvSpPr>
          <p:cNvPr id="6" name="Right Triangle 5">
            <a:extLst>
              <a:ext uri="{FF2B5EF4-FFF2-40B4-BE49-F238E27FC236}">
                <a16:creationId xmlns:a16="http://schemas.microsoft.com/office/drawing/2014/main" id="{248E2906-FB6B-1262-8000-4DEE0F177850}"/>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96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6C035-3AFD-7455-7899-D428893BBD15}"/>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
        <p:nvSpPr>
          <p:cNvPr id="2" name="Title 1">
            <a:extLst>
              <a:ext uri="{FF2B5EF4-FFF2-40B4-BE49-F238E27FC236}">
                <a16:creationId xmlns:a16="http://schemas.microsoft.com/office/drawing/2014/main" id="{B48E351D-90DC-4F5B-8448-79A7D2A997D5}"/>
              </a:ext>
            </a:extLst>
          </p:cNvPr>
          <p:cNvSpPr>
            <a:spLocks noGrp="1"/>
          </p:cNvSpPr>
          <p:nvPr>
            <p:ph type="title"/>
          </p:nvPr>
        </p:nvSpPr>
        <p:spPr>
          <a:xfrm>
            <a:off x="457200" y="500301"/>
            <a:ext cx="8221802" cy="1004888"/>
          </a:xfrm>
        </p:spPr>
        <p:txBody>
          <a:bodyPr>
            <a:normAutofit/>
          </a:bodyPr>
          <a:lstStyle/>
          <a:p>
            <a:pPr algn="l"/>
            <a:r>
              <a:rPr lang="en-US" sz="4000" dirty="0">
                <a:solidFill>
                  <a:srgbClr val="333F48"/>
                </a:solidFill>
                <a:latin typeface="Arial" panose="020B0604020202020204" pitchFamily="34" charset="0"/>
                <a:cs typeface="Arial" panose="020B0604020202020204" pitchFamily="34" charset="0"/>
              </a:rPr>
              <a:t>Statistics on School Safety</a:t>
            </a:r>
          </a:p>
        </p:txBody>
      </p:sp>
      <p:sp>
        <p:nvSpPr>
          <p:cNvPr id="3" name="Content Placeholder 2">
            <a:extLst>
              <a:ext uri="{FF2B5EF4-FFF2-40B4-BE49-F238E27FC236}">
                <a16:creationId xmlns:a16="http://schemas.microsoft.com/office/drawing/2014/main" id="{87A68F94-207E-4342-97EE-71EBB629C0C9}"/>
              </a:ext>
            </a:extLst>
          </p:cNvPr>
          <p:cNvSpPr>
            <a:spLocks noGrp="1"/>
          </p:cNvSpPr>
          <p:nvPr>
            <p:ph idx="1"/>
          </p:nvPr>
        </p:nvSpPr>
        <p:spPr>
          <a:xfrm>
            <a:off x="457199" y="1573162"/>
            <a:ext cx="7673469" cy="4252913"/>
          </a:xfrm>
        </p:spPr>
        <p:txBody>
          <a:bodyPr>
            <a:noAutofit/>
          </a:bodyPr>
          <a:lstStyle/>
          <a:p>
            <a:pPr>
              <a:buClr>
                <a:srgbClr val="333F48"/>
              </a:buClr>
              <a:buSzPct val="75000"/>
              <a:buFont typeface="Wingdings" panose="05000000000000000000" pitchFamily="2" charset="2"/>
              <a:buChar char="§"/>
            </a:pPr>
            <a:r>
              <a:rPr lang="en-US" sz="3000" b="1" dirty="0">
                <a:solidFill>
                  <a:srgbClr val="333F48"/>
                </a:solidFill>
                <a:latin typeface="Arial" panose="020B0604020202020204" pitchFamily="34" charset="0"/>
                <a:cs typeface="Arial" panose="020B0604020202020204" pitchFamily="34" charset="0"/>
              </a:rPr>
              <a:t>NFPA:</a:t>
            </a:r>
            <a:r>
              <a:rPr lang="en-US" sz="3000" dirty="0">
                <a:solidFill>
                  <a:srgbClr val="333F48"/>
                </a:solidFill>
                <a:latin typeface="Arial" panose="020B0604020202020204" pitchFamily="34" charset="0"/>
                <a:cs typeface="Arial" panose="020B0604020202020204" pitchFamily="34" charset="0"/>
              </a:rPr>
              <a:t>  </a:t>
            </a:r>
            <a:r>
              <a:rPr lang="en-US" sz="3000" b="1" dirty="0">
                <a:solidFill>
                  <a:srgbClr val="D64500"/>
                </a:solidFill>
                <a:latin typeface="Arial" panose="020B0604020202020204" pitchFamily="34" charset="0"/>
                <a:cs typeface="Arial" panose="020B0604020202020204" pitchFamily="34" charset="0"/>
              </a:rPr>
              <a:t>4,800 fires </a:t>
            </a:r>
            <a:r>
              <a:rPr lang="en-US" sz="3000" dirty="0">
                <a:solidFill>
                  <a:srgbClr val="333F48"/>
                </a:solidFill>
                <a:latin typeface="Arial" panose="020B0604020202020204" pitchFamily="34" charset="0"/>
                <a:cs typeface="Arial" panose="020B0604020202020204" pitchFamily="34" charset="0"/>
              </a:rPr>
              <a:t>in educational facilities per year, on average (2010-2020)</a:t>
            </a:r>
          </a:p>
          <a:p>
            <a:pPr>
              <a:buClr>
                <a:srgbClr val="333F48"/>
              </a:buClr>
              <a:buSzPct val="75000"/>
              <a:buFont typeface="Wingdings" panose="05000000000000000000" pitchFamily="2" charset="2"/>
              <a:buChar char="§"/>
            </a:pPr>
            <a:r>
              <a:rPr lang="en-US" sz="3000" b="1" dirty="0">
                <a:solidFill>
                  <a:srgbClr val="333F48"/>
                </a:solidFill>
                <a:latin typeface="Arial" panose="020B0604020202020204" pitchFamily="34" charset="0"/>
                <a:cs typeface="Arial" panose="020B0604020202020204" pitchFamily="34" charset="0"/>
              </a:rPr>
              <a:t>FBI:  </a:t>
            </a:r>
            <a:r>
              <a:rPr lang="en-US" sz="3000" b="1" dirty="0">
                <a:solidFill>
                  <a:srgbClr val="D64500"/>
                </a:solidFill>
                <a:latin typeface="Arial" panose="020B0604020202020204" pitchFamily="34" charset="0"/>
                <a:cs typeface="Arial" panose="020B0604020202020204" pitchFamily="34" charset="0"/>
              </a:rPr>
              <a:t>&lt;4 active shooter events </a:t>
            </a:r>
            <a:r>
              <a:rPr lang="en-US" sz="3000" dirty="0">
                <a:solidFill>
                  <a:srgbClr val="333F48"/>
                </a:solidFill>
                <a:latin typeface="Arial" panose="020B0604020202020204" pitchFamily="34" charset="0"/>
                <a:cs typeface="Arial" panose="020B0604020202020204" pitchFamily="34" charset="0"/>
              </a:rPr>
              <a:t>in educational facilities per year, average (2010-2023)</a:t>
            </a:r>
          </a:p>
          <a:p>
            <a:pPr>
              <a:buClr>
                <a:srgbClr val="333F48"/>
              </a:buClr>
              <a:buSzPct val="75000"/>
              <a:buFont typeface="Wingdings" panose="05000000000000000000" pitchFamily="2" charset="2"/>
              <a:buChar char="§"/>
            </a:pPr>
            <a:r>
              <a:rPr lang="en-US" sz="3000" b="1" dirty="0">
                <a:solidFill>
                  <a:srgbClr val="333F48"/>
                </a:solidFill>
                <a:latin typeface="Arial" panose="020B0604020202020204" pitchFamily="34" charset="0"/>
                <a:cs typeface="Arial" panose="020B0604020202020204" pitchFamily="34" charset="0"/>
              </a:rPr>
              <a:t>NCES:  </a:t>
            </a:r>
            <a:r>
              <a:rPr lang="en-US" sz="3000" b="1" dirty="0">
                <a:solidFill>
                  <a:srgbClr val="D64500"/>
                </a:solidFill>
                <a:latin typeface="Arial" panose="020B0604020202020204" pitchFamily="34" charset="0"/>
                <a:cs typeface="Arial" panose="020B0604020202020204" pitchFamily="34" charset="0"/>
              </a:rPr>
              <a:t>568,100 non-fatal victimizations </a:t>
            </a:r>
            <a:r>
              <a:rPr lang="en-US" sz="3000" dirty="0">
                <a:solidFill>
                  <a:srgbClr val="333F48"/>
                </a:solidFill>
                <a:latin typeface="Arial" panose="020B0604020202020204" pitchFamily="34" charset="0"/>
                <a:cs typeface="Arial" panose="020B0604020202020204" pitchFamily="34" charset="0"/>
              </a:rPr>
              <a:t>at school for students aged 12-18 (2022)</a:t>
            </a:r>
          </a:p>
          <a:p>
            <a:pPr marL="0" indent="0">
              <a:buClr>
                <a:srgbClr val="333F48"/>
              </a:buClr>
              <a:buSzPct val="75000"/>
              <a:buNone/>
            </a:pPr>
            <a:endParaRPr lang="en-US" sz="3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24D895B-14A7-F285-808B-9AF0F60AA9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5827" y="316554"/>
            <a:ext cx="2142102" cy="277289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959653B-5BC0-7B64-8E1E-57CED4E40E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42735" y="2302638"/>
            <a:ext cx="2695487" cy="2070061"/>
          </a:xfrm>
          <a:prstGeom prst="rect">
            <a:avLst/>
          </a:prstGeom>
          <a:ln w="12700">
            <a:solidFill>
              <a:srgbClr val="333F48"/>
            </a:solidFill>
            <a:miter lim="800000"/>
          </a:ln>
          <a:effectLst>
            <a:outerShdw blurRad="50800" dist="38100" dir="2700000" algn="tl" rotWithShape="0">
              <a:srgbClr val="333F48">
                <a:alpha val="40000"/>
              </a:srgbClr>
            </a:outerShdw>
          </a:effectLst>
        </p:spPr>
      </p:pic>
      <p:pic>
        <p:nvPicPr>
          <p:cNvPr id="7" name="Picture 6">
            <a:extLst>
              <a:ext uri="{FF2B5EF4-FFF2-40B4-BE49-F238E27FC236}">
                <a16:creationId xmlns:a16="http://schemas.microsoft.com/office/drawing/2014/main" id="{15A4CA68-ABD7-F63F-AB57-DF21DF4B98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95827" y="4048896"/>
            <a:ext cx="2284107" cy="2704863"/>
          </a:xfrm>
          <a:prstGeom prst="rect">
            <a:avLst/>
          </a:prstGeom>
          <a:effectLst>
            <a:outerShdw blurRad="50800" dist="38100" dir="2700000" algn="tl" rotWithShape="0">
              <a:prstClr val="black">
                <a:alpha val="40000"/>
              </a:prstClr>
            </a:outerShdw>
          </a:effectLst>
        </p:spPr>
      </p:pic>
      <p:sp>
        <p:nvSpPr>
          <p:cNvPr id="6" name="Right Triangle 5">
            <a:extLst>
              <a:ext uri="{FF2B5EF4-FFF2-40B4-BE49-F238E27FC236}">
                <a16:creationId xmlns:a16="http://schemas.microsoft.com/office/drawing/2014/main" id="{248E2906-FB6B-1262-8000-4DEE0F177850}"/>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15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9FC090-C683-41EE-BB76-7233400B3D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39824" y="312880"/>
            <a:ext cx="3479730" cy="266065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04800" y="533400"/>
            <a:ext cx="10489441" cy="1143000"/>
          </a:xfrm>
        </p:spPr>
        <p:txBody>
          <a:bodyPr>
            <a:normAutofit/>
          </a:bodyPr>
          <a:lstStyle/>
          <a:p>
            <a:pPr algn="l"/>
            <a:r>
              <a:rPr lang="en-US" sz="4000" dirty="0">
                <a:latin typeface="Arial" panose="020B0604020202020204" pitchFamily="34" charset="0"/>
                <a:cs typeface="Arial" panose="020B0604020202020204" pitchFamily="34" charset="0"/>
              </a:rPr>
              <a:t>Classroom Barricade Devices</a:t>
            </a:r>
          </a:p>
        </p:txBody>
      </p:sp>
      <p:pic>
        <p:nvPicPr>
          <p:cNvPr id="4" name="Content Placeholder 3"/>
          <p:cNvPicPr>
            <a:picLocks noGrp="1" noChangeAspect="1"/>
          </p:cNvPicPr>
          <p:nvPr>
            <p:ph sz="half" idx="4294967295"/>
          </p:nvPr>
        </p:nvPicPr>
        <p:blipFill>
          <a:blip r:embed="rId4" cstate="screen">
            <a:extLst>
              <a:ext uri="{28A0092B-C50C-407E-A947-70E740481C1C}">
                <a14:useLocalDpi xmlns:a14="http://schemas.microsoft.com/office/drawing/2010/main"/>
              </a:ext>
            </a:extLst>
          </a:blip>
          <a:stretch>
            <a:fillRect/>
          </a:stretch>
        </p:blipFill>
        <p:spPr>
          <a:xfrm>
            <a:off x="431041" y="1998149"/>
            <a:ext cx="2863850" cy="286385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4766" y="1998149"/>
            <a:ext cx="4451535" cy="2861701"/>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9824" y="3121309"/>
            <a:ext cx="2861931" cy="2861931"/>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83FF80A-EDF1-A1A4-3D6F-B388581C6E0F}"/>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Code Update</a:t>
            </a:r>
          </a:p>
        </p:txBody>
      </p:sp>
      <p:sp>
        <p:nvSpPr>
          <p:cNvPr id="3" name="Right Triangle 2">
            <a:extLst>
              <a:ext uri="{FF2B5EF4-FFF2-40B4-BE49-F238E27FC236}">
                <a16:creationId xmlns:a16="http://schemas.microsoft.com/office/drawing/2014/main" id="{ABAEDB35-B3C6-497A-978B-E33EB016E652}"/>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296981"/>
      </p:ext>
    </p:extLst>
  </p:cSld>
  <p:clrMapOvr>
    <a:masterClrMapping/>
  </p:clrMapOvr>
  <p:extLst>
    <p:ext uri="{E180D4A7-C9FB-4DFB-919C-405C955672EB}">
      <p14:showEvtLst xmlns:p14="http://schemas.microsoft.com/office/powerpoint/2010/main">
        <p14:playEvt time="42" objId="3"/>
        <p14:stopEvt time="49381"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1827"/>
            <a:ext cx="10363200" cy="1143000"/>
          </a:xfrm>
        </p:spPr>
        <p:txBody>
          <a:bodyPr>
            <a:normAutofit/>
          </a:bodyPr>
          <a:lstStyle/>
          <a:p>
            <a:r>
              <a:rPr lang="en-US" sz="4000" dirty="0">
                <a:latin typeface="Arial" panose="020B0604020202020204" pitchFamily="34" charset="0"/>
                <a:cs typeface="Arial" panose="020B0604020202020204" pitchFamily="34" charset="0"/>
              </a:rPr>
              <a:t>NFPA 101 TIA 1436</a:t>
            </a:r>
          </a:p>
        </p:txBody>
      </p:sp>
      <p:sp>
        <p:nvSpPr>
          <p:cNvPr id="3" name="Content Placeholder 2"/>
          <p:cNvSpPr>
            <a:spLocks noGrp="1"/>
          </p:cNvSpPr>
          <p:nvPr>
            <p:ph idx="1"/>
          </p:nvPr>
        </p:nvSpPr>
        <p:spPr>
          <a:xfrm>
            <a:off x="685800" y="1378350"/>
            <a:ext cx="7429500" cy="4115233"/>
          </a:xfrm>
        </p:spPr>
        <p:txBody>
          <a:bodyPr>
            <a:normAutofit fontScale="92500" lnSpcReduction="10000"/>
          </a:bodyPr>
          <a:lstStyle/>
          <a:p>
            <a:pPr>
              <a:lnSpc>
                <a:spcPct val="100000"/>
              </a:lnSpc>
              <a:buFont typeface="Wingdings" panose="05000000000000000000" pitchFamily="2" charset="2"/>
              <a:buChar char="§"/>
            </a:pPr>
            <a:r>
              <a:rPr lang="en-US" sz="3000" dirty="0">
                <a:latin typeface="Arial" panose="020B0604020202020204" pitchFamily="34" charset="0"/>
                <a:cs typeface="Arial" panose="020B0604020202020204" pitchFamily="34" charset="0"/>
              </a:rPr>
              <a:t>Modified the 2018 edition of NFPA 101 – carried forward to 2021/2024 editions</a:t>
            </a:r>
          </a:p>
          <a:p>
            <a:pPr>
              <a:lnSpc>
                <a:spcPct val="100000"/>
              </a:lnSpc>
              <a:buFont typeface="Wingdings" panose="05000000000000000000" pitchFamily="2" charset="2"/>
              <a:buChar char="§"/>
            </a:pPr>
            <a:r>
              <a:rPr lang="en-US" sz="3000" dirty="0">
                <a:latin typeface="Arial" panose="020B0604020202020204" pitchFamily="34" charset="0"/>
                <a:cs typeface="Arial" panose="020B0604020202020204" pitchFamily="34" charset="0"/>
              </a:rPr>
              <a:t>Two non-simultaneous releasing motions are allowed for K-12 classroom doors in existing schools</a:t>
            </a:r>
          </a:p>
          <a:p>
            <a:pPr>
              <a:lnSpc>
                <a:spcPct val="100000"/>
              </a:lnSpc>
              <a:buFont typeface="Wingdings" panose="05000000000000000000" pitchFamily="2" charset="2"/>
              <a:buChar char="§"/>
            </a:pPr>
            <a:r>
              <a:rPr lang="en-US" sz="3000" dirty="0">
                <a:latin typeface="Arial" panose="020B0604020202020204" pitchFamily="34" charset="0"/>
                <a:cs typeface="Arial" panose="020B0604020202020204" pitchFamily="34" charset="0"/>
              </a:rPr>
              <a:t>All other requirements of 101 must be met</a:t>
            </a:r>
          </a:p>
          <a:p>
            <a:pPr>
              <a:lnSpc>
                <a:spcPct val="100000"/>
              </a:lnSpc>
              <a:buFont typeface="Wingdings" panose="05000000000000000000" pitchFamily="2" charset="2"/>
              <a:buChar char="§"/>
            </a:pPr>
            <a:r>
              <a:rPr lang="en-US" sz="3000" dirty="0">
                <a:latin typeface="Arial" panose="020B0604020202020204" pitchFamily="34" charset="0"/>
                <a:cs typeface="Arial" panose="020B0604020202020204" pitchFamily="34" charset="0"/>
              </a:rPr>
              <a:t>Applies to jurisdictions that have adopted the 2018 or subsequent edition of NFPA 101 </a:t>
            </a:r>
          </a:p>
          <a:p>
            <a:pPr>
              <a:lnSpc>
                <a:spcPct val="100000"/>
              </a:lnSpc>
              <a:buFont typeface="Wingdings" panose="05000000000000000000" pitchFamily="2" charset="2"/>
              <a:buChar char="§"/>
            </a:pPr>
            <a:r>
              <a:rPr lang="en-US" sz="3000" dirty="0">
                <a:latin typeface="Arial" panose="020B0604020202020204" pitchFamily="34" charset="0"/>
                <a:cs typeface="Arial" panose="020B0604020202020204" pitchFamily="34" charset="0"/>
              </a:rPr>
              <a:t>Intent is to allow a separate deadbolt</a:t>
            </a:r>
          </a:p>
          <a:p>
            <a:pPr marL="571477" indent="-571477">
              <a:lnSpc>
                <a:spcPct val="110000"/>
              </a:lnSpc>
            </a:pPr>
            <a:endParaRPr lang="en-US" sz="2333"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0247" y="239269"/>
            <a:ext cx="2552700" cy="3266147"/>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C744D2A-3FD7-4FA5-88B6-97AB82E731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8350" y="2680134"/>
            <a:ext cx="2965450" cy="3206281"/>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039B19A4-3AB9-C77B-053D-D6F2672A8424}"/>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Code Update</a:t>
            </a:r>
          </a:p>
        </p:txBody>
      </p:sp>
      <p:sp>
        <p:nvSpPr>
          <p:cNvPr id="4" name="Right Triangle 3">
            <a:extLst>
              <a:ext uri="{FF2B5EF4-FFF2-40B4-BE49-F238E27FC236}">
                <a16:creationId xmlns:a16="http://schemas.microsoft.com/office/drawing/2014/main" id="{6D7A58FA-7549-0FE9-8830-85238733F4AA}"/>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880430"/>
      </p:ext>
    </p:extLst>
  </p:cSld>
  <p:clrMapOvr>
    <a:masterClrMapping/>
  </p:clrMapOvr>
  <p:extLst>
    <p:ext uri="{E180D4A7-C9FB-4DFB-919C-405C955672EB}">
      <p14:showEvtLst xmlns:p14="http://schemas.microsoft.com/office/powerpoint/2010/main">
        <p14:playEvt time="34" objId="4"/>
        <p14:stopEvt time="60208"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29" y="522295"/>
            <a:ext cx="7993214" cy="645517"/>
          </a:xfrm>
        </p:spPr>
        <p:txBody>
          <a:bodyPr>
            <a:noAutofit/>
          </a:bodyPr>
          <a:lstStyle/>
          <a:p>
            <a:pPr algn="l"/>
            <a:r>
              <a:rPr lang="en-US" sz="4000" dirty="0">
                <a:solidFill>
                  <a:srgbClr val="333F48"/>
                </a:solidFill>
                <a:latin typeface="Arial" panose="020B0604020202020204" pitchFamily="34" charset="0"/>
                <a:cs typeface="Arial" panose="020B0604020202020204" pitchFamily="34" charset="0"/>
              </a:rPr>
              <a:t>Combined Code Requirements</a:t>
            </a:r>
          </a:p>
        </p:txBody>
      </p:sp>
      <p:sp>
        <p:nvSpPr>
          <p:cNvPr id="3" name="Content Placeholder 2"/>
          <p:cNvSpPr>
            <a:spLocks noGrp="1"/>
          </p:cNvSpPr>
          <p:nvPr>
            <p:ph idx="1"/>
          </p:nvPr>
        </p:nvSpPr>
        <p:spPr>
          <a:xfrm>
            <a:off x="367328" y="1273156"/>
            <a:ext cx="7932589" cy="5329838"/>
          </a:xfrm>
          <a:noFill/>
        </p:spPr>
        <p:txBody>
          <a:bodyPr>
            <a:noAutofit/>
          </a:bodyPr>
          <a:lstStyle/>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Door must unlatch with one releasing motion*</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No key, tool, special knowledge or effort for egress</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No tight grasping, pinching, or twisting of the wrist</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Releasing hardware 34-48 inches AFF (or as required by state or local codes/standards)</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Authorized access from the outside (added 2018)</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Panic hardware required when door is serving 50+ occupants </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Hardware on fire doors listed to UL 10C</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NFPA 80 limits alterations to fire doors</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NFPA 101 – lockable without opening door</a:t>
            </a:r>
          </a:p>
          <a:p>
            <a:pPr>
              <a:lnSpc>
                <a:spcPct val="100000"/>
              </a:lnSpc>
              <a:spcBef>
                <a:spcPts val="0"/>
              </a:spcBef>
              <a:buClr>
                <a:srgbClr val="333F48"/>
              </a:buClr>
              <a:buSzPct val="75000"/>
              <a:buFont typeface="Wingdings" panose="05000000000000000000" pitchFamily="2" charset="2"/>
              <a:buChar char="§"/>
            </a:pPr>
            <a:r>
              <a:rPr lang="en-US" sz="2600" dirty="0">
                <a:solidFill>
                  <a:srgbClr val="333F48"/>
                </a:solidFill>
                <a:latin typeface="Arial" panose="020B0604020202020204" pitchFamily="34" charset="0"/>
                <a:cs typeface="Arial" panose="020B0604020202020204" pitchFamily="34" charset="0"/>
              </a:rPr>
              <a:t>State and local codes may vary</a:t>
            </a:r>
          </a:p>
          <a:p>
            <a:pPr>
              <a:lnSpc>
                <a:spcPct val="110000"/>
              </a:lnSpc>
              <a:buClr>
                <a:srgbClr val="333F48"/>
              </a:buClr>
              <a:buSzPct val="75000"/>
              <a:buFont typeface="Wingdings" panose="05000000000000000000" pitchFamily="2" charset="2"/>
              <a:buChar char="§"/>
            </a:pPr>
            <a:endParaRPr lang="en-US" sz="1200" dirty="0">
              <a:solidFill>
                <a:srgbClr val="333F48"/>
              </a:solidFill>
            </a:endParaRPr>
          </a:p>
        </p:txBody>
      </p:sp>
      <p:sp>
        <p:nvSpPr>
          <p:cNvPr id="10" name="TextBox 9">
            <a:extLst>
              <a:ext uri="{FF2B5EF4-FFF2-40B4-BE49-F238E27FC236}">
                <a16:creationId xmlns:a16="http://schemas.microsoft.com/office/drawing/2014/main" id="{3A75209C-CB51-4F45-B4B2-6D54A5F2498B}"/>
              </a:ext>
            </a:extLst>
          </p:cNvPr>
          <p:cNvSpPr txBox="1"/>
          <p:nvPr/>
        </p:nvSpPr>
        <p:spPr>
          <a:xfrm>
            <a:off x="8440544" y="4664002"/>
            <a:ext cx="3529529" cy="1938992"/>
          </a:xfrm>
          <a:prstGeom prst="rect">
            <a:avLst/>
          </a:prstGeom>
          <a:solidFill>
            <a:srgbClr val="007681">
              <a:alpha val="40000"/>
            </a:srgbClr>
          </a:solidFill>
        </p:spPr>
        <p:txBody>
          <a:bodyPr wrap="square" rtlCol="0">
            <a:spAutoFit/>
          </a:bodyPr>
          <a:lstStyle/>
          <a:p>
            <a:pPr algn="ctr"/>
            <a:r>
              <a:rPr lang="en-US" sz="2400" i="1" dirty="0">
                <a:solidFill>
                  <a:srgbClr val="333F48"/>
                </a:solidFill>
                <a:latin typeface="Arial" panose="020B0604020202020204" pitchFamily="34" charset="0"/>
                <a:cs typeface="Arial" panose="020B0604020202020204" pitchFamily="34" charset="0"/>
              </a:rPr>
              <a:t>*2 non-simultaneous releasing motions for existing classroom doors are now allowed in some jurisdictions.</a:t>
            </a:r>
            <a:endParaRPr lang="en-US" sz="2400" dirty="0">
              <a:solidFill>
                <a:srgbClr val="333F48"/>
              </a:solidFill>
            </a:endParaRPr>
          </a:p>
        </p:txBody>
      </p:sp>
      <p:grpSp>
        <p:nvGrpSpPr>
          <p:cNvPr id="7" name="Group 6">
            <a:extLst>
              <a:ext uri="{FF2B5EF4-FFF2-40B4-BE49-F238E27FC236}">
                <a16:creationId xmlns:a16="http://schemas.microsoft.com/office/drawing/2014/main" id="{F230C06A-D745-F95F-DD92-69F19535E435}"/>
              </a:ext>
            </a:extLst>
          </p:cNvPr>
          <p:cNvGrpSpPr/>
          <p:nvPr/>
        </p:nvGrpSpPr>
        <p:grpSpPr>
          <a:xfrm>
            <a:off x="8534400" y="442070"/>
            <a:ext cx="3214350" cy="3825130"/>
            <a:chOff x="8534400" y="442070"/>
            <a:chExt cx="3214350" cy="3825130"/>
          </a:xfrm>
        </p:grpSpPr>
        <p:pic>
          <p:nvPicPr>
            <p:cNvPr id="4" name="Picture 3">
              <a:extLst>
                <a:ext uri="{FF2B5EF4-FFF2-40B4-BE49-F238E27FC236}">
                  <a16:creationId xmlns:a16="http://schemas.microsoft.com/office/drawing/2014/main" id="{A6F9EBE5-5A1F-6346-0C1F-F52B378FD6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2666" y="442070"/>
              <a:ext cx="1075159" cy="1390318"/>
            </a:xfrm>
            <a:prstGeom prst="rect">
              <a:avLst/>
            </a:prstGeom>
            <a:noFill/>
            <a:ln>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3F3D5D65-B4A5-4D9C-AE5A-F118F101F5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34400" y="2224953"/>
              <a:ext cx="1071894" cy="1373255"/>
            </a:xfrm>
            <a:prstGeom prst="rect">
              <a:avLst/>
            </a:prstGeom>
            <a:noFill/>
            <a:ln>
              <a:solidFill>
                <a:srgbClr val="333F48"/>
              </a:solidFill>
              <a:miter lim="800000"/>
            </a:ln>
            <a:effectLst>
              <a:outerShdw blurRad="50800" dist="38100" dir="2700000" algn="tl" rotWithShape="0">
                <a:srgbClr val="333F48">
                  <a:alpha val="40000"/>
                </a:srgbClr>
              </a:outerShdw>
            </a:effectLst>
          </p:spPr>
        </p:pic>
        <p:pic>
          <p:nvPicPr>
            <p:cNvPr id="16" name="Picture 15">
              <a:extLst>
                <a:ext uri="{FF2B5EF4-FFF2-40B4-BE49-F238E27FC236}">
                  <a16:creationId xmlns:a16="http://schemas.microsoft.com/office/drawing/2014/main" id="{09FCD20A-4107-4889-99CC-45494D241C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6501" y="2560972"/>
              <a:ext cx="1105216" cy="1381520"/>
            </a:xfrm>
            <a:prstGeom prst="rect">
              <a:avLst/>
            </a:prstGeom>
            <a:noFill/>
            <a:ln>
              <a:solidFill>
                <a:srgbClr val="333F48"/>
              </a:solidFill>
              <a:miter lim="800000"/>
            </a:ln>
            <a:effectLst>
              <a:outerShdw blurRad="50800" dist="38100" dir="2700000" algn="tl" rotWithShape="0">
                <a:srgbClr val="333F48">
                  <a:alpha val="40000"/>
                </a:srgbClr>
              </a:outerShdw>
            </a:effectLst>
          </p:spPr>
        </p:pic>
        <p:pic>
          <p:nvPicPr>
            <p:cNvPr id="17" name="Picture 16">
              <a:extLst>
                <a:ext uri="{FF2B5EF4-FFF2-40B4-BE49-F238E27FC236}">
                  <a16:creationId xmlns:a16="http://schemas.microsoft.com/office/drawing/2014/main" id="{0669C897-1E1B-491C-9CA9-A0F3A80F37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51660" y="2866660"/>
              <a:ext cx="1097090" cy="1400540"/>
            </a:xfrm>
            <a:prstGeom prst="rect">
              <a:avLst/>
            </a:prstGeom>
            <a:noFill/>
            <a:ln>
              <a:solidFill>
                <a:srgbClr val="333F48"/>
              </a:solidFill>
              <a:miter lim="800000"/>
            </a:ln>
            <a:effectLst>
              <a:outerShdw blurRad="50800" dist="38100" dir="2700000" algn="tl" rotWithShape="0">
                <a:srgbClr val="333F48">
                  <a:alpha val="40000"/>
                </a:srgbClr>
              </a:outerShdw>
            </a:effectLst>
          </p:spPr>
        </p:pic>
        <p:pic>
          <p:nvPicPr>
            <p:cNvPr id="6" name="Picture 5">
              <a:extLst>
                <a:ext uri="{FF2B5EF4-FFF2-40B4-BE49-F238E27FC236}">
                  <a16:creationId xmlns:a16="http://schemas.microsoft.com/office/drawing/2014/main" id="{DF045536-D5D0-23A0-C9F4-62D8BE7581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12702" y="1023480"/>
              <a:ext cx="1077944" cy="1394909"/>
            </a:xfrm>
            <a:prstGeom prst="rect">
              <a:avLst/>
            </a:prstGeom>
            <a:noFill/>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D98F9CA-9AD4-F5A5-78DE-559773E9EA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83447" y="710706"/>
              <a:ext cx="1068213" cy="1389117"/>
            </a:xfrm>
            <a:prstGeom prst="rect">
              <a:avLst/>
            </a:prstGeom>
            <a:noFill/>
            <a:ln>
              <a:solidFill>
                <a:schemeClr val="tx1"/>
              </a:solidFill>
            </a:ln>
            <a:effectLst>
              <a:outerShdw blurRad="50800" dist="38100" dir="2700000" algn="tl" rotWithShape="0">
                <a:prstClr val="black">
                  <a:alpha val="40000"/>
                </a:prstClr>
              </a:outerShdw>
            </a:effectLst>
          </p:spPr>
        </p:pic>
      </p:grpSp>
      <p:sp>
        <p:nvSpPr>
          <p:cNvPr id="9" name="Right Triangle 8">
            <a:extLst>
              <a:ext uri="{FF2B5EF4-FFF2-40B4-BE49-F238E27FC236}">
                <a16:creationId xmlns:a16="http://schemas.microsoft.com/office/drawing/2014/main" id="{567F00DD-F7AD-B46B-2483-9ADE89F2EB15}"/>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5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4257" y="829727"/>
            <a:ext cx="7444357" cy="4140924"/>
          </a:xfrm>
          <a:prstGeom prst="rect">
            <a:avLst/>
          </a:prstGeom>
          <a:ln w="38100">
            <a:solidFill>
              <a:srgbClr val="007681"/>
            </a:solidFill>
          </a:ln>
          <a:effectLst>
            <a:outerShdw blurRad="63500" sx="102000" sy="102000" algn="ctr" rotWithShape="0">
              <a:srgbClr val="333F48">
                <a:alpha val="40000"/>
              </a:srgbClr>
            </a:outerShdw>
          </a:effectLst>
        </p:spPr>
      </p:pic>
      <p:sp>
        <p:nvSpPr>
          <p:cNvPr id="6" name="Content Placeholder 2"/>
          <p:cNvSpPr txBox="1">
            <a:spLocks/>
          </p:cNvSpPr>
          <p:nvPr/>
        </p:nvSpPr>
        <p:spPr>
          <a:xfrm>
            <a:off x="312367" y="1357129"/>
            <a:ext cx="3802433" cy="3657600"/>
          </a:xfrm>
          <a:prstGeom prst="rect">
            <a:avLst/>
          </a:prstGeom>
          <a:solidFill>
            <a:srgbClr val="007681">
              <a:alpha val="4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1970">
              <a:spcBef>
                <a:spcPts val="833"/>
              </a:spcBef>
              <a:buNone/>
              <a:defRPr/>
            </a:pPr>
            <a:endParaRPr lang="en-US" b="1" dirty="0">
              <a:solidFill>
                <a:srgbClr val="333F48"/>
              </a:solidFill>
              <a:latin typeface="Arial"/>
            </a:endParaRPr>
          </a:p>
          <a:p>
            <a:pPr marL="0" indent="0" defTabSz="761970">
              <a:spcBef>
                <a:spcPts val="833"/>
              </a:spcBef>
              <a:buNone/>
              <a:defRPr/>
            </a:pPr>
            <a:r>
              <a:rPr lang="en-US" b="1" dirty="0">
                <a:solidFill>
                  <a:srgbClr val="333F48"/>
                </a:solidFill>
                <a:latin typeface="Arial"/>
              </a:rPr>
              <a:t>A California college was required to remove $200,000 worth of barricade devices because they were not code-compliant.</a:t>
            </a:r>
          </a:p>
        </p:txBody>
      </p:sp>
      <p:sp>
        <p:nvSpPr>
          <p:cNvPr id="4" name="TextBox 3">
            <a:extLst>
              <a:ext uri="{FF2B5EF4-FFF2-40B4-BE49-F238E27FC236}">
                <a16:creationId xmlns:a16="http://schemas.microsoft.com/office/drawing/2014/main" id="{F1E661D2-4B05-4D5B-80EB-003B5E7459B2}"/>
              </a:ext>
            </a:extLst>
          </p:cNvPr>
          <p:cNvSpPr txBox="1"/>
          <p:nvPr/>
        </p:nvSpPr>
        <p:spPr>
          <a:xfrm>
            <a:off x="8122898" y="5193254"/>
            <a:ext cx="3756734" cy="348878"/>
          </a:xfrm>
          <a:prstGeom prst="rect">
            <a:avLst/>
          </a:prstGeom>
          <a:noFill/>
        </p:spPr>
        <p:txBody>
          <a:bodyPr wrap="none" rtlCol="0">
            <a:spAutoFit/>
          </a:bodyPr>
          <a:lstStyle/>
          <a:p>
            <a:pPr defTabSz="544237">
              <a:defRPr/>
            </a:pPr>
            <a:r>
              <a:rPr lang="en-US" sz="1667" i="1" dirty="0">
                <a:solidFill>
                  <a:srgbClr val="333F48"/>
                </a:solidFill>
                <a:latin typeface="Arial"/>
              </a:rPr>
              <a:t>Photo:  </a:t>
            </a:r>
            <a:r>
              <a:rPr lang="en-US" sz="1667" i="1" dirty="0">
                <a:latin typeface="Arial"/>
                <a:hlinkClick r:id="rId4">
                  <a:extLst>
                    <a:ext uri="{A12FA001-AC4F-418D-AE19-62706E023703}">
                      <ahyp:hlinkClr xmlns:ahyp="http://schemas.microsoft.com/office/drawing/2018/hyperlinkcolor" val="tx"/>
                    </a:ext>
                  </a:extLst>
                </a:hlinkClick>
              </a:rPr>
              <a:t>Victor Tence, The Guardsman</a:t>
            </a:r>
            <a:endParaRPr lang="en-US" sz="1667" dirty="0">
              <a:latin typeface="Arial"/>
            </a:endParaRPr>
          </a:p>
        </p:txBody>
      </p:sp>
      <p:sp>
        <p:nvSpPr>
          <p:cNvPr id="7" name="Rectangle 6">
            <a:extLst>
              <a:ext uri="{FF2B5EF4-FFF2-40B4-BE49-F238E27FC236}">
                <a16:creationId xmlns:a16="http://schemas.microsoft.com/office/drawing/2014/main" id="{0F8F8684-08A1-55B3-5839-78FF14B98C10}"/>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Code Update</a:t>
            </a:r>
          </a:p>
        </p:txBody>
      </p:sp>
      <p:sp>
        <p:nvSpPr>
          <p:cNvPr id="2" name="Right Triangle 1">
            <a:extLst>
              <a:ext uri="{FF2B5EF4-FFF2-40B4-BE49-F238E27FC236}">
                <a16:creationId xmlns:a16="http://schemas.microsoft.com/office/drawing/2014/main" id="{AE55E82D-B140-9786-26DF-ADACD1C04FD3}"/>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44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CA737-2CD0-7C1B-AE46-8D5713B39CD7}"/>
              </a:ext>
            </a:extLst>
          </p:cNvPr>
          <p:cNvSpPr txBox="1"/>
          <p:nvPr/>
        </p:nvSpPr>
        <p:spPr>
          <a:xfrm>
            <a:off x="590550" y="690473"/>
            <a:ext cx="11334750" cy="5755422"/>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2018/2021/2024 IBC:</a:t>
            </a:r>
          </a:p>
          <a:p>
            <a:r>
              <a:rPr lang="en-US" sz="2400" i="1" dirty="0">
                <a:solidFill>
                  <a:srgbClr val="FF0000"/>
                </a:solidFill>
                <a:latin typeface="Arial" panose="020B0604020202020204" pitchFamily="34" charset="0"/>
                <a:cs typeface="Arial" panose="020B0604020202020204" pitchFamily="34" charset="0"/>
              </a:rPr>
              <a:t>1010.2.7 Locking arrangements in educational occupancies. In Group E occupancies, Group B educational occupancies and Group I-4 occupancies, egress doors from classrooms, offices and other occupied rooms with</a:t>
            </a:r>
            <a:r>
              <a:rPr lang="en-US" sz="2400" b="1" i="1" dirty="0">
                <a:solidFill>
                  <a:srgbClr val="FF0000"/>
                </a:solidFill>
                <a:latin typeface="Arial" panose="020B0604020202020204" pitchFamily="34" charset="0"/>
                <a:cs typeface="Arial" panose="020B0604020202020204" pitchFamily="34" charset="0"/>
              </a:rPr>
              <a:t> locking arrangements designed to keep intruders from entering the room shall comply </a:t>
            </a:r>
            <a:r>
              <a:rPr lang="en-US" sz="2400" i="1" dirty="0">
                <a:solidFill>
                  <a:srgbClr val="FF0000"/>
                </a:solidFill>
                <a:latin typeface="Arial" panose="020B0604020202020204" pitchFamily="34" charset="0"/>
                <a:cs typeface="Arial" panose="020B0604020202020204" pitchFamily="34" charset="0"/>
              </a:rPr>
              <a:t>with all of the following conditions:</a:t>
            </a:r>
          </a:p>
          <a:p>
            <a:r>
              <a:rPr lang="en-US" sz="2400" i="1" dirty="0">
                <a:solidFill>
                  <a:srgbClr val="FF0000"/>
                </a:solidFill>
                <a:latin typeface="Arial" panose="020B0604020202020204" pitchFamily="34" charset="0"/>
                <a:cs typeface="Arial" panose="020B0604020202020204" pitchFamily="34" charset="0"/>
              </a:rPr>
              <a:t>1. The door shall be capable of being unlocked from outside the room with a key or other approved means.</a:t>
            </a:r>
          </a:p>
          <a:p>
            <a:r>
              <a:rPr lang="en-US" sz="2400" i="1" dirty="0">
                <a:solidFill>
                  <a:srgbClr val="FF0000"/>
                </a:solidFill>
                <a:latin typeface="Arial" panose="020B0604020202020204" pitchFamily="34" charset="0"/>
                <a:cs typeface="Arial" panose="020B0604020202020204" pitchFamily="34" charset="0"/>
              </a:rPr>
              <a:t>2. The door shall be openable from within the room in accordance with Section 1010.2.</a:t>
            </a:r>
          </a:p>
          <a:p>
            <a:r>
              <a:rPr lang="en-US" sz="2400" i="1" dirty="0">
                <a:solidFill>
                  <a:srgbClr val="FF0000"/>
                </a:solidFill>
                <a:latin typeface="Arial" panose="020B0604020202020204" pitchFamily="34" charset="0"/>
                <a:cs typeface="Arial" panose="020B0604020202020204" pitchFamily="34" charset="0"/>
              </a:rPr>
              <a:t>3. Modifications shall not be made to listed panic hardware, fire door hardware or door closers.</a:t>
            </a:r>
          </a:p>
          <a:p>
            <a:r>
              <a:rPr lang="en-US" sz="2400" i="1" dirty="0">
                <a:solidFill>
                  <a:srgbClr val="FF0000"/>
                </a:solidFill>
                <a:latin typeface="Arial" panose="020B0604020202020204" pitchFamily="34" charset="0"/>
                <a:cs typeface="Arial" panose="020B0604020202020204" pitchFamily="34" charset="0"/>
              </a:rPr>
              <a:t>4. Modifications to fire door assemblies shall be in accordance with NFPA 80.</a:t>
            </a:r>
          </a:p>
          <a:p>
            <a:r>
              <a:rPr lang="en-US" sz="2400" i="1" dirty="0">
                <a:solidFill>
                  <a:srgbClr val="FF0000"/>
                </a:solidFill>
                <a:latin typeface="Arial" panose="020B0604020202020204" pitchFamily="34" charset="0"/>
                <a:cs typeface="Arial" panose="020B0604020202020204" pitchFamily="34" charset="0"/>
              </a:rPr>
              <a:t>Remote locking or unlocking of doors from an approved location shall be permitted in addition to the unlocking operation in Item 1.</a:t>
            </a:r>
          </a:p>
        </p:txBody>
      </p:sp>
      <p:sp>
        <p:nvSpPr>
          <p:cNvPr id="4" name="Right Triangle 3">
            <a:extLst>
              <a:ext uri="{FF2B5EF4-FFF2-40B4-BE49-F238E27FC236}">
                <a16:creationId xmlns:a16="http://schemas.microsoft.com/office/drawing/2014/main" id="{E38AE995-76EF-B11F-448A-962660630331}"/>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32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11FB3E-7C4E-B112-842E-75E7ED41FD02}"/>
              </a:ext>
            </a:extLst>
          </p:cNvPr>
          <p:cNvSpPr txBox="1"/>
          <p:nvPr/>
        </p:nvSpPr>
        <p:spPr>
          <a:xfrm>
            <a:off x="464915" y="439830"/>
            <a:ext cx="11262167" cy="5016758"/>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2027 IBC:</a:t>
            </a:r>
          </a:p>
          <a:p>
            <a:r>
              <a:rPr lang="en-US" sz="2400" i="1" dirty="0">
                <a:solidFill>
                  <a:srgbClr val="FF0000"/>
                </a:solidFill>
                <a:latin typeface="Arial" panose="020B0604020202020204" pitchFamily="34" charset="0"/>
                <a:cs typeface="Arial" panose="020B0604020202020204" pitchFamily="34" charset="0"/>
              </a:rPr>
              <a:t>1010.2.7.1 Egress doors in educational occupancies.</a:t>
            </a:r>
          </a:p>
          <a:p>
            <a:r>
              <a:rPr lang="en-US" sz="2400" i="1" dirty="0">
                <a:solidFill>
                  <a:srgbClr val="FF0000"/>
                </a:solidFill>
                <a:latin typeface="Arial" panose="020B0604020202020204" pitchFamily="34" charset="0"/>
                <a:cs typeface="Arial" panose="020B0604020202020204" pitchFamily="34" charset="0"/>
              </a:rPr>
              <a:t>Egress doors from classrooms, offices, and other occupied rooms </a:t>
            </a:r>
            <a:r>
              <a:rPr lang="en-US" sz="2400" b="1" i="1" dirty="0">
                <a:solidFill>
                  <a:srgbClr val="FF0000"/>
                </a:solidFill>
                <a:latin typeface="Arial" panose="020B0604020202020204" pitchFamily="34" charset="0"/>
                <a:cs typeface="Arial" panose="020B0604020202020204" pitchFamily="34" charset="0"/>
              </a:rPr>
              <a:t>shall be provided with locking arrangements </a:t>
            </a:r>
            <a:r>
              <a:rPr lang="en-US" sz="2400" i="1" dirty="0">
                <a:solidFill>
                  <a:srgbClr val="FF0000"/>
                </a:solidFill>
                <a:latin typeface="Arial" panose="020B0604020202020204" pitchFamily="34" charset="0"/>
                <a:cs typeface="Arial" panose="020B0604020202020204" pitchFamily="34" charset="0"/>
              </a:rPr>
              <a:t>designed to keep intruders from entering the room and shall comply with all of the following:</a:t>
            </a:r>
          </a:p>
          <a:p>
            <a:r>
              <a:rPr lang="en-US" sz="2400" b="1" i="1" dirty="0">
                <a:solidFill>
                  <a:srgbClr val="FF0000"/>
                </a:solidFill>
                <a:latin typeface="Arial" panose="020B0604020202020204" pitchFamily="34" charset="0"/>
                <a:cs typeface="Arial" panose="020B0604020202020204" pitchFamily="34" charset="0"/>
              </a:rPr>
              <a:t>1. The doors shall be capable of being locked from inside the room.​</a:t>
            </a:r>
          </a:p>
          <a:p>
            <a:r>
              <a:rPr lang="en-US" sz="2400" i="1" dirty="0">
                <a:solidFill>
                  <a:srgbClr val="FF0000"/>
                </a:solidFill>
                <a:latin typeface="Arial" panose="020B0604020202020204" pitchFamily="34" charset="0"/>
                <a:cs typeface="Arial" panose="020B0604020202020204" pitchFamily="34" charset="0"/>
              </a:rPr>
              <a:t>2. The doors shall be capable of being unlocked from outside the room with a key or other approved means.</a:t>
            </a:r>
          </a:p>
          <a:p>
            <a:r>
              <a:rPr lang="en-US" sz="2400" i="1" dirty="0">
                <a:solidFill>
                  <a:srgbClr val="FF0000"/>
                </a:solidFill>
                <a:latin typeface="Arial" panose="020B0604020202020204" pitchFamily="34" charset="0"/>
                <a:cs typeface="Arial" panose="020B0604020202020204" pitchFamily="34" charset="0"/>
              </a:rPr>
              <a:t>3. The doors shall be openable from within the room in accordance with Section 1010.2.</a:t>
            </a:r>
          </a:p>
          <a:p>
            <a:r>
              <a:rPr lang="en-US" sz="2400" i="1" dirty="0">
                <a:solidFill>
                  <a:srgbClr val="FF0000"/>
                </a:solidFill>
                <a:latin typeface="Arial" panose="020B0604020202020204" pitchFamily="34" charset="0"/>
                <a:cs typeface="Arial" panose="020B0604020202020204" pitchFamily="34" charset="0"/>
              </a:rPr>
              <a:t>4. Modifications shall not be made to listed panic hardware, fire door hardware or door closers.</a:t>
            </a:r>
          </a:p>
          <a:p>
            <a:r>
              <a:rPr lang="en-US" sz="2400" i="1" dirty="0">
                <a:solidFill>
                  <a:srgbClr val="FF0000"/>
                </a:solidFill>
                <a:latin typeface="Arial" panose="020B0604020202020204" pitchFamily="34" charset="0"/>
                <a:cs typeface="Arial" panose="020B0604020202020204" pitchFamily="34" charset="0"/>
              </a:rPr>
              <a:t>5. Modifications to fire door assemblies shall be in accordance with NFPA 80.</a:t>
            </a:r>
          </a:p>
        </p:txBody>
      </p:sp>
      <p:sp>
        <p:nvSpPr>
          <p:cNvPr id="5" name="Rectangle 4">
            <a:extLst>
              <a:ext uri="{FF2B5EF4-FFF2-40B4-BE49-F238E27FC236}">
                <a16:creationId xmlns:a16="http://schemas.microsoft.com/office/drawing/2014/main" id="{35EBDB85-3D24-DDFC-CDEF-C5871CF1F1A2}"/>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Code Update</a:t>
            </a:r>
          </a:p>
        </p:txBody>
      </p:sp>
      <p:sp>
        <p:nvSpPr>
          <p:cNvPr id="2" name="Right Triangle 1">
            <a:extLst>
              <a:ext uri="{FF2B5EF4-FFF2-40B4-BE49-F238E27FC236}">
                <a16:creationId xmlns:a16="http://schemas.microsoft.com/office/drawing/2014/main" id="{ECB17075-EB05-24C1-7EA4-604C359E89D4}"/>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44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11FB3E-7C4E-B112-842E-75E7ED41FD02}"/>
              </a:ext>
            </a:extLst>
          </p:cNvPr>
          <p:cNvSpPr txBox="1"/>
          <p:nvPr/>
        </p:nvSpPr>
        <p:spPr>
          <a:xfrm>
            <a:off x="464916" y="995415"/>
            <a:ext cx="11262167" cy="3539430"/>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2027 IBC:</a:t>
            </a:r>
          </a:p>
          <a:p>
            <a:r>
              <a:rPr lang="en-US" sz="2400" i="1" dirty="0">
                <a:solidFill>
                  <a:srgbClr val="FF0000"/>
                </a:solidFill>
                <a:latin typeface="Arial" panose="020B0604020202020204" pitchFamily="34" charset="0"/>
                <a:cs typeface="Arial" panose="020B0604020202020204" pitchFamily="34" charset="0"/>
              </a:rPr>
              <a:t>​1010.2.7.2 Exterior entry doors. Exterior doors ​which provide entry into the building </a:t>
            </a:r>
            <a:r>
              <a:rPr lang="en-US" sz="2400" b="1" i="1" dirty="0">
                <a:solidFill>
                  <a:srgbClr val="FF0000"/>
                </a:solidFill>
                <a:latin typeface="Arial" panose="020B0604020202020204" pitchFamily="34" charset="0"/>
                <a:cs typeface="Arial" panose="020B0604020202020204" pitchFamily="34" charset="0"/>
              </a:rPr>
              <a:t>shall be provided with locking arrangements </a:t>
            </a:r>
            <a:r>
              <a:rPr lang="en-US" sz="2400" i="1" dirty="0">
                <a:solidFill>
                  <a:srgbClr val="FF0000"/>
                </a:solidFill>
                <a:latin typeface="Arial" panose="020B0604020202020204" pitchFamily="34" charset="0"/>
                <a:cs typeface="Arial" panose="020B0604020202020204" pitchFamily="34" charset="0"/>
              </a:rPr>
              <a:t>designed to keep intruders ​from entering the building, and shall comply with all of the following:​</a:t>
            </a:r>
          </a:p>
          <a:p>
            <a:r>
              <a:rPr lang="en-US" sz="2400" i="1" dirty="0">
                <a:solidFill>
                  <a:srgbClr val="FF0000"/>
                </a:solidFill>
                <a:latin typeface="Arial" panose="020B0604020202020204" pitchFamily="34" charset="0"/>
                <a:cs typeface="Arial" panose="020B0604020202020204" pitchFamily="34" charset="0"/>
              </a:rPr>
              <a:t>1. The doors shall be </a:t>
            </a:r>
            <a:r>
              <a:rPr lang="en-US" sz="2400" b="1" i="1" dirty="0">
                <a:solidFill>
                  <a:srgbClr val="FF0000"/>
                </a:solidFill>
                <a:latin typeface="Arial" panose="020B0604020202020204" pitchFamily="34" charset="0"/>
                <a:cs typeface="Arial" panose="020B0604020202020204" pitchFamily="34" charset="0"/>
              </a:rPr>
              <a:t>lockable from the egress side </a:t>
            </a:r>
            <a:r>
              <a:rPr lang="en-US" sz="2400" i="1" dirty="0">
                <a:solidFill>
                  <a:srgbClr val="FF0000"/>
                </a:solidFill>
                <a:latin typeface="Arial" panose="020B0604020202020204" pitchFamily="34" charset="0"/>
                <a:cs typeface="Arial" panose="020B0604020202020204" pitchFamily="34" charset="0"/>
              </a:rPr>
              <a:t>of the door. ​</a:t>
            </a:r>
          </a:p>
          <a:p>
            <a:r>
              <a:rPr lang="en-US" sz="2400" i="1" dirty="0">
                <a:solidFill>
                  <a:srgbClr val="FF0000"/>
                </a:solidFill>
                <a:latin typeface="Arial" panose="020B0604020202020204" pitchFamily="34" charset="0"/>
                <a:cs typeface="Arial" panose="020B0604020202020204" pitchFamily="34" charset="0"/>
              </a:rPr>
              <a:t>2. A minimum of </a:t>
            </a:r>
            <a:r>
              <a:rPr lang="en-US" sz="2400" b="1" i="1" dirty="0">
                <a:solidFill>
                  <a:srgbClr val="FF0000"/>
                </a:solidFill>
                <a:latin typeface="Arial" panose="020B0604020202020204" pitchFamily="34" charset="0"/>
                <a:cs typeface="Arial" panose="020B0604020202020204" pitchFamily="34" charset="0"/>
              </a:rPr>
              <a:t>one door on each building face </a:t>
            </a:r>
            <a:r>
              <a:rPr lang="en-US" sz="2400" i="1" dirty="0">
                <a:solidFill>
                  <a:srgbClr val="FF0000"/>
                </a:solidFill>
                <a:latin typeface="Arial" panose="020B0604020202020204" pitchFamily="34" charset="0"/>
                <a:cs typeface="Arial" panose="020B0604020202020204" pitchFamily="34" charset="0"/>
              </a:rPr>
              <a:t>shall be capable of being </a:t>
            </a:r>
            <a:r>
              <a:rPr lang="en-US" sz="2400" b="1" i="1" dirty="0">
                <a:solidFill>
                  <a:srgbClr val="FF0000"/>
                </a:solidFill>
                <a:latin typeface="Arial" panose="020B0604020202020204" pitchFamily="34" charset="0"/>
                <a:cs typeface="Arial" panose="020B0604020202020204" pitchFamily="34" charset="0"/>
              </a:rPr>
              <a:t>unlocked from outside</a:t>
            </a:r>
            <a:r>
              <a:rPr lang="en-US" sz="2400" i="1" dirty="0">
                <a:solidFill>
                  <a:srgbClr val="FF0000"/>
                </a:solidFill>
                <a:latin typeface="Arial" panose="020B0604020202020204" pitchFamily="34" charset="0"/>
                <a:cs typeface="Arial" panose="020B0604020202020204" pitchFamily="34" charset="0"/>
              </a:rPr>
              <a:t> the ​building with a key or other approved means.​</a:t>
            </a:r>
          </a:p>
          <a:p>
            <a:r>
              <a:rPr lang="en-US" sz="2400" i="1" dirty="0">
                <a:solidFill>
                  <a:srgbClr val="FF0000"/>
                </a:solidFill>
                <a:latin typeface="Arial" panose="020B0604020202020204" pitchFamily="34" charset="0"/>
                <a:cs typeface="Arial" panose="020B0604020202020204" pitchFamily="34" charset="0"/>
              </a:rPr>
              <a:t>3. Each egress door shall be </a:t>
            </a:r>
            <a:r>
              <a:rPr lang="en-US" sz="2400" b="1" i="1" dirty="0">
                <a:solidFill>
                  <a:srgbClr val="FF0000"/>
                </a:solidFill>
                <a:latin typeface="Arial" panose="020B0604020202020204" pitchFamily="34" charset="0"/>
                <a:cs typeface="Arial" panose="020B0604020202020204" pitchFamily="34" charset="0"/>
              </a:rPr>
              <a:t>openable from within the building </a:t>
            </a:r>
            <a:r>
              <a:rPr lang="en-US" sz="2400" i="1" dirty="0">
                <a:solidFill>
                  <a:srgbClr val="FF0000"/>
                </a:solidFill>
                <a:latin typeface="Arial" panose="020B0604020202020204" pitchFamily="34" charset="0"/>
                <a:cs typeface="Arial" panose="020B0604020202020204" pitchFamily="34" charset="0"/>
              </a:rPr>
              <a:t>in accordance with Section 1010.2</a:t>
            </a:r>
          </a:p>
        </p:txBody>
      </p:sp>
      <p:sp>
        <p:nvSpPr>
          <p:cNvPr id="5" name="Rectangle 4">
            <a:extLst>
              <a:ext uri="{FF2B5EF4-FFF2-40B4-BE49-F238E27FC236}">
                <a16:creationId xmlns:a16="http://schemas.microsoft.com/office/drawing/2014/main" id="{D73C4FB8-4A66-A0C8-DEE3-8CE8DCFFADF5}"/>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Code Update</a:t>
            </a:r>
          </a:p>
        </p:txBody>
      </p:sp>
      <p:sp>
        <p:nvSpPr>
          <p:cNvPr id="2" name="Right Triangle 1">
            <a:extLst>
              <a:ext uri="{FF2B5EF4-FFF2-40B4-BE49-F238E27FC236}">
                <a16:creationId xmlns:a16="http://schemas.microsoft.com/office/drawing/2014/main" id="{7A1C4328-EC92-A6E9-6BEE-56D311E22DCF}"/>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34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60D7F4-6F38-0A53-116D-60C507FF1A5C}"/>
              </a:ext>
            </a:extLst>
          </p:cNvPr>
          <p:cNvSpPr/>
          <p:nvPr/>
        </p:nvSpPr>
        <p:spPr>
          <a:xfrm>
            <a:off x="0" y="-1"/>
            <a:ext cx="12192000" cy="142277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996C87-713D-0FA1-47C5-FE019376FD91}"/>
              </a:ext>
            </a:extLst>
          </p:cNvPr>
          <p:cNvPicPr>
            <a:picLocks noChangeAspect="1"/>
          </p:cNvPicPr>
          <p:nvPr/>
        </p:nvPicPr>
        <p:blipFill rotWithShape="1">
          <a:blip r:embed="rId3"/>
          <a:srcRect l="6992" t="19436" r="7203" b="12573"/>
          <a:stretch/>
        </p:blipFill>
        <p:spPr>
          <a:xfrm>
            <a:off x="-2222" y="1422779"/>
            <a:ext cx="12194219" cy="5435221"/>
          </a:xfrm>
          <a:prstGeom prst="rect">
            <a:avLst/>
          </a:prstGeom>
        </p:spPr>
      </p:pic>
      <p:sp>
        <p:nvSpPr>
          <p:cNvPr id="4" name="TextBox 3">
            <a:extLst>
              <a:ext uri="{FF2B5EF4-FFF2-40B4-BE49-F238E27FC236}">
                <a16:creationId xmlns:a16="http://schemas.microsoft.com/office/drawing/2014/main" id="{DC59F6C7-7DF5-0802-E5EA-40D51853515D}"/>
              </a:ext>
            </a:extLst>
          </p:cNvPr>
          <p:cNvSpPr txBox="1"/>
          <p:nvPr/>
        </p:nvSpPr>
        <p:spPr>
          <a:xfrm>
            <a:off x="387109" y="234336"/>
            <a:ext cx="11415561" cy="954107"/>
          </a:xfrm>
          <a:prstGeom prst="rect">
            <a:avLst/>
          </a:prstGeom>
          <a:noFill/>
        </p:spPr>
        <p:txBody>
          <a:bodyPr wrap="none" rtlCol="0">
            <a:spAutoFit/>
          </a:bodyPr>
          <a:lstStyle/>
          <a:p>
            <a:r>
              <a:rPr lang="en-US" sz="2800" b="1" dirty="0">
                <a:hlinkClick r:id="rId4"/>
              </a:rPr>
              <a:t>https://idighardware.com/2024/10/code-update-requiring-lockable-doors/</a:t>
            </a:r>
            <a:endParaRPr lang="en-US" sz="2800" b="1" dirty="0"/>
          </a:p>
          <a:p>
            <a:r>
              <a:rPr lang="en-US" sz="2800" b="1" dirty="0">
                <a:hlinkClick r:id="rId5"/>
              </a:rPr>
              <a:t>https://idighardware.com/ACE/</a:t>
            </a:r>
            <a:endParaRPr lang="en-US" sz="2800" b="1" dirty="0"/>
          </a:p>
        </p:txBody>
      </p:sp>
      <p:sp>
        <p:nvSpPr>
          <p:cNvPr id="6" name="Right Triangle 5">
            <a:extLst>
              <a:ext uri="{FF2B5EF4-FFF2-40B4-BE49-F238E27FC236}">
                <a16:creationId xmlns:a16="http://schemas.microsoft.com/office/drawing/2014/main" id="{371711C0-FAA5-033C-1B92-9A96399E76BF}"/>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2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B7E3B9-CD57-4B9E-B639-196BAA616B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139" y="7816"/>
            <a:ext cx="3684484" cy="3657152"/>
          </a:xfrm>
          <a:prstGeom prst="rect">
            <a:avLst/>
          </a:prstGeom>
        </p:spPr>
      </p:pic>
      <p:pic>
        <p:nvPicPr>
          <p:cNvPr id="6" name="Picture 5">
            <a:extLst>
              <a:ext uri="{FF2B5EF4-FFF2-40B4-BE49-F238E27FC236}">
                <a16:creationId xmlns:a16="http://schemas.microsoft.com/office/drawing/2014/main" id="{5FB75D17-020A-474A-8CCB-E390CBCBDDC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717" y="3414252"/>
            <a:ext cx="2448350" cy="3443748"/>
          </a:xfrm>
          <a:prstGeom prst="rect">
            <a:avLst/>
          </a:prstGeom>
        </p:spPr>
      </p:pic>
      <p:sp>
        <p:nvSpPr>
          <p:cNvPr id="11" name="Content Placeholder 10">
            <a:extLst>
              <a:ext uri="{FF2B5EF4-FFF2-40B4-BE49-F238E27FC236}">
                <a16:creationId xmlns:a16="http://schemas.microsoft.com/office/drawing/2014/main" id="{F9CF8293-2CF4-486C-A9FA-CCC0F306E220}"/>
              </a:ext>
            </a:extLst>
          </p:cNvPr>
          <p:cNvSpPr>
            <a:spLocks noGrp="1"/>
          </p:cNvSpPr>
          <p:nvPr>
            <p:ph idx="1"/>
          </p:nvPr>
        </p:nvSpPr>
        <p:spPr>
          <a:xfrm>
            <a:off x="4203581" y="692976"/>
            <a:ext cx="5075676" cy="2029518"/>
          </a:xfrm>
        </p:spPr>
        <p:txBody>
          <a:bodyPr>
            <a:normAutofit fontScale="92500" lnSpcReduction="20000"/>
          </a:bodyPr>
          <a:lstStyle/>
          <a:p>
            <a:pPr marL="0" indent="0" algn="r">
              <a:buNone/>
            </a:pPr>
            <a:r>
              <a:rPr lang="en-US" sz="4600" b="1" dirty="0"/>
              <a:t>Lori Greene</a:t>
            </a:r>
          </a:p>
          <a:p>
            <a:pPr marL="0" indent="0" algn="r">
              <a:buNone/>
            </a:pPr>
            <a:r>
              <a:rPr lang="en-US" sz="3800" dirty="0"/>
              <a:t>DAHC/CDC, FDAI, CCPR</a:t>
            </a:r>
          </a:p>
          <a:p>
            <a:pPr marL="0" indent="0" algn="r">
              <a:buNone/>
            </a:pPr>
            <a:r>
              <a:rPr lang="en-US" sz="3800" dirty="0"/>
              <a:t>Manager, Codes &amp; Resources</a:t>
            </a:r>
          </a:p>
          <a:p>
            <a:pPr marL="0" indent="0">
              <a:buNone/>
            </a:pPr>
            <a:endParaRPr lang="en-US" dirty="0"/>
          </a:p>
          <a:p>
            <a:pPr marL="0" indent="0">
              <a:buNone/>
            </a:pPr>
            <a:endParaRPr lang="en-US" dirty="0"/>
          </a:p>
        </p:txBody>
      </p:sp>
      <p:sp>
        <p:nvSpPr>
          <p:cNvPr id="16" name="Rectangle 15">
            <a:extLst>
              <a:ext uri="{FF2B5EF4-FFF2-40B4-BE49-F238E27FC236}">
                <a16:creationId xmlns:a16="http://schemas.microsoft.com/office/drawing/2014/main" id="{EFA6520E-FD42-42B2-BBEF-9AC41C907960}"/>
              </a:ext>
            </a:extLst>
          </p:cNvPr>
          <p:cNvSpPr/>
          <p:nvPr/>
        </p:nvSpPr>
        <p:spPr>
          <a:xfrm>
            <a:off x="6918261" y="5043944"/>
            <a:ext cx="4131048" cy="1669736"/>
          </a:xfrm>
          <a:prstGeom prst="rect">
            <a:avLst/>
          </a:prstGeom>
          <a:solidFill>
            <a:srgbClr val="FFC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1994</a:t>
            </a:r>
          </a:p>
          <a:p>
            <a:pPr algn="ctr"/>
            <a:r>
              <a:rPr lang="en-US" sz="2400" b="1" dirty="0"/>
              <a:t>began representing the Allegion brands</a:t>
            </a:r>
            <a:endParaRPr lang="en-US" sz="2400" dirty="0"/>
          </a:p>
        </p:txBody>
      </p:sp>
      <p:sp>
        <p:nvSpPr>
          <p:cNvPr id="17" name="Rectangle 16">
            <a:extLst>
              <a:ext uri="{FF2B5EF4-FFF2-40B4-BE49-F238E27FC236}">
                <a16:creationId xmlns:a16="http://schemas.microsoft.com/office/drawing/2014/main" id="{F40D5578-31FE-4DC9-96F9-40C6ACCC5EE1}"/>
              </a:ext>
            </a:extLst>
          </p:cNvPr>
          <p:cNvSpPr/>
          <p:nvPr/>
        </p:nvSpPr>
        <p:spPr>
          <a:xfrm>
            <a:off x="8154830" y="3414252"/>
            <a:ext cx="3511361" cy="1485122"/>
          </a:xfrm>
          <a:prstGeom prst="rect">
            <a:avLst/>
          </a:prstGeom>
          <a:solidFill>
            <a:srgbClr val="893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2012 </a:t>
            </a:r>
          </a:p>
          <a:p>
            <a:pPr algn="ctr"/>
            <a:r>
              <a:rPr lang="en-US" sz="2400" b="1" dirty="0"/>
              <a:t>became manager, </a:t>
            </a:r>
          </a:p>
          <a:p>
            <a:pPr algn="ctr"/>
            <a:r>
              <a:rPr lang="en-US" sz="2400" b="1" dirty="0"/>
              <a:t>codes and resources</a:t>
            </a:r>
          </a:p>
        </p:txBody>
      </p:sp>
      <p:sp>
        <p:nvSpPr>
          <p:cNvPr id="14" name="Rectangle 13">
            <a:extLst>
              <a:ext uri="{FF2B5EF4-FFF2-40B4-BE49-F238E27FC236}">
                <a16:creationId xmlns:a16="http://schemas.microsoft.com/office/drawing/2014/main" id="{8C14581C-C9A0-4CCB-B2F4-0355AFD30DBA}"/>
              </a:ext>
            </a:extLst>
          </p:cNvPr>
          <p:cNvSpPr/>
          <p:nvPr/>
        </p:nvSpPr>
        <p:spPr>
          <a:xfrm>
            <a:off x="3494551" y="3664969"/>
            <a:ext cx="4511952" cy="1229682"/>
          </a:xfrm>
          <a:prstGeom prst="rect">
            <a:avLst/>
          </a:prstGeom>
          <a:solidFill>
            <a:srgbClr val="28B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2009 </a:t>
            </a:r>
          </a:p>
          <a:p>
            <a:pPr algn="ctr"/>
            <a:r>
              <a:rPr lang="en-US" sz="2400" b="1" dirty="0"/>
              <a:t>created iDigHardware.com</a:t>
            </a:r>
          </a:p>
        </p:txBody>
      </p:sp>
      <p:grpSp>
        <p:nvGrpSpPr>
          <p:cNvPr id="9" name="Group 8">
            <a:extLst>
              <a:ext uri="{FF2B5EF4-FFF2-40B4-BE49-F238E27FC236}">
                <a16:creationId xmlns:a16="http://schemas.microsoft.com/office/drawing/2014/main" id="{60603858-DF7B-40DB-9822-6AB752B18492}"/>
              </a:ext>
            </a:extLst>
          </p:cNvPr>
          <p:cNvGrpSpPr/>
          <p:nvPr/>
        </p:nvGrpSpPr>
        <p:grpSpPr>
          <a:xfrm>
            <a:off x="2618494" y="4654713"/>
            <a:ext cx="4131047" cy="2147454"/>
            <a:chOff x="2706391" y="4015561"/>
            <a:chExt cx="3030698" cy="2147454"/>
          </a:xfrm>
        </p:grpSpPr>
        <p:sp>
          <p:nvSpPr>
            <p:cNvPr id="13" name="Arrow: Right 12">
              <a:extLst>
                <a:ext uri="{FF2B5EF4-FFF2-40B4-BE49-F238E27FC236}">
                  <a16:creationId xmlns:a16="http://schemas.microsoft.com/office/drawing/2014/main" id="{B92A2023-3CDB-4A49-9CD0-49524FED622F}"/>
                </a:ext>
              </a:extLst>
            </p:cNvPr>
            <p:cNvSpPr/>
            <p:nvPr/>
          </p:nvSpPr>
          <p:spPr>
            <a:xfrm rot="10800000">
              <a:off x="2706391" y="4015561"/>
              <a:ext cx="3030698" cy="2147454"/>
            </a:xfrm>
            <a:prstGeom prst="rightArrow">
              <a:avLst>
                <a:gd name="adj1" fmla="val 63486"/>
                <a:gd name="adj2" fmla="val 33871"/>
              </a:avLst>
            </a:prstGeom>
            <a:solidFill>
              <a:srgbClr val="EA2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 name="TextBox 2">
              <a:extLst>
                <a:ext uri="{FF2B5EF4-FFF2-40B4-BE49-F238E27FC236}">
                  <a16:creationId xmlns:a16="http://schemas.microsoft.com/office/drawing/2014/main" id="{38B41DA2-8AF5-45B0-9DB1-DFB857C1F74E}"/>
                </a:ext>
              </a:extLst>
            </p:cNvPr>
            <p:cNvSpPr txBox="1"/>
            <p:nvPr/>
          </p:nvSpPr>
          <p:spPr>
            <a:xfrm>
              <a:off x="3296839" y="4567192"/>
              <a:ext cx="2152362" cy="1015663"/>
            </a:xfrm>
            <a:prstGeom prst="rect">
              <a:avLst/>
            </a:prstGeom>
            <a:noFill/>
          </p:spPr>
          <p:txBody>
            <a:bodyPr wrap="none" rtlCol="0">
              <a:spAutoFit/>
            </a:bodyPr>
            <a:lstStyle/>
            <a:p>
              <a:pPr algn="ctr"/>
              <a:r>
                <a:rPr lang="en-US" sz="3600" dirty="0">
                  <a:solidFill>
                    <a:schemeClr val="lt1"/>
                  </a:solidFill>
                  <a:latin typeface="+mn-lt"/>
                </a:rPr>
                <a:t>1986</a:t>
              </a:r>
            </a:p>
            <a:p>
              <a:pPr algn="ctr"/>
              <a:r>
                <a:rPr lang="en-US" sz="2400" b="1" dirty="0">
                  <a:solidFill>
                    <a:schemeClr val="bg1"/>
                  </a:solidFill>
                  <a:latin typeface="+mj-lt"/>
                </a:rPr>
                <a:t>joined the industry</a:t>
              </a:r>
              <a:endParaRPr lang="en-US" sz="2400" dirty="0">
                <a:solidFill>
                  <a:schemeClr val="bg1"/>
                </a:solidFill>
                <a:latin typeface="+mj-lt"/>
              </a:endParaRPr>
            </a:p>
          </p:txBody>
        </p:sp>
      </p:grpSp>
      <p:pic>
        <p:nvPicPr>
          <p:cNvPr id="4" name="Picture 3" descr="A person wearing glasses&#10;&#10;Description automatically generated with low confidence">
            <a:extLst>
              <a:ext uri="{FF2B5EF4-FFF2-40B4-BE49-F238E27FC236}">
                <a16:creationId xmlns:a16="http://schemas.microsoft.com/office/drawing/2014/main" id="{536E963C-95F8-4839-926A-636467580E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5444" y="0"/>
            <a:ext cx="2706556" cy="3240641"/>
          </a:xfrm>
          <a:prstGeom prst="rect">
            <a:avLst/>
          </a:prstGeom>
        </p:spPr>
      </p:pic>
      <p:sp>
        <p:nvSpPr>
          <p:cNvPr id="5" name="Right Triangle 4">
            <a:extLst>
              <a:ext uri="{FF2B5EF4-FFF2-40B4-BE49-F238E27FC236}">
                <a16:creationId xmlns:a16="http://schemas.microsoft.com/office/drawing/2014/main" id="{9B036F8D-71E6-4C59-BC69-E7BD3993BCDD}"/>
              </a:ext>
            </a:extLst>
          </p:cNvPr>
          <p:cNvSpPr/>
          <p:nvPr/>
        </p:nvSpPr>
        <p:spPr>
          <a:xfrm rot="16200000">
            <a:off x="11488010" y="6156022"/>
            <a:ext cx="732386" cy="675587"/>
          </a:xfrm>
          <a:prstGeom prst="r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78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B7E3B9-CD57-4B9E-B639-196BAA616B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139" y="7816"/>
            <a:ext cx="3684484" cy="3657152"/>
          </a:xfrm>
          <a:prstGeom prst="rect">
            <a:avLst/>
          </a:prstGeom>
        </p:spPr>
      </p:pic>
      <p:sp>
        <p:nvSpPr>
          <p:cNvPr id="11" name="Content Placeholder 10">
            <a:extLst>
              <a:ext uri="{FF2B5EF4-FFF2-40B4-BE49-F238E27FC236}">
                <a16:creationId xmlns:a16="http://schemas.microsoft.com/office/drawing/2014/main" id="{F9CF8293-2CF4-486C-A9FA-CCC0F306E220}"/>
              </a:ext>
            </a:extLst>
          </p:cNvPr>
          <p:cNvSpPr>
            <a:spLocks noGrp="1"/>
          </p:cNvSpPr>
          <p:nvPr>
            <p:ph idx="1"/>
          </p:nvPr>
        </p:nvSpPr>
        <p:spPr>
          <a:xfrm>
            <a:off x="4434214" y="526836"/>
            <a:ext cx="4672563" cy="2029518"/>
          </a:xfrm>
        </p:spPr>
        <p:txBody>
          <a:bodyPr>
            <a:normAutofit fontScale="92500" lnSpcReduction="20000"/>
          </a:bodyPr>
          <a:lstStyle/>
          <a:p>
            <a:pPr marL="0" indent="0" algn="r">
              <a:buNone/>
            </a:pPr>
            <a:r>
              <a:rPr lang="en-US" sz="4600" b="1" dirty="0"/>
              <a:t>Mark Kuhn</a:t>
            </a:r>
          </a:p>
          <a:p>
            <a:pPr marL="0" indent="0" algn="r">
              <a:buNone/>
            </a:pPr>
            <a:r>
              <a:rPr lang="en-US" sz="3800" dirty="0"/>
              <a:t>FDHI, AHC, EHC, DHT, DHC, CFDAI, CDT</a:t>
            </a:r>
          </a:p>
          <a:p>
            <a:pPr marL="0" indent="0" algn="r">
              <a:buNone/>
            </a:pPr>
            <a:r>
              <a:rPr lang="en-US" sz="3800" dirty="0"/>
              <a:t>Architectural Consultant</a:t>
            </a:r>
          </a:p>
          <a:p>
            <a:pPr marL="0" indent="0">
              <a:buNone/>
            </a:pPr>
            <a:endParaRPr lang="en-US" dirty="0"/>
          </a:p>
          <a:p>
            <a:pPr marL="0" indent="0">
              <a:buNone/>
            </a:pPr>
            <a:endParaRPr lang="en-US" dirty="0"/>
          </a:p>
        </p:txBody>
      </p:sp>
      <p:sp>
        <p:nvSpPr>
          <p:cNvPr id="16" name="Rectangle 15">
            <a:extLst>
              <a:ext uri="{FF2B5EF4-FFF2-40B4-BE49-F238E27FC236}">
                <a16:creationId xmlns:a16="http://schemas.microsoft.com/office/drawing/2014/main" id="{EFA6520E-FD42-42B2-BBEF-9AC41C907960}"/>
              </a:ext>
            </a:extLst>
          </p:cNvPr>
          <p:cNvSpPr/>
          <p:nvPr/>
        </p:nvSpPr>
        <p:spPr>
          <a:xfrm>
            <a:off x="8107680" y="5016738"/>
            <a:ext cx="3831644" cy="1359678"/>
          </a:xfrm>
          <a:prstGeom prst="rect">
            <a:avLst/>
          </a:prstGeom>
          <a:solidFill>
            <a:srgbClr val="FFC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2016</a:t>
            </a:r>
            <a:endParaRPr lang="en-US" sz="3600" b="1" dirty="0"/>
          </a:p>
          <a:p>
            <a:pPr algn="ctr"/>
            <a:r>
              <a:rPr lang="en-US" sz="2400" b="1" dirty="0"/>
              <a:t>began representing the Allegion brands</a:t>
            </a:r>
            <a:endParaRPr lang="en-US" sz="2400" dirty="0"/>
          </a:p>
        </p:txBody>
      </p:sp>
      <p:sp>
        <p:nvSpPr>
          <p:cNvPr id="17" name="Rectangle 16">
            <a:extLst>
              <a:ext uri="{FF2B5EF4-FFF2-40B4-BE49-F238E27FC236}">
                <a16:creationId xmlns:a16="http://schemas.microsoft.com/office/drawing/2014/main" id="{F40D5578-31FE-4DC9-96F9-40C6ACCC5EE1}"/>
              </a:ext>
            </a:extLst>
          </p:cNvPr>
          <p:cNvSpPr/>
          <p:nvPr/>
        </p:nvSpPr>
        <p:spPr>
          <a:xfrm>
            <a:off x="5510751" y="3127055"/>
            <a:ext cx="3511361" cy="1485122"/>
          </a:xfrm>
          <a:prstGeom prst="rect">
            <a:avLst/>
          </a:prstGeom>
          <a:solidFill>
            <a:srgbClr val="893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2021</a:t>
            </a:r>
            <a:r>
              <a:rPr lang="en-US" sz="3600" b="1" dirty="0"/>
              <a:t> </a:t>
            </a:r>
          </a:p>
          <a:p>
            <a:pPr algn="ctr"/>
            <a:r>
              <a:rPr lang="en-US" sz="2400" dirty="0"/>
              <a:t>starting helping Lori </a:t>
            </a:r>
            <a:r>
              <a:rPr lang="en-US" sz="2400" dirty="0">
                <a:sym typeface="Wingdings" panose="05000000000000000000" pitchFamily="2" charset="2"/>
              </a:rPr>
              <a:t></a:t>
            </a:r>
            <a:endParaRPr lang="en-US" sz="2400" b="1" dirty="0"/>
          </a:p>
        </p:txBody>
      </p:sp>
      <p:grpSp>
        <p:nvGrpSpPr>
          <p:cNvPr id="9" name="Group 8">
            <a:extLst>
              <a:ext uri="{FF2B5EF4-FFF2-40B4-BE49-F238E27FC236}">
                <a16:creationId xmlns:a16="http://schemas.microsoft.com/office/drawing/2014/main" id="{60603858-DF7B-40DB-9822-6AB752B18492}"/>
              </a:ext>
            </a:extLst>
          </p:cNvPr>
          <p:cNvGrpSpPr/>
          <p:nvPr/>
        </p:nvGrpSpPr>
        <p:grpSpPr>
          <a:xfrm>
            <a:off x="2618494" y="4654713"/>
            <a:ext cx="4131047" cy="2147454"/>
            <a:chOff x="2706391" y="4015561"/>
            <a:chExt cx="3030698" cy="2147454"/>
          </a:xfrm>
        </p:grpSpPr>
        <p:sp>
          <p:nvSpPr>
            <p:cNvPr id="13" name="Arrow: Right 12">
              <a:extLst>
                <a:ext uri="{FF2B5EF4-FFF2-40B4-BE49-F238E27FC236}">
                  <a16:creationId xmlns:a16="http://schemas.microsoft.com/office/drawing/2014/main" id="{B92A2023-3CDB-4A49-9CD0-49524FED622F}"/>
                </a:ext>
              </a:extLst>
            </p:cNvPr>
            <p:cNvSpPr/>
            <p:nvPr/>
          </p:nvSpPr>
          <p:spPr>
            <a:xfrm rot="10800000">
              <a:off x="2706391" y="4015561"/>
              <a:ext cx="3030698" cy="2147454"/>
            </a:xfrm>
            <a:prstGeom prst="rightArrow">
              <a:avLst>
                <a:gd name="adj1" fmla="val 63486"/>
                <a:gd name="adj2" fmla="val 33871"/>
              </a:avLst>
            </a:prstGeom>
            <a:solidFill>
              <a:srgbClr val="EA2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 name="TextBox 2">
              <a:extLst>
                <a:ext uri="{FF2B5EF4-FFF2-40B4-BE49-F238E27FC236}">
                  <a16:creationId xmlns:a16="http://schemas.microsoft.com/office/drawing/2014/main" id="{38B41DA2-8AF5-45B0-9DB1-DFB857C1F74E}"/>
                </a:ext>
              </a:extLst>
            </p:cNvPr>
            <p:cNvSpPr txBox="1"/>
            <p:nvPr/>
          </p:nvSpPr>
          <p:spPr>
            <a:xfrm>
              <a:off x="3296839" y="4567192"/>
              <a:ext cx="2152362" cy="1015663"/>
            </a:xfrm>
            <a:prstGeom prst="rect">
              <a:avLst/>
            </a:prstGeom>
            <a:noFill/>
          </p:spPr>
          <p:txBody>
            <a:bodyPr wrap="none" rtlCol="0">
              <a:spAutoFit/>
            </a:bodyPr>
            <a:lstStyle/>
            <a:p>
              <a:pPr algn="ctr"/>
              <a:r>
                <a:rPr lang="en-US" sz="3600" dirty="0">
                  <a:solidFill>
                    <a:schemeClr val="lt1"/>
                  </a:solidFill>
                  <a:latin typeface="+mn-lt"/>
                </a:rPr>
                <a:t>1984</a:t>
              </a:r>
            </a:p>
            <a:p>
              <a:pPr algn="ctr"/>
              <a:r>
                <a:rPr lang="en-US" sz="2400" b="1" dirty="0">
                  <a:solidFill>
                    <a:schemeClr val="bg1"/>
                  </a:solidFill>
                  <a:latin typeface="+mj-lt"/>
                </a:rPr>
                <a:t>joined the industry</a:t>
              </a:r>
              <a:endParaRPr lang="en-US" sz="2400" dirty="0">
                <a:solidFill>
                  <a:schemeClr val="bg1"/>
                </a:solidFill>
                <a:latin typeface="+mj-lt"/>
              </a:endParaRPr>
            </a:p>
          </p:txBody>
        </p:sp>
      </p:grpSp>
      <p:pic>
        <p:nvPicPr>
          <p:cNvPr id="5" name="Picture 4" descr="A person in a suit&#10;&#10;Description automatically generated">
            <a:extLst>
              <a:ext uri="{FF2B5EF4-FFF2-40B4-BE49-F238E27FC236}">
                <a16:creationId xmlns:a16="http://schemas.microsoft.com/office/drawing/2014/main" id="{59D25E3D-9D74-F372-F5B0-2069CC785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8113" y="7816"/>
            <a:ext cx="2893887" cy="2714678"/>
          </a:xfrm>
          <a:prstGeom prst="rect">
            <a:avLst/>
          </a:prstGeom>
        </p:spPr>
      </p:pic>
      <p:pic>
        <p:nvPicPr>
          <p:cNvPr id="7" name="Picture 6">
            <a:extLst>
              <a:ext uri="{FF2B5EF4-FFF2-40B4-BE49-F238E27FC236}">
                <a16:creationId xmlns:a16="http://schemas.microsoft.com/office/drawing/2014/main" id="{07F991EE-9FD1-9532-B450-2F92B46703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194826"/>
            <a:ext cx="2605281" cy="2669717"/>
          </a:xfrm>
          <a:prstGeom prst="rect">
            <a:avLst/>
          </a:prstGeom>
        </p:spPr>
      </p:pic>
      <p:sp>
        <p:nvSpPr>
          <p:cNvPr id="4" name="Right Triangle 3">
            <a:extLst>
              <a:ext uri="{FF2B5EF4-FFF2-40B4-BE49-F238E27FC236}">
                <a16:creationId xmlns:a16="http://schemas.microsoft.com/office/drawing/2014/main" id="{B38561DE-2E20-337C-D8BF-22734CECBA1D}"/>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33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logo&#10;&#10;Description automatically generated">
            <a:extLst>
              <a:ext uri="{FF2B5EF4-FFF2-40B4-BE49-F238E27FC236}">
                <a16:creationId xmlns:a16="http://schemas.microsoft.com/office/drawing/2014/main" id="{C708F9A4-06F3-7610-4DB0-FA1CE8312FD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0597" y="991100"/>
            <a:ext cx="4875800" cy="4875800"/>
          </a:xfrm>
        </p:spPr>
      </p:pic>
      <p:pic>
        <p:nvPicPr>
          <p:cNvPr id="6" name="Picture 5">
            <a:extLst>
              <a:ext uri="{FF2B5EF4-FFF2-40B4-BE49-F238E27FC236}">
                <a16:creationId xmlns:a16="http://schemas.microsoft.com/office/drawing/2014/main" id="{393B316A-1F19-06AA-F84A-A034C65CA5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1336" y="680845"/>
            <a:ext cx="1961194" cy="2536074"/>
          </a:xfrm>
          <a:prstGeom prst="rect">
            <a:avLst/>
          </a:prstGeom>
          <a:noFill/>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1F59318-42D2-B85D-1CE0-112FA84E56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8714" y="680845"/>
            <a:ext cx="1950209" cy="2536074"/>
          </a:xfrm>
          <a:prstGeom prst="rect">
            <a:avLst/>
          </a:prstGeom>
          <a:noFill/>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3208EC8-6238-3614-436E-E478CC23BE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55107" y="680889"/>
            <a:ext cx="1952702" cy="2526886"/>
          </a:xfrm>
          <a:prstGeom prst="rect">
            <a:avLst/>
          </a:prstGeom>
          <a:noFill/>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8AE47BA-DF58-40A2-2F9A-4F876B6604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11336" y="3474925"/>
            <a:ext cx="1964889" cy="2544531"/>
          </a:xfrm>
          <a:prstGeom prst="rect">
            <a:avLst/>
          </a:prstGeom>
          <a:noFill/>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95899DB-C05B-7071-9689-7B9FCAD0A7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88714" y="3474926"/>
            <a:ext cx="1941056" cy="2514600"/>
          </a:xfrm>
          <a:prstGeom prst="rect">
            <a:avLst/>
          </a:prstGeom>
          <a:noFill/>
          <a:ln>
            <a:solidFill>
              <a:schemeClr val="tx1"/>
            </a:solidFill>
          </a:ln>
          <a:effectLst>
            <a:outerShdw blurRad="50800" dist="38100" dir="2700000" algn="tl" rotWithShape="0">
              <a:prstClr val="black">
                <a:alpha val="40000"/>
              </a:prstClr>
            </a:outerShdw>
          </a:effectLst>
        </p:spPr>
      </p:pic>
      <p:pic>
        <p:nvPicPr>
          <p:cNvPr id="11" name="Picture 2" descr="http://www.dbtacnorthwest.org/_public/site/files/access2010/2010Standards_Cover_web.jpg">
            <a:extLst>
              <a:ext uri="{FF2B5EF4-FFF2-40B4-BE49-F238E27FC236}">
                <a16:creationId xmlns:a16="http://schemas.microsoft.com/office/drawing/2014/main" id="{858CC043-CB52-EC3F-1F9C-9FA3DC6A547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55107" y="3454165"/>
            <a:ext cx="1933286" cy="2514600"/>
          </a:xfrm>
          <a:prstGeom prst="rect">
            <a:avLst/>
          </a:prstGeom>
          <a:noFill/>
          <a:ln>
            <a:solidFill>
              <a:schemeClr val="tx1"/>
            </a:solidFill>
          </a:ln>
          <a:effectLst>
            <a:outerShdw blurRad="50800" dist="38100" dir="2700000" algn="tl" rotWithShape="0">
              <a:prstClr val="black">
                <a:alpha val="40000"/>
              </a:prstClr>
            </a:outerShdw>
          </a:effectLst>
        </p:spPr>
      </p:pic>
      <p:sp>
        <p:nvSpPr>
          <p:cNvPr id="12" name="Right Triangle 11">
            <a:extLst>
              <a:ext uri="{FF2B5EF4-FFF2-40B4-BE49-F238E27FC236}">
                <a16:creationId xmlns:a16="http://schemas.microsoft.com/office/drawing/2014/main" id="{FC767FF9-9E3C-787A-4CC1-51CCD7373DD9}"/>
              </a:ext>
            </a:extLst>
          </p:cNvPr>
          <p:cNvSpPr/>
          <p:nvPr/>
        </p:nvSpPr>
        <p:spPr>
          <a:xfrm rot="16200000">
            <a:off x="11488010" y="6156022"/>
            <a:ext cx="732386" cy="675587"/>
          </a:xfrm>
          <a:prstGeom prst="r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0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lendar with different colors&#10;&#10;Description automatically generated">
            <a:extLst>
              <a:ext uri="{FF2B5EF4-FFF2-40B4-BE49-F238E27FC236}">
                <a16:creationId xmlns:a16="http://schemas.microsoft.com/office/drawing/2014/main" id="{2E194F54-09A6-FB5A-9BF8-6AB3C6347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16972"/>
            <a:ext cx="12192000" cy="3754372"/>
          </a:xfrm>
          <a:prstGeom prst="rect">
            <a:avLst/>
          </a:prstGeom>
        </p:spPr>
      </p:pic>
      <p:sp>
        <p:nvSpPr>
          <p:cNvPr id="7" name="TextBox 6">
            <a:hlinkClick r:id="rId4"/>
            <a:extLst>
              <a:ext uri="{FF2B5EF4-FFF2-40B4-BE49-F238E27FC236}">
                <a16:creationId xmlns:a16="http://schemas.microsoft.com/office/drawing/2014/main" id="{3AB9DA02-F260-40BD-A971-40A094D7B665}"/>
              </a:ext>
            </a:extLst>
          </p:cNvPr>
          <p:cNvSpPr txBox="1"/>
          <p:nvPr/>
        </p:nvSpPr>
        <p:spPr>
          <a:xfrm>
            <a:off x="0" y="4180344"/>
            <a:ext cx="12191999" cy="2677656"/>
          </a:xfrm>
          <a:prstGeom prst="rect">
            <a:avLst/>
          </a:prstGeom>
          <a:solidFill>
            <a:schemeClr val="accent2">
              <a:lumMod val="60000"/>
              <a:lumOff val="40000"/>
            </a:schemeClr>
          </a:solidFill>
        </p:spPr>
        <p:txBody>
          <a:bodyPr wrap="square" rtlCol="0">
            <a:spAutoFit/>
          </a:bodyPr>
          <a:lstStyle/>
          <a:p>
            <a:pPr algn="ctr"/>
            <a:endParaRPr lang="en-US" sz="5400" dirty="0"/>
          </a:p>
          <a:p>
            <a:pPr algn="ctr"/>
            <a:r>
              <a:rPr lang="en-US" sz="6000" dirty="0">
                <a:hlinkClick r:id="rId5"/>
              </a:rPr>
              <a:t>https://idighardware.com/ace</a:t>
            </a:r>
            <a:endParaRPr lang="en-US" sz="6000" dirty="0"/>
          </a:p>
          <a:p>
            <a:endParaRPr lang="en-US" sz="5400" dirty="0"/>
          </a:p>
        </p:txBody>
      </p:sp>
      <p:sp>
        <p:nvSpPr>
          <p:cNvPr id="8" name="Right Triangle 7">
            <a:extLst>
              <a:ext uri="{FF2B5EF4-FFF2-40B4-BE49-F238E27FC236}">
                <a16:creationId xmlns:a16="http://schemas.microsoft.com/office/drawing/2014/main" id="{F8454196-8A41-8983-3999-E056D68F5413}"/>
              </a:ext>
            </a:extLst>
          </p:cNvPr>
          <p:cNvSpPr/>
          <p:nvPr/>
        </p:nvSpPr>
        <p:spPr>
          <a:xfrm rot="16200000">
            <a:off x="11488010" y="6156022"/>
            <a:ext cx="732386" cy="675587"/>
          </a:xfrm>
          <a:prstGeom prst="r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58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37764C-D159-CE36-2177-FB8B84748EDC}"/>
              </a:ext>
            </a:extLst>
          </p:cNvPr>
          <p:cNvGrpSpPr/>
          <p:nvPr/>
        </p:nvGrpSpPr>
        <p:grpSpPr>
          <a:xfrm>
            <a:off x="-1" y="0"/>
            <a:ext cx="12192001" cy="6866446"/>
            <a:chOff x="-1" y="0"/>
            <a:chExt cx="12192001" cy="6866446"/>
          </a:xfrm>
        </p:grpSpPr>
        <p:pic>
          <p:nvPicPr>
            <p:cNvPr id="5" name="Picture 4">
              <a:extLst>
                <a:ext uri="{FF2B5EF4-FFF2-40B4-BE49-F238E27FC236}">
                  <a16:creationId xmlns:a16="http://schemas.microsoft.com/office/drawing/2014/main" id="{346ECC50-7AB5-4B2D-A2FD-0AE15CF322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94" y="3150727"/>
              <a:ext cx="8401936" cy="3715719"/>
            </a:xfrm>
            <a:prstGeom prst="rect">
              <a:avLst/>
            </a:prstGeom>
          </p:spPr>
        </p:pic>
        <p:pic>
          <p:nvPicPr>
            <p:cNvPr id="7" name="Picture 6">
              <a:extLst>
                <a:ext uri="{FF2B5EF4-FFF2-40B4-BE49-F238E27FC236}">
                  <a16:creationId xmlns:a16="http://schemas.microsoft.com/office/drawing/2014/main" id="{884CBA7D-82A5-BF79-B1D2-2D8B146FEA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12192001" cy="3150846"/>
            </a:xfrm>
            <a:prstGeom prst="rect">
              <a:avLst/>
            </a:prstGeom>
          </p:spPr>
        </p:pic>
        <p:pic>
          <p:nvPicPr>
            <p:cNvPr id="8" name="Picture 7">
              <a:extLst>
                <a:ext uri="{FF2B5EF4-FFF2-40B4-BE49-F238E27FC236}">
                  <a16:creationId xmlns:a16="http://schemas.microsoft.com/office/drawing/2014/main" id="{D6916C81-BBF6-5643-2729-2062F9E013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48430" y="3515971"/>
              <a:ext cx="3118841" cy="2680700"/>
            </a:xfrm>
            <a:prstGeom prst="rect">
              <a:avLst/>
            </a:prstGeom>
          </p:spPr>
        </p:pic>
      </p:grpSp>
      <p:sp>
        <p:nvSpPr>
          <p:cNvPr id="10" name="Right Triangle 9">
            <a:extLst>
              <a:ext uri="{FF2B5EF4-FFF2-40B4-BE49-F238E27FC236}">
                <a16:creationId xmlns:a16="http://schemas.microsoft.com/office/drawing/2014/main" id="{95FE1927-5130-D548-6CD1-7E46B453CEDE}"/>
              </a:ext>
            </a:extLst>
          </p:cNvPr>
          <p:cNvSpPr/>
          <p:nvPr/>
        </p:nvSpPr>
        <p:spPr>
          <a:xfrm rot="16200000">
            <a:off x="11488010" y="6156022"/>
            <a:ext cx="732386" cy="675587"/>
          </a:xfrm>
          <a:prstGeom prst="r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09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6001"/>
        </a:solidFill>
        <a:effectLst/>
      </p:bgPr>
    </p:bg>
    <p:spTree>
      <p:nvGrpSpPr>
        <p:cNvPr id="1" name=""/>
        <p:cNvGrpSpPr/>
        <p:nvPr/>
      </p:nvGrpSpPr>
      <p:grpSpPr>
        <a:xfrm>
          <a:off x="0" y="0"/>
          <a:ext cx="0" cy="0"/>
          <a:chOff x="0" y="0"/>
          <a:chExt cx="0" cy="0"/>
        </a:xfrm>
      </p:grpSpPr>
      <p:pic>
        <p:nvPicPr>
          <p:cNvPr id="5" name="Content Placeholder 4" descr="White numbers on an orange background&#10;&#10;Description automatically generated">
            <a:extLst>
              <a:ext uri="{FF2B5EF4-FFF2-40B4-BE49-F238E27FC236}">
                <a16:creationId xmlns:a16="http://schemas.microsoft.com/office/drawing/2014/main" id="{17FC093F-8C41-ACCA-6318-BE3302E393C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872352" y="0"/>
            <a:ext cx="6447295" cy="3613319"/>
          </a:xfrm>
        </p:spPr>
      </p:pic>
      <p:sp>
        <p:nvSpPr>
          <p:cNvPr id="6" name="TextBox 5">
            <a:extLst>
              <a:ext uri="{FF2B5EF4-FFF2-40B4-BE49-F238E27FC236}">
                <a16:creationId xmlns:a16="http://schemas.microsoft.com/office/drawing/2014/main" id="{4DA62CE2-5720-C4E3-E14D-EE9314DDABF9}"/>
              </a:ext>
            </a:extLst>
          </p:cNvPr>
          <p:cNvSpPr txBox="1"/>
          <p:nvPr/>
        </p:nvSpPr>
        <p:spPr>
          <a:xfrm>
            <a:off x="2182107" y="3613319"/>
            <a:ext cx="7827784" cy="2308324"/>
          </a:xfrm>
          <a:prstGeom prst="rect">
            <a:avLst/>
          </a:prstGeom>
          <a:noFill/>
        </p:spPr>
        <p:txBody>
          <a:bodyPr wrap="none" rtlCol="0">
            <a:spAutoFit/>
          </a:bodyPr>
          <a:lstStyle/>
          <a:p>
            <a:pPr algn="ctr"/>
            <a:r>
              <a:rPr lang="en-US" sz="4800" b="1" dirty="0">
                <a:solidFill>
                  <a:schemeClr val="bg1"/>
                </a:solidFill>
                <a:latin typeface="Bahnschrift SemiBold SemiConden" panose="020B0502040204020203" pitchFamily="34" charset="0"/>
              </a:rPr>
              <a:t>Digital Code Reference Guide</a:t>
            </a:r>
          </a:p>
          <a:p>
            <a:pPr algn="ctr"/>
            <a:r>
              <a:rPr lang="en-US" sz="4800" b="1" dirty="0">
                <a:solidFill>
                  <a:schemeClr val="bg1"/>
                </a:solidFill>
                <a:latin typeface="Bahnschrift SemiBold SemiConden" panose="020B0502040204020203" pitchFamily="34" charset="0"/>
              </a:rPr>
              <a:t>ACE Training to Replace COR140</a:t>
            </a:r>
          </a:p>
          <a:p>
            <a:pPr algn="ctr"/>
            <a:r>
              <a:rPr lang="en-US" sz="4800" b="1" dirty="0">
                <a:solidFill>
                  <a:schemeClr val="bg1"/>
                </a:solidFill>
                <a:latin typeface="Bahnschrift SemiBold SemiConden" panose="020B0502040204020203" pitchFamily="34" charset="0"/>
              </a:rPr>
              <a:t>Updated External Training</a:t>
            </a:r>
          </a:p>
        </p:txBody>
      </p:sp>
      <p:sp>
        <p:nvSpPr>
          <p:cNvPr id="7" name="Right Triangle 6">
            <a:extLst>
              <a:ext uri="{FF2B5EF4-FFF2-40B4-BE49-F238E27FC236}">
                <a16:creationId xmlns:a16="http://schemas.microsoft.com/office/drawing/2014/main" id="{08CACB26-13DC-4FFD-9994-7C97406878F2}"/>
              </a:ext>
            </a:extLst>
          </p:cNvPr>
          <p:cNvSpPr/>
          <p:nvPr/>
        </p:nvSpPr>
        <p:spPr>
          <a:xfrm rot="16200000">
            <a:off x="11488010" y="6156022"/>
            <a:ext cx="732386" cy="675587"/>
          </a:xfrm>
          <a:prstGeom prst="r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58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ce of orange paper with black text&#10;&#10;Description automatically generated">
            <a:extLst>
              <a:ext uri="{FF2B5EF4-FFF2-40B4-BE49-F238E27FC236}">
                <a16:creationId xmlns:a16="http://schemas.microsoft.com/office/drawing/2014/main" id="{5A6ABC17-259D-6545-32B0-2BF433C64F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FD61FAA-C027-9E49-221C-56885D5BCA9F}"/>
              </a:ext>
            </a:extLst>
          </p:cNvPr>
          <p:cNvSpPr txBox="1"/>
          <p:nvPr/>
        </p:nvSpPr>
        <p:spPr>
          <a:xfrm>
            <a:off x="535888" y="4912962"/>
            <a:ext cx="11120224" cy="1200329"/>
          </a:xfrm>
          <a:prstGeom prst="rect">
            <a:avLst/>
          </a:prstGeom>
          <a:noFill/>
        </p:spPr>
        <p:txBody>
          <a:bodyPr wrap="none" rtlCol="0">
            <a:spAutoFit/>
          </a:bodyPr>
          <a:lstStyle/>
          <a:p>
            <a:r>
              <a:rPr lang="en-US" sz="7200" b="1" dirty="0"/>
              <a:t>SCHOOL SECURITY CHANGES</a:t>
            </a:r>
          </a:p>
        </p:txBody>
      </p:sp>
      <p:sp>
        <p:nvSpPr>
          <p:cNvPr id="7" name="Right Triangle 6">
            <a:extLst>
              <a:ext uri="{FF2B5EF4-FFF2-40B4-BE49-F238E27FC236}">
                <a16:creationId xmlns:a16="http://schemas.microsoft.com/office/drawing/2014/main" id="{3D71CEEA-3B3D-BC5E-E79E-29FF9F0F780B}"/>
              </a:ext>
            </a:extLst>
          </p:cNvPr>
          <p:cNvSpPr/>
          <p:nvPr/>
        </p:nvSpPr>
        <p:spPr>
          <a:xfrm rot="16200000">
            <a:off x="11488010" y="6156022"/>
            <a:ext cx="732386" cy="675587"/>
          </a:xfrm>
          <a:prstGeom prst="r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97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6C035-3AFD-7455-7899-D428893BBD15}"/>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
        <p:nvSpPr>
          <p:cNvPr id="2" name="Title 1">
            <a:extLst>
              <a:ext uri="{FF2B5EF4-FFF2-40B4-BE49-F238E27FC236}">
                <a16:creationId xmlns:a16="http://schemas.microsoft.com/office/drawing/2014/main" id="{B48E351D-90DC-4F5B-8448-79A7D2A997D5}"/>
              </a:ext>
            </a:extLst>
          </p:cNvPr>
          <p:cNvSpPr>
            <a:spLocks noGrp="1"/>
          </p:cNvSpPr>
          <p:nvPr>
            <p:ph type="title"/>
          </p:nvPr>
        </p:nvSpPr>
        <p:spPr>
          <a:xfrm>
            <a:off x="457200" y="500301"/>
            <a:ext cx="8221802" cy="1004888"/>
          </a:xfrm>
        </p:spPr>
        <p:txBody>
          <a:bodyPr>
            <a:normAutofit/>
          </a:bodyPr>
          <a:lstStyle/>
          <a:p>
            <a:pPr algn="l"/>
            <a:r>
              <a:rPr lang="en-US" sz="4000" dirty="0">
                <a:solidFill>
                  <a:srgbClr val="333F48"/>
                </a:solidFill>
                <a:latin typeface="Arial" panose="020B0604020202020204" pitchFamily="34" charset="0"/>
                <a:cs typeface="Arial" panose="020B0604020202020204" pitchFamily="34" charset="0"/>
              </a:rPr>
              <a:t>Statistics on School Safety</a:t>
            </a:r>
          </a:p>
        </p:txBody>
      </p:sp>
      <p:sp>
        <p:nvSpPr>
          <p:cNvPr id="3" name="Content Placeholder 2">
            <a:extLst>
              <a:ext uri="{FF2B5EF4-FFF2-40B4-BE49-F238E27FC236}">
                <a16:creationId xmlns:a16="http://schemas.microsoft.com/office/drawing/2014/main" id="{87A68F94-207E-4342-97EE-71EBB629C0C9}"/>
              </a:ext>
            </a:extLst>
          </p:cNvPr>
          <p:cNvSpPr>
            <a:spLocks noGrp="1"/>
          </p:cNvSpPr>
          <p:nvPr>
            <p:ph idx="1"/>
          </p:nvPr>
        </p:nvSpPr>
        <p:spPr>
          <a:xfrm>
            <a:off x="457199" y="1573162"/>
            <a:ext cx="7673469" cy="4252913"/>
          </a:xfrm>
        </p:spPr>
        <p:txBody>
          <a:bodyPr>
            <a:noAutofit/>
          </a:bodyPr>
          <a:lstStyle/>
          <a:p>
            <a:pPr>
              <a:buClr>
                <a:srgbClr val="333F48"/>
              </a:buClr>
              <a:buSzPct val="75000"/>
              <a:buFont typeface="Wingdings" panose="05000000000000000000" pitchFamily="2" charset="2"/>
              <a:buChar char="§"/>
            </a:pPr>
            <a:r>
              <a:rPr lang="en-US" sz="3000" b="1" dirty="0">
                <a:solidFill>
                  <a:srgbClr val="333F48"/>
                </a:solidFill>
                <a:latin typeface="Arial" panose="020B0604020202020204" pitchFamily="34" charset="0"/>
                <a:cs typeface="Arial" panose="020B0604020202020204" pitchFamily="34" charset="0"/>
              </a:rPr>
              <a:t>NFPA:</a:t>
            </a:r>
            <a:r>
              <a:rPr lang="en-US" sz="3000" dirty="0">
                <a:solidFill>
                  <a:srgbClr val="333F48"/>
                </a:solidFill>
                <a:latin typeface="Arial" panose="020B0604020202020204" pitchFamily="34" charset="0"/>
                <a:cs typeface="Arial" panose="020B0604020202020204" pitchFamily="34" charset="0"/>
              </a:rPr>
              <a:t>  </a:t>
            </a:r>
            <a:r>
              <a:rPr lang="en-US" sz="3000" b="1" dirty="0">
                <a:solidFill>
                  <a:srgbClr val="D64500"/>
                </a:solidFill>
                <a:latin typeface="Arial" panose="020B0604020202020204" pitchFamily="34" charset="0"/>
                <a:cs typeface="Arial" panose="020B0604020202020204" pitchFamily="34" charset="0"/>
              </a:rPr>
              <a:t>4,800 fires </a:t>
            </a:r>
            <a:r>
              <a:rPr lang="en-US" sz="3000" dirty="0">
                <a:solidFill>
                  <a:srgbClr val="333F48"/>
                </a:solidFill>
                <a:latin typeface="Arial" panose="020B0604020202020204" pitchFamily="34" charset="0"/>
                <a:cs typeface="Arial" panose="020B0604020202020204" pitchFamily="34" charset="0"/>
              </a:rPr>
              <a:t>in educational facilities per year, on average (2010-2020)</a:t>
            </a:r>
          </a:p>
        </p:txBody>
      </p:sp>
      <p:pic>
        <p:nvPicPr>
          <p:cNvPr id="5" name="Picture 4">
            <a:extLst>
              <a:ext uri="{FF2B5EF4-FFF2-40B4-BE49-F238E27FC236}">
                <a16:creationId xmlns:a16="http://schemas.microsoft.com/office/drawing/2014/main" id="{424D895B-14A7-F285-808B-9AF0F60AA9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5827" y="316554"/>
            <a:ext cx="2142102" cy="277289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959653B-5BC0-7B64-8E1E-57CED4E40E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42735" y="2302638"/>
            <a:ext cx="2695487" cy="2070061"/>
          </a:xfrm>
          <a:prstGeom prst="rect">
            <a:avLst/>
          </a:prstGeom>
          <a:ln w="12700">
            <a:solidFill>
              <a:srgbClr val="333F48"/>
            </a:solidFill>
            <a:miter lim="800000"/>
          </a:ln>
          <a:effectLst>
            <a:outerShdw blurRad="50800" dist="38100" dir="2700000" algn="tl" rotWithShape="0">
              <a:srgbClr val="333F48">
                <a:alpha val="40000"/>
              </a:srgbClr>
            </a:outerShdw>
          </a:effectLst>
        </p:spPr>
      </p:pic>
      <p:pic>
        <p:nvPicPr>
          <p:cNvPr id="7" name="Picture 6">
            <a:extLst>
              <a:ext uri="{FF2B5EF4-FFF2-40B4-BE49-F238E27FC236}">
                <a16:creationId xmlns:a16="http://schemas.microsoft.com/office/drawing/2014/main" id="{15A4CA68-ABD7-F63F-AB57-DF21DF4B98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95827" y="4048896"/>
            <a:ext cx="2284107" cy="2704863"/>
          </a:xfrm>
          <a:prstGeom prst="rect">
            <a:avLst/>
          </a:prstGeom>
          <a:effectLst>
            <a:outerShdw blurRad="50800" dist="38100" dir="2700000" algn="tl" rotWithShape="0">
              <a:prstClr val="black">
                <a:alpha val="40000"/>
              </a:prstClr>
            </a:outerShdw>
          </a:effectLst>
        </p:spPr>
      </p:pic>
      <p:sp>
        <p:nvSpPr>
          <p:cNvPr id="6" name="Right Triangle 5">
            <a:extLst>
              <a:ext uri="{FF2B5EF4-FFF2-40B4-BE49-F238E27FC236}">
                <a16:creationId xmlns:a16="http://schemas.microsoft.com/office/drawing/2014/main" id="{248E2906-FB6B-1262-8000-4DEE0F177850}"/>
              </a:ext>
            </a:extLst>
          </p:cNvPr>
          <p:cNvSpPr/>
          <p:nvPr/>
        </p:nvSpPr>
        <p:spPr>
          <a:xfrm rot="16200000">
            <a:off x="11488010" y="6156022"/>
            <a:ext cx="732386" cy="675587"/>
          </a:xfrm>
          <a:prstGeom prst="r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49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19517</TotalTime>
  <Words>1668</Words>
  <Application>Microsoft Office PowerPoint</Application>
  <PresentationFormat>Widescreen</PresentationFormat>
  <Paragraphs>153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Bahnschrift SemiBold SemiConden</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Statistics on School Safety</vt:lpstr>
      <vt:lpstr>Statistics on School Safety</vt:lpstr>
      <vt:lpstr>Statistics on School Safety</vt:lpstr>
      <vt:lpstr>Classroom Barricade Devices</vt:lpstr>
      <vt:lpstr>NFPA 101 TIA 1436</vt:lpstr>
      <vt:lpstr>Combined Code Requirements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Greene, Lori</dc:creator>
  <cp:lastModifiedBy>Greene, Lori</cp:lastModifiedBy>
  <cp:revision>7</cp:revision>
  <dcterms:created xsi:type="dcterms:W3CDTF">2024-11-07T18:35:47Z</dcterms:created>
  <dcterms:modified xsi:type="dcterms:W3CDTF">2024-12-16T21:01:08Z</dcterms:modified>
</cp:coreProperties>
</file>