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1373" r:id="rId2"/>
    <p:sldId id="1420" r:id="rId3"/>
    <p:sldId id="265" r:id="rId4"/>
    <p:sldId id="1430" r:id="rId5"/>
    <p:sldId id="1431" r:id="rId6"/>
    <p:sldId id="1432" r:id="rId7"/>
    <p:sldId id="1428" r:id="rId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ene, Lori" initials="GL" lastIdx="1" clrIdx="0">
    <p:extLst>
      <p:ext uri="{19B8F6BF-5375-455C-9EA6-DF929625EA0E}">
        <p15:presenceInfo xmlns:p15="http://schemas.microsoft.com/office/powerpoint/2012/main" userId="S::lagreene@allegion.com::da291e1f-2f6a-4074-8e46-8f1382e7d00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9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161" autoAdjust="0"/>
    <p:restoredTop sz="63568" autoAdjust="0"/>
  </p:normalViewPr>
  <p:slideViewPr>
    <p:cSldViewPr snapToGrid="0" snapToObjects="1" showGuides="1">
      <p:cViewPr varScale="1">
        <p:scale>
          <a:sx n="51" d="100"/>
          <a:sy n="51" d="100"/>
        </p:scale>
        <p:origin x="1224" y="43"/>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C06D6D2-1A33-4530-8781-991C38BCFEA3}" type="datetimeFigureOut">
              <a:rPr lang="en-US" smtClean="0"/>
              <a:t>4/5/2023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7F725688-E2ED-4442-80A5-CF4F5ADE452A}" type="slidenum">
              <a:rPr lang="en-US" smtClean="0"/>
              <a:t>‹#›</a:t>
            </a:fld>
            <a:endParaRPr lang="en-US"/>
          </a:p>
        </p:txBody>
      </p:sp>
    </p:spTree>
    <p:extLst>
      <p:ext uri="{BB962C8B-B14F-4D97-AF65-F5344CB8AC3E}">
        <p14:creationId xmlns:p14="http://schemas.microsoft.com/office/powerpoint/2010/main" val="2342324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quiz question to get this discussion rolling…</a:t>
            </a:r>
          </a:p>
        </p:txBody>
      </p:sp>
      <p:sp>
        <p:nvSpPr>
          <p:cNvPr id="4" name="Slide Number Placeholder 3"/>
          <p:cNvSpPr>
            <a:spLocks noGrp="1"/>
          </p:cNvSpPr>
          <p:nvPr>
            <p:ph type="sldNum" sz="quarter" idx="5"/>
          </p:nvPr>
        </p:nvSpPr>
        <p:spPr/>
        <p:txBody>
          <a:bodyPr/>
          <a:lstStyle/>
          <a:p>
            <a:fld id="{7F725688-E2ED-4442-80A5-CF4F5ADE452A}" type="slidenum">
              <a:rPr lang="en-US" smtClean="0"/>
              <a:t>1</a:t>
            </a:fld>
            <a:endParaRPr lang="en-US" dirty="0"/>
          </a:p>
        </p:txBody>
      </p:sp>
    </p:spTree>
    <p:extLst>
      <p:ext uri="{BB962C8B-B14F-4D97-AF65-F5344CB8AC3E}">
        <p14:creationId xmlns:p14="http://schemas.microsoft.com/office/powerpoint/2010/main" val="2500313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 of the golden rules of egress doors is that they must be distinguishable as doors – they can not be concealed by curtains, mirrors, or murals.</a:t>
            </a:r>
          </a:p>
          <a:p>
            <a:endParaRPr lang="en-US" dirty="0"/>
          </a:p>
          <a:p>
            <a:r>
              <a:rPr lang="en-US" dirty="0"/>
              <a:t>BUT…a change was made to the 2015 edition of NFPA 101 that allows doors in certain types of health care units to be disguised, to deter exit seeking and elopement.  This topic is being covered at the request of one of the RSOs – if there is a code question you would like addressed in a monthly update, let Lori know.  </a:t>
            </a:r>
          </a:p>
        </p:txBody>
      </p:sp>
      <p:sp>
        <p:nvSpPr>
          <p:cNvPr id="4" name="Slide Number Placeholder 3"/>
          <p:cNvSpPr>
            <a:spLocks noGrp="1"/>
          </p:cNvSpPr>
          <p:nvPr>
            <p:ph type="sldNum" sz="quarter" idx="5"/>
          </p:nvPr>
        </p:nvSpPr>
        <p:spPr/>
        <p:txBody>
          <a:bodyPr/>
          <a:lstStyle/>
          <a:p>
            <a:fld id="{7F725688-E2ED-4442-80A5-CF4F5ADE452A}" type="slidenum">
              <a:rPr lang="en-US" smtClean="0"/>
              <a:t>2</a:t>
            </a:fld>
            <a:endParaRPr lang="en-US" dirty="0"/>
          </a:p>
        </p:txBody>
      </p:sp>
    </p:spTree>
    <p:extLst>
      <p:ext uri="{BB962C8B-B14F-4D97-AF65-F5344CB8AC3E}">
        <p14:creationId xmlns:p14="http://schemas.microsoft.com/office/powerpoint/2010/main" val="2285216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previous update covered controlled egress locks in health care facilities…refer back to that update if necessary.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Controlled egress locks are allowed to restrict egress if the requirements listed in the code are met, and they are typically allowed in memory care units, maternity and nursery areas, and other locations where patients require containment for their safety or security.  This application is only allowed in health care – not in other types of facilities.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4027" lvl="1" indent="0">
              <a:buFont typeface="Arial" panose="020B0604020202020204" pitchFamily="34" charset="0"/>
              <a:buNone/>
            </a:pPr>
            <a:r>
              <a:rPr lang="en-US" dirty="0"/>
              <a:t>As of the 2015 edition of NFPA 101, if a door in a health care facility is allowed to have a controlled egress lock, the door can be disguised with a mural based on certain criteria stated in the code.</a:t>
            </a:r>
          </a:p>
        </p:txBody>
      </p:sp>
      <p:sp>
        <p:nvSpPr>
          <p:cNvPr id="4" name="Slide Number Placeholder 3"/>
          <p:cNvSpPr>
            <a:spLocks noGrp="1"/>
          </p:cNvSpPr>
          <p:nvPr>
            <p:ph type="sldNum" sz="quarter" idx="5"/>
          </p:nvPr>
        </p:nvSpPr>
        <p:spPr/>
        <p:txBody>
          <a:bodyPr/>
          <a:lstStyle/>
          <a:p>
            <a:fld id="{F9E75BA9-3C31-4BB2-941D-2BD93400D373}" type="slidenum">
              <a:rPr lang="en-US" smtClean="0"/>
              <a:t>3</a:t>
            </a:fld>
            <a:endParaRPr lang="en-US" dirty="0"/>
          </a:p>
        </p:txBody>
      </p:sp>
    </p:spTree>
    <p:extLst>
      <p:ext uri="{BB962C8B-B14F-4D97-AF65-F5344CB8AC3E}">
        <p14:creationId xmlns:p14="http://schemas.microsoft.com/office/powerpoint/2010/main" val="1068021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is found in Chapter 18 for new health care facilities.</a:t>
            </a:r>
          </a:p>
          <a:p>
            <a:endParaRPr lang="en-US" dirty="0"/>
          </a:p>
          <a:p>
            <a:r>
              <a:rPr lang="en-US" dirty="0"/>
              <a:t>The mural can not cover the door-releasing hardware or impair the operation of the door, and the location and operation of the disguised doors must be identified in the fire safety plan an included in staff training.</a:t>
            </a:r>
          </a:p>
          <a:p>
            <a:endParaRPr lang="en-US" dirty="0"/>
          </a:p>
          <a:p>
            <a:r>
              <a:rPr lang="en-US" dirty="0"/>
              <a:t>In 2021, a clarification was added – if the door is a fire door, the modification must comply with NFPA 80.  This means that if a decorative film is applied to the door, it must be listed for that purpose or allowed by the door manufacturer and listing lab as a field modification.  Note that painting a fire door is not considered a field modification, so painting a mural on a fire door would not require approval from the door manufacturer or listing lab.</a:t>
            </a:r>
          </a:p>
        </p:txBody>
      </p:sp>
      <p:sp>
        <p:nvSpPr>
          <p:cNvPr id="4" name="Slide Number Placeholder 3"/>
          <p:cNvSpPr>
            <a:spLocks noGrp="1"/>
          </p:cNvSpPr>
          <p:nvPr>
            <p:ph type="sldNum" sz="quarter" idx="5"/>
          </p:nvPr>
        </p:nvSpPr>
        <p:spPr/>
        <p:txBody>
          <a:bodyPr/>
          <a:lstStyle/>
          <a:p>
            <a:fld id="{7F725688-E2ED-4442-80A5-CF4F5ADE452A}" type="slidenum">
              <a:rPr lang="en-US" smtClean="0"/>
              <a:t>4</a:t>
            </a:fld>
            <a:endParaRPr lang="en-US"/>
          </a:p>
        </p:txBody>
      </p:sp>
    </p:spTree>
    <p:extLst>
      <p:ext uri="{BB962C8B-B14F-4D97-AF65-F5344CB8AC3E}">
        <p14:creationId xmlns:p14="http://schemas.microsoft.com/office/powerpoint/2010/main" val="12681844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 similar section is found in the existing health care chapter of NFPA 101 and includes an added requirement that the smoke compartment where the door is located must be protected throughout by an automatic sprinkler system.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7F725688-E2ED-4442-80A5-CF4F5ADE452A}" type="slidenum">
              <a:rPr lang="en-US" smtClean="0"/>
              <a:t>5</a:t>
            </a:fld>
            <a:endParaRPr lang="en-US"/>
          </a:p>
        </p:txBody>
      </p:sp>
    </p:spTree>
    <p:extLst>
      <p:ext uri="{BB962C8B-B14F-4D97-AF65-F5344CB8AC3E}">
        <p14:creationId xmlns:p14="http://schemas.microsoft.com/office/powerpoint/2010/main" val="3408722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BUT!</a:t>
            </a:r>
          </a:p>
          <a:p>
            <a:endParaRPr lang="en-US" dirty="0"/>
          </a:p>
          <a:p>
            <a:r>
              <a:rPr lang="en-US" dirty="0"/>
              <a:t>This change was first incorporated in the 2015 edition of NFPA 101.  CMS and the Joint Commission are still enforcing the 2012 edition of NFPA 101, which did not reference murals on egress doors.  The International Building Code and International Fire Code do not specifically address murals on egress doors either.  This means that if the adopted code in a particular jurisdiction is something other than NFPA 101-2015 or a subsequent edition of NFPA 101, a mural on a controlled egress door would require AHJ approval.  </a:t>
            </a:r>
          </a:p>
          <a:p>
            <a:endParaRPr lang="en-US" dirty="0"/>
          </a:p>
          <a:p>
            <a:r>
              <a:rPr lang="en-US" dirty="0"/>
              <a:t>If the mural is on the access or ingress side of the door, this is not typically a code issue, although the NFPA 80 requirements would apply if it is a fire door assembly.</a:t>
            </a:r>
          </a:p>
        </p:txBody>
      </p:sp>
      <p:sp>
        <p:nvSpPr>
          <p:cNvPr id="4" name="Slide Number Placeholder 3"/>
          <p:cNvSpPr>
            <a:spLocks noGrp="1"/>
          </p:cNvSpPr>
          <p:nvPr>
            <p:ph type="sldNum" sz="quarter" idx="5"/>
          </p:nvPr>
        </p:nvSpPr>
        <p:spPr/>
        <p:txBody>
          <a:bodyPr/>
          <a:lstStyle/>
          <a:p>
            <a:fld id="{7F725688-E2ED-4442-80A5-CF4F5ADE452A}" type="slidenum">
              <a:rPr lang="en-US" smtClean="0"/>
              <a:t>6</a:t>
            </a:fld>
            <a:endParaRPr lang="en-US"/>
          </a:p>
        </p:txBody>
      </p:sp>
    </p:spTree>
    <p:extLst>
      <p:ext uri="{BB962C8B-B14F-4D97-AF65-F5344CB8AC3E}">
        <p14:creationId xmlns:p14="http://schemas.microsoft.com/office/powerpoint/2010/main" val="1499839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few new links have recently been added to the topics menu – these are sections of </a:t>
            </a:r>
            <a:r>
              <a:rPr lang="en-US" dirty="0" err="1"/>
              <a:t>iDigHardware</a:t>
            </a:r>
            <a:r>
              <a:rPr lang="en-US" dirty="0"/>
              <a:t> or pages (instead of blog posts) that cover a particular topic.  If there is a subject that you think should be added to the topics menu, let Lori know.</a:t>
            </a:r>
          </a:p>
        </p:txBody>
      </p:sp>
      <p:sp>
        <p:nvSpPr>
          <p:cNvPr id="4" name="Slide Number Placeholder 3"/>
          <p:cNvSpPr>
            <a:spLocks noGrp="1"/>
          </p:cNvSpPr>
          <p:nvPr>
            <p:ph type="sldNum" sz="quarter" idx="5"/>
          </p:nvPr>
        </p:nvSpPr>
        <p:spPr/>
        <p:txBody>
          <a:bodyPr/>
          <a:lstStyle/>
          <a:p>
            <a:fld id="{7F725688-E2ED-4442-80A5-CF4F5ADE452A}" type="slidenum">
              <a:rPr lang="en-US" smtClean="0"/>
              <a:t>7</a:t>
            </a:fld>
            <a:endParaRPr lang="en-US"/>
          </a:p>
        </p:txBody>
      </p:sp>
    </p:spTree>
    <p:extLst>
      <p:ext uri="{BB962C8B-B14F-4D97-AF65-F5344CB8AC3E}">
        <p14:creationId xmlns:p14="http://schemas.microsoft.com/office/powerpoint/2010/main" val="3501222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6527261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BFDA8-3271-49B7-A258-71CED39D6A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F34187-87E5-4E08-8E33-84FEDE2D07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C15D02-ABE6-4F8D-BBD1-7A2921B3C0E1}"/>
              </a:ext>
            </a:extLst>
          </p:cNvPr>
          <p:cNvSpPr>
            <a:spLocks noGrp="1"/>
          </p:cNvSpPr>
          <p:nvPr>
            <p:ph type="dt" sz="half" idx="10"/>
          </p:nvPr>
        </p:nvSpPr>
        <p:spPr/>
        <p:txBody>
          <a:bodyPr/>
          <a:lstStyle/>
          <a:p>
            <a:fld id="{EC2E59AD-15C2-49AF-8D79-947E35B8C160}" type="datetimeFigureOut">
              <a:rPr lang="en-US" smtClean="0"/>
              <a:t>4/5/2023</a:t>
            </a:fld>
            <a:endParaRPr lang="en-US"/>
          </a:p>
        </p:txBody>
      </p:sp>
      <p:sp>
        <p:nvSpPr>
          <p:cNvPr id="5" name="Footer Placeholder 4">
            <a:extLst>
              <a:ext uri="{FF2B5EF4-FFF2-40B4-BE49-F238E27FC236}">
                <a16:creationId xmlns:a16="http://schemas.microsoft.com/office/drawing/2014/main" id="{1C265250-7DF4-4CA5-854E-FEB00E6DB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7D0A3B-74EB-475E-A72D-C61CEE20B59F}"/>
              </a:ext>
            </a:extLst>
          </p:cNvPr>
          <p:cNvSpPr>
            <a:spLocks noGrp="1"/>
          </p:cNvSpPr>
          <p:nvPr>
            <p:ph type="sldNum" sz="quarter" idx="12"/>
          </p:nvPr>
        </p:nvSpPr>
        <p:spPr/>
        <p:txBody>
          <a:bodyPr/>
          <a:lstStyle/>
          <a:p>
            <a:fld id="{4D1FE687-16AE-4AE7-8503-3A7EB5EB342B}" type="slidenum">
              <a:rPr lang="en-US" smtClean="0"/>
              <a:t>‹#›</a:t>
            </a:fld>
            <a:endParaRPr lang="en-US"/>
          </a:p>
        </p:txBody>
      </p:sp>
    </p:spTree>
    <p:extLst>
      <p:ext uri="{BB962C8B-B14F-4D97-AF65-F5344CB8AC3E}">
        <p14:creationId xmlns:p14="http://schemas.microsoft.com/office/powerpoint/2010/main" val="9745771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CF8D893B-FEE3-4ACC-85A8-D245B94BB640}"/>
              </a:ext>
            </a:extLst>
          </p:cNvPr>
          <p:cNvSpPr/>
          <p:nvPr userDrawn="1"/>
        </p:nvSpPr>
        <p:spPr>
          <a:xfrm>
            <a:off x="0" y="6096000"/>
            <a:ext cx="12192000" cy="762001"/>
          </a:xfrm>
          <a:prstGeom prst="rect">
            <a:avLst/>
          </a:prstGeom>
          <a:gradFill>
            <a:gsLst>
              <a:gs pos="0">
                <a:schemeClr val="accent2"/>
              </a:gs>
              <a:gs pos="73000">
                <a:schemeClr val="accent2">
                  <a:lumMod val="60000"/>
                  <a:lumOff val="40000"/>
                </a:schemeClr>
              </a:gs>
              <a:gs pos="100000">
                <a:schemeClr val="bg1">
                  <a:lumMod val="9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b="1" dirty="0"/>
              <a:t>   RSO Code Update</a:t>
            </a:r>
          </a:p>
        </p:txBody>
      </p:sp>
    </p:spTree>
    <p:extLst>
      <p:ext uri="{BB962C8B-B14F-4D97-AF65-F5344CB8AC3E}">
        <p14:creationId xmlns:p14="http://schemas.microsoft.com/office/powerpoint/2010/main" val="87495183"/>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chemeClr val="accent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dighardware.com/wp-content/uploads/2015/02/Memory-Care-Mural.jp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s://idighardware.com/wp-content/uploads/2015/02/Memory-Care-Mural.jp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C7769E-F977-42D4-82A1-FBF5AE510D2B}"/>
              </a:ext>
            </a:extLst>
          </p:cNvPr>
          <p:cNvSpPr>
            <a:spLocks noGrp="1"/>
          </p:cNvSpPr>
          <p:nvPr>
            <p:ph type="title"/>
          </p:nvPr>
        </p:nvSpPr>
        <p:spPr>
          <a:xfrm>
            <a:off x="685800" y="365125"/>
            <a:ext cx="10515600" cy="1325563"/>
          </a:xfrm>
        </p:spPr>
        <p:txBody>
          <a:bodyPr>
            <a:normAutofit/>
          </a:bodyPr>
          <a:lstStyle/>
          <a:p>
            <a:r>
              <a:rPr lang="en-US" sz="4000" dirty="0"/>
              <a:t>Question:</a:t>
            </a:r>
          </a:p>
        </p:txBody>
      </p:sp>
      <p:sp>
        <p:nvSpPr>
          <p:cNvPr id="5" name="Content Placeholder 4">
            <a:extLst>
              <a:ext uri="{FF2B5EF4-FFF2-40B4-BE49-F238E27FC236}">
                <a16:creationId xmlns:a16="http://schemas.microsoft.com/office/drawing/2014/main" id="{373F60B4-18FC-45DC-8246-8993F960AD86}"/>
              </a:ext>
            </a:extLst>
          </p:cNvPr>
          <p:cNvSpPr>
            <a:spLocks noGrp="1"/>
          </p:cNvSpPr>
          <p:nvPr>
            <p:ph idx="1"/>
          </p:nvPr>
        </p:nvSpPr>
        <p:spPr>
          <a:xfrm>
            <a:off x="685800" y="1450011"/>
            <a:ext cx="5989320" cy="4322140"/>
          </a:xfrm>
        </p:spPr>
        <p:txBody>
          <a:bodyPr>
            <a:normAutofit/>
          </a:bodyPr>
          <a:lstStyle/>
          <a:p>
            <a:r>
              <a:rPr lang="en-US" dirty="0"/>
              <a:t>The door in a photo is an egress door in a memory care facility.  Is it code-compliant?</a:t>
            </a:r>
          </a:p>
          <a:p>
            <a:pPr marL="914400" lvl="1" indent="-457200">
              <a:buFont typeface="+mj-lt"/>
              <a:buAutoNum type="alphaUcPeriod"/>
            </a:pPr>
            <a:r>
              <a:rPr lang="en-US" sz="2800" dirty="0"/>
              <a:t>Yes</a:t>
            </a:r>
          </a:p>
          <a:p>
            <a:pPr marL="914400" lvl="1" indent="-457200">
              <a:buFont typeface="+mj-lt"/>
              <a:buAutoNum type="alphaUcPeriod"/>
            </a:pPr>
            <a:r>
              <a:rPr lang="en-US" sz="2800" dirty="0"/>
              <a:t>No</a:t>
            </a:r>
          </a:p>
          <a:p>
            <a:pPr marL="914400" lvl="1" indent="-457200">
              <a:buFont typeface="+mj-lt"/>
              <a:buAutoNum type="alphaUcPeriod"/>
            </a:pPr>
            <a:r>
              <a:rPr lang="en-US" sz="2800" dirty="0"/>
              <a:t>It’s up to the AHJ.</a:t>
            </a:r>
          </a:p>
          <a:p>
            <a:pPr marL="914400" lvl="1" indent="-457200">
              <a:buFont typeface="+mj-lt"/>
              <a:buAutoNum type="alphaUcPeriod"/>
            </a:pPr>
            <a:r>
              <a:rPr lang="en-US" sz="2800" dirty="0"/>
              <a:t>It depends on which edition of the code has been adopted.</a:t>
            </a:r>
          </a:p>
          <a:p>
            <a:endParaRPr lang="en-US" dirty="0"/>
          </a:p>
        </p:txBody>
      </p:sp>
      <p:pic>
        <p:nvPicPr>
          <p:cNvPr id="1026" name="Picture 2">
            <a:hlinkClick r:id="rId3"/>
            <a:extLst>
              <a:ext uri="{FF2B5EF4-FFF2-40B4-BE49-F238E27FC236}">
                <a16:creationId xmlns:a16="http://schemas.microsoft.com/office/drawing/2014/main" id="{9BA77F7B-E53B-4F3F-A936-134A49C5D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4112" y="365125"/>
            <a:ext cx="4043553" cy="5395255"/>
          </a:xfrm>
          <a:prstGeom prst="rect">
            <a:avLst/>
          </a:prstGeom>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589509"/>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0C7769E-F977-42D4-82A1-FBF5AE510D2B}"/>
              </a:ext>
            </a:extLst>
          </p:cNvPr>
          <p:cNvSpPr>
            <a:spLocks noGrp="1"/>
          </p:cNvSpPr>
          <p:nvPr>
            <p:ph type="title"/>
          </p:nvPr>
        </p:nvSpPr>
        <p:spPr>
          <a:xfrm>
            <a:off x="685800" y="365125"/>
            <a:ext cx="10515600" cy="1325563"/>
          </a:xfrm>
        </p:spPr>
        <p:txBody>
          <a:bodyPr>
            <a:normAutofit/>
          </a:bodyPr>
          <a:lstStyle/>
          <a:p>
            <a:r>
              <a:rPr lang="en-US" sz="4000"/>
              <a:t>Question:</a:t>
            </a:r>
            <a:endParaRPr lang="en-US" sz="4000" dirty="0"/>
          </a:p>
        </p:txBody>
      </p:sp>
      <p:sp>
        <p:nvSpPr>
          <p:cNvPr id="5" name="Content Placeholder 4">
            <a:extLst>
              <a:ext uri="{FF2B5EF4-FFF2-40B4-BE49-F238E27FC236}">
                <a16:creationId xmlns:a16="http://schemas.microsoft.com/office/drawing/2014/main" id="{373F60B4-18FC-45DC-8246-8993F960AD86}"/>
              </a:ext>
            </a:extLst>
          </p:cNvPr>
          <p:cNvSpPr>
            <a:spLocks noGrp="1"/>
          </p:cNvSpPr>
          <p:nvPr>
            <p:ph idx="1"/>
          </p:nvPr>
        </p:nvSpPr>
        <p:spPr>
          <a:xfrm>
            <a:off x="685800" y="1450011"/>
            <a:ext cx="5989320" cy="4322140"/>
          </a:xfrm>
        </p:spPr>
        <p:txBody>
          <a:bodyPr>
            <a:normAutofit/>
          </a:bodyPr>
          <a:lstStyle/>
          <a:p>
            <a:r>
              <a:rPr lang="en-US" dirty="0"/>
              <a:t>The door in a photo is an egress door in a memory care facility.  Is it code-compliant?</a:t>
            </a:r>
          </a:p>
          <a:p>
            <a:pPr marL="914400" lvl="1" indent="-457200">
              <a:buFont typeface="+mj-lt"/>
              <a:buAutoNum type="alphaUcPeriod"/>
            </a:pPr>
            <a:r>
              <a:rPr lang="en-US" sz="2800" dirty="0"/>
              <a:t>Yes</a:t>
            </a:r>
          </a:p>
          <a:p>
            <a:pPr marL="914400" lvl="1" indent="-457200">
              <a:buFont typeface="+mj-lt"/>
              <a:buAutoNum type="alphaUcPeriod"/>
            </a:pPr>
            <a:r>
              <a:rPr lang="en-US" sz="2800" dirty="0"/>
              <a:t>No</a:t>
            </a:r>
          </a:p>
          <a:p>
            <a:pPr marL="914400" lvl="1" indent="-457200">
              <a:buFont typeface="+mj-lt"/>
              <a:buAutoNum type="alphaUcPeriod"/>
            </a:pPr>
            <a:r>
              <a:rPr lang="en-US" sz="2800" dirty="0"/>
              <a:t>It’s up to the AHJ.</a:t>
            </a:r>
          </a:p>
          <a:p>
            <a:pPr marL="914400" lvl="1" indent="-457200">
              <a:buFont typeface="+mj-lt"/>
              <a:buAutoNum type="alphaUcPeriod"/>
            </a:pPr>
            <a:r>
              <a:rPr lang="en-US" sz="2800" b="1" dirty="0">
                <a:solidFill>
                  <a:schemeClr val="accent2"/>
                </a:solidFill>
              </a:rPr>
              <a:t>It depends on which edition of the code has been adopted.</a:t>
            </a:r>
          </a:p>
          <a:p>
            <a:endParaRPr lang="en-US" dirty="0"/>
          </a:p>
        </p:txBody>
      </p:sp>
      <p:pic>
        <p:nvPicPr>
          <p:cNvPr id="7" name="Picture 2">
            <a:hlinkClick r:id="rId3"/>
            <a:extLst>
              <a:ext uri="{FF2B5EF4-FFF2-40B4-BE49-F238E27FC236}">
                <a16:creationId xmlns:a16="http://schemas.microsoft.com/office/drawing/2014/main" id="{5E8CBCBB-9BBC-484A-BB2C-FCD0B3727CA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54112" y="365125"/>
            <a:ext cx="4043553" cy="5395255"/>
          </a:xfrm>
          <a:prstGeom prst="rect">
            <a:avLst/>
          </a:prstGeom>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7363523"/>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BE55B52-5D14-460C-96C2-D4A120AFA8B8}"/>
              </a:ext>
            </a:extLst>
          </p:cNvPr>
          <p:cNvSpPr/>
          <p:nvPr/>
        </p:nvSpPr>
        <p:spPr>
          <a:xfrm>
            <a:off x="6882202" y="280176"/>
            <a:ext cx="4949578" cy="2157183"/>
          </a:xfrm>
          <a:prstGeom prst="rect">
            <a:avLst/>
          </a:prstGeom>
          <a:solidFill>
            <a:srgbClr val="FF0000">
              <a:alpha val="25000"/>
            </a:srgbClr>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a:extLst>
              <a:ext uri="{FF2B5EF4-FFF2-40B4-BE49-F238E27FC236}">
                <a16:creationId xmlns:a16="http://schemas.microsoft.com/office/drawing/2014/main" id="{0E82A88A-3C8D-4140-8D44-509FA142EF91}"/>
              </a:ext>
            </a:extLst>
          </p:cNvPr>
          <p:cNvSpPr>
            <a:spLocks noGrp="1"/>
          </p:cNvSpPr>
          <p:nvPr>
            <p:ph type="title"/>
          </p:nvPr>
        </p:nvSpPr>
        <p:spPr>
          <a:xfrm>
            <a:off x="609601" y="365125"/>
            <a:ext cx="10744199" cy="1325563"/>
          </a:xfrm>
        </p:spPr>
        <p:txBody>
          <a:bodyPr>
            <a:normAutofit/>
          </a:bodyPr>
          <a:lstStyle/>
          <a:p>
            <a:r>
              <a:rPr lang="en-US" sz="4000" dirty="0"/>
              <a:t>Controlled Egress</a:t>
            </a:r>
          </a:p>
        </p:txBody>
      </p:sp>
      <p:sp>
        <p:nvSpPr>
          <p:cNvPr id="3" name="Content Placeholder 2">
            <a:extLst>
              <a:ext uri="{FF2B5EF4-FFF2-40B4-BE49-F238E27FC236}">
                <a16:creationId xmlns:a16="http://schemas.microsoft.com/office/drawing/2014/main" id="{DC947A08-B1E8-437C-9F02-A3B6EE06936D}"/>
              </a:ext>
            </a:extLst>
          </p:cNvPr>
          <p:cNvSpPr>
            <a:spLocks noGrp="1"/>
          </p:cNvSpPr>
          <p:nvPr>
            <p:ph idx="1"/>
          </p:nvPr>
        </p:nvSpPr>
        <p:spPr>
          <a:xfrm>
            <a:off x="609601" y="1509486"/>
            <a:ext cx="5832764" cy="4386620"/>
          </a:xfrm>
        </p:spPr>
        <p:txBody>
          <a:bodyPr>
            <a:normAutofit fontScale="25000" lnSpcReduction="20000"/>
          </a:bodyPr>
          <a:lstStyle/>
          <a:p>
            <a:pPr>
              <a:lnSpc>
                <a:spcPct val="120000"/>
              </a:lnSpc>
            </a:pPr>
            <a:r>
              <a:rPr lang="en-US" sz="10400" dirty="0"/>
              <a:t>Door stays locked until egress is needed</a:t>
            </a:r>
          </a:p>
          <a:p>
            <a:pPr>
              <a:lnSpc>
                <a:spcPct val="120000"/>
              </a:lnSpc>
            </a:pPr>
            <a:r>
              <a:rPr lang="en-US" sz="10400" dirty="0"/>
              <a:t>Immediate egress is allowed:</a:t>
            </a:r>
          </a:p>
          <a:p>
            <a:pPr marL="682625" lvl="1" indent="-342900">
              <a:lnSpc>
                <a:spcPct val="120000"/>
              </a:lnSpc>
            </a:pPr>
            <a:r>
              <a:rPr lang="en-US" sz="10400" dirty="0"/>
              <a:t>Upon actuation of fire alarm or sprinkler system</a:t>
            </a:r>
          </a:p>
          <a:p>
            <a:pPr marL="682625" lvl="1" indent="-342900">
              <a:lnSpc>
                <a:spcPct val="120000"/>
              </a:lnSpc>
            </a:pPr>
            <a:r>
              <a:rPr lang="en-US" sz="10400" dirty="0"/>
              <a:t>Upon loss of power</a:t>
            </a:r>
          </a:p>
          <a:p>
            <a:pPr marL="682625" lvl="1" indent="-342900">
              <a:lnSpc>
                <a:spcPct val="120000"/>
              </a:lnSpc>
            </a:pPr>
            <a:r>
              <a:rPr lang="en-US" sz="10400" dirty="0"/>
              <a:t>Upon remote signal</a:t>
            </a:r>
          </a:p>
          <a:p>
            <a:pPr marL="346075" lvl="1" indent="-342900">
              <a:lnSpc>
                <a:spcPct val="120000"/>
              </a:lnSpc>
            </a:pPr>
            <a:r>
              <a:rPr lang="en-US" sz="10400" dirty="0"/>
              <a:t>Staff must have the ability to unlock the doors if evacuation is required</a:t>
            </a:r>
          </a:p>
          <a:p>
            <a:pPr marL="346075" lvl="1" indent="-342900">
              <a:lnSpc>
                <a:spcPct val="120000"/>
              </a:lnSpc>
            </a:pPr>
            <a:r>
              <a:rPr lang="en-US" sz="10400" dirty="0"/>
              <a:t>There are some exceptions to these remote release methods</a:t>
            </a:r>
          </a:p>
          <a:p>
            <a:pPr marL="682625"/>
            <a:endParaRPr lang="en-US" dirty="0"/>
          </a:p>
        </p:txBody>
      </p:sp>
      <p:pic>
        <p:nvPicPr>
          <p:cNvPr id="4" name="Picture 3" descr="A screen door&#10;&#10;Description automatically generated">
            <a:extLst>
              <a:ext uri="{FF2B5EF4-FFF2-40B4-BE49-F238E27FC236}">
                <a16:creationId xmlns:a16="http://schemas.microsoft.com/office/drawing/2014/main" id="{4076ABE7-4092-4349-81C1-8F892381E387}"/>
              </a:ext>
            </a:extLst>
          </p:cNvPr>
          <p:cNvPicPr>
            <a:picLocks noChangeAspect="1"/>
          </p:cNvPicPr>
          <p:nvPr/>
        </p:nvPicPr>
        <p:blipFill>
          <a:blip r:embed="rId3"/>
          <a:stretch>
            <a:fillRect/>
          </a:stretch>
        </p:blipFill>
        <p:spPr>
          <a:xfrm>
            <a:off x="6882202" y="2715449"/>
            <a:ext cx="4949578" cy="3180657"/>
          </a:xfrm>
          <a:prstGeom prst="rect">
            <a:avLst/>
          </a:prstGeom>
        </p:spPr>
      </p:pic>
      <p:sp>
        <p:nvSpPr>
          <p:cNvPr id="5" name="TextBox 4">
            <a:extLst>
              <a:ext uri="{FF2B5EF4-FFF2-40B4-BE49-F238E27FC236}">
                <a16:creationId xmlns:a16="http://schemas.microsoft.com/office/drawing/2014/main" id="{ACCF22EA-131A-4080-9B61-A02E3C2E0F14}"/>
              </a:ext>
            </a:extLst>
          </p:cNvPr>
          <p:cNvSpPr txBox="1"/>
          <p:nvPr/>
        </p:nvSpPr>
        <p:spPr>
          <a:xfrm>
            <a:off x="7064829" y="494631"/>
            <a:ext cx="4517570" cy="1815882"/>
          </a:xfrm>
          <a:prstGeom prst="rect">
            <a:avLst/>
          </a:prstGeom>
          <a:noFill/>
        </p:spPr>
        <p:txBody>
          <a:bodyPr wrap="square" rtlCol="0">
            <a:spAutoFit/>
          </a:bodyPr>
          <a:lstStyle/>
          <a:p>
            <a:pPr algn="ctr"/>
            <a:r>
              <a:rPr lang="en-US" sz="2800" dirty="0"/>
              <a:t>ONLY ALLOWED IN HEALTH CARE UNITS WHERE PATIENTS REQUIRE CONTAINMENT FOR SAFETY OR SECURITY</a:t>
            </a:r>
          </a:p>
        </p:txBody>
      </p:sp>
    </p:spTree>
    <p:extLst>
      <p:ext uri="{BB962C8B-B14F-4D97-AF65-F5344CB8AC3E}">
        <p14:creationId xmlns:p14="http://schemas.microsoft.com/office/powerpoint/2010/main" val="341692082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9AC6E-5E7E-4B99-A586-BABC329AA860}"/>
              </a:ext>
            </a:extLst>
          </p:cNvPr>
          <p:cNvSpPr>
            <a:spLocks noGrp="1"/>
          </p:cNvSpPr>
          <p:nvPr>
            <p:ph type="title"/>
          </p:nvPr>
        </p:nvSpPr>
        <p:spPr/>
        <p:txBody>
          <a:bodyPr>
            <a:normAutofit/>
          </a:bodyPr>
          <a:lstStyle/>
          <a:p>
            <a:r>
              <a:rPr lang="en-US" sz="4000" dirty="0"/>
              <a:t>NFPA 101, beginning with the 2015 edition:</a:t>
            </a:r>
          </a:p>
        </p:txBody>
      </p:sp>
      <p:sp>
        <p:nvSpPr>
          <p:cNvPr id="3" name="Content Placeholder 2">
            <a:extLst>
              <a:ext uri="{FF2B5EF4-FFF2-40B4-BE49-F238E27FC236}">
                <a16:creationId xmlns:a16="http://schemas.microsoft.com/office/drawing/2014/main" id="{752848D3-5607-4BD6-9A0F-529277A7D803}"/>
              </a:ext>
            </a:extLst>
          </p:cNvPr>
          <p:cNvSpPr>
            <a:spLocks noGrp="1"/>
          </p:cNvSpPr>
          <p:nvPr>
            <p:ph idx="1"/>
          </p:nvPr>
        </p:nvSpPr>
        <p:spPr>
          <a:xfrm>
            <a:off x="838199" y="1499616"/>
            <a:ext cx="10838936" cy="4677347"/>
          </a:xfrm>
        </p:spPr>
        <p:txBody>
          <a:bodyPr>
            <a:normAutofit/>
          </a:bodyPr>
          <a:lstStyle/>
          <a:p>
            <a:pPr marL="0" indent="0">
              <a:lnSpc>
                <a:spcPct val="100000"/>
              </a:lnSpc>
              <a:buNone/>
            </a:pPr>
            <a:r>
              <a:rPr lang="en-US" sz="2200" i="1" dirty="0">
                <a:solidFill>
                  <a:srgbClr val="FF0000"/>
                </a:solidFill>
                <a:effectLst/>
              </a:rPr>
              <a:t>18.2.2.2.7*  Doors permitted to be locked in accordance with 18.2.2.2.5.1 shall be permitted to have murals on the egress doors to disguise the doors, provided all of the following are met:</a:t>
            </a:r>
            <a:endParaRPr lang="en-US" sz="2200" dirty="0"/>
          </a:p>
          <a:p>
            <a:pPr marL="0" indent="0">
              <a:lnSpc>
                <a:spcPct val="100000"/>
              </a:lnSpc>
              <a:buNone/>
            </a:pPr>
            <a:r>
              <a:rPr lang="en-US" sz="2200" i="1" dirty="0">
                <a:solidFill>
                  <a:srgbClr val="FF0000"/>
                </a:solidFill>
                <a:effectLst/>
              </a:rPr>
              <a:t>1. Staff can readily unlock the doors at all times in accordance with 18.2.2.2.6.</a:t>
            </a:r>
            <a:br>
              <a:rPr lang="en-US" sz="2200" dirty="0"/>
            </a:br>
            <a:r>
              <a:rPr lang="en-US" sz="2200" i="1" dirty="0">
                <a:solidFill>
                  <a:srgbClr val="FF0000"/>
                </a:solidFill>
                <a:effectLst/>
              </a:rPr>
              <a:t>2.* The door-releasing hardware, where provided, is readily accessible for staff use.</a:t>
            </a:r>
            <a:br>
              <a:rPr lang="en-US" sz="2200" dirty="0"/>
            </a:br>
            <a:r>
              <a:rPr lang="en-US" sz="2200" i="1" dirty="0">
                <a:solidFill>
                  <a:srgbClr val="FF0000"/>
                </a:solidFill>
                <a:effectLst/>
              </a:rPr>
              <a:t>3.* Door leaves, windows, and door hardware, other than door-releasing hardware, are permitted to be covered by the murals.</a:t>
            </a:r>
            <a:br>
              <a:rPr lang="en-US" sz="2200" dirty="0"/>
            </a:br>
            <a:r>
              <a:rPr lang="en-US" sz="2200" i="1" dirty="0">
                <a:solidFill>
                  <a:srgbClr val="FF0000"/>
                </a:solidFill>
                <a:effectLst/>
              </a:rPr>
              <a:t>4. The murals do not impair the operation of the doors.</a:t>
            </a:r>
            <a:br>
              <a:rPr lang="en-US" sz="2200" dirty="0"/>
            </a:br>
            <a:r>
              <a:rPr lang="en-US" sz="2200" i="1" dirty="0">
                <a:solidFill>
                  <a:srgbClr val="FF0000"/>
                </a:solidFill>
                <a:effectLst/>
              </a:rPr>
              <a:t>5. The location and operation of doors disguised with murals are identified in the fire safety plan and are included in staff training.</a:t>
            </a:r>
            <a:br>
              <a:rPr lang="en-US" sz="2200" dirty="0"/>
            </a:br>
            <a:r>
              <a:rPr lang="en-US" sz="2200" b="1" i="1" dirty="0">
                <a:solidFill>
                  <a:srgbClr val="FF0000"/>
                </a:solidFill>
                <a:effectLst/>
              </a:rPr>
              <a:t>6. Any modification to a fire door complies with NFPA 80.</a:t>
            </a:r>
            <a:endParaRPr lang="en-US" sz="2200" dirty="0"/>
          </a:p>
          <a:p>
            <a:endParaRPr lang="en-US" dirty="0"/>
          </a:p>
        </p:txBody>
      </p:sp>
    </p:spTree>
    <p:extLst>
      <p:ext uri="{BB962C8B-B14F-4D97-AF65-F5344CB8AC3E}">
        <p14:creationId xmlns:p14="http://schemas.microsoft.com/office/powerpoint/2010/main" val="3728788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9AC6E-5E7E-4B99-A586-BABC329AA860}"/>
              </a:ext>
            </a:extLst>
          </p:cNvPr>
          <p:cNvSpPr>
            <a:spLocks noGrp="1"/>
          </p:cNvSpPr>
          <p:nvPr>
            <p:ph type="title"/>
          </p:nvPr>
        </p:nvSpPr>
        <p:spPr/>
        <p:txBody>
          <a:bodyPr>
            <a:normAutofit/>
          </a:bodyPr>
          <a:lstStyle/>
          <a:p>
            <a:r>
              <a:rPr lang="en-US" sz="4000" dirty="0"/>
              <a:t>NFPA 101, existing health care:</a:t>
            </a:r>
          </a:p>
        </p:txBody>
      </p:sp>
      <p:sp>
        <p:nvSpPr>
          <p:cNvPr id="3" name="Content Placeholder 2">
            <a:extLst>
              <a:ext uri="{FF2B5EF4-FFF2-40B4-BE49-F238E27FC236}">
                <a16:creationId xmlns:a16="http://schemas.microsoft.com/office/drawing/2014/main" id="{752848D3-5607-4BD6-9A0F-529277A7D803}"/>
              </a:ext>
            </a:extLst>
          </p:cNvPr>
          <p:cNvSpPr>
            <a:spLocks noGrp="1"/>
          </p:cNvSpPr>
          <p:nvPr>
            <p:ph idx="1"/>
          </p:nvPr>
        </p:nvSpPr>
        <p:spPr>
          <a:xfrm>
            <a:off x="838200" y="1499616"/>
            <a:ext cx="10950146" cy="4677347"/>
          </a:xfrm>
        </p:spPr>
        <p:txBody>
          <a:bodyPr>
            <a:normAutofit fontScale="77500" lnSpcReduction="20000"/>
          </a:bodyPr>
          <a:lstStyle/>
          <a:p>
            <a:pPr marL="0" indent="0">
              <a:lnSpc>
                <a:spcPct val="120000"/>
              </a:lnSpc>
              <a:buNone/>
            </a:pPr>
            <a:r>
              <a:rPr lang="en-US" i="1" dirty="0">
                <a:solidFill>
                  <a:srgbClr val="FF0000"/>
                </a:solidFill>
                <a:effectLst/>
              </a:rPr>
              <a:t>19.2.2.2.7*  Doors permitted to be locked in accordance with 18.9.2.2.5.1 shall be permitted to have murals on the egress doors to disguise the doors, provided all of the following are met:</a:t>
            </a:r>
            <a:endParaRPr lang="en-US" i="1" dirty="0">
              <a:solidFill>
                <a:srgbClr val="FF0000"/>
              </a:solidFill>
            </a:endParaRPr>
          </a:p>
          <a:p>
            <a:pPr marL="0" indent="0">
              <a:lnSpc>
                <a:spcPct val="120000"/>
              </a:lnSpc>
              <a:buNone/>
            </a:pPr>
            <a:r>
              <a:rPr lang="en-US" i="1" dirty="0">
                <a:solidFill>
                  <a:srgbClr val="FF0000"/>
                </a:solidFill>
                <a:effectLst/>
              </a:rPr>
              <a:t>1. Staff can readily unlock the doors at all times in accordance with 18.2.2.2.6.</a:t>
            </a:r>
            <a:br>
              <a:rPr lang="en-US" i="1" dirty="0">
                <a:solidFill>
                  <a:srgbClr val="FF0000"/>
                </a:solidFill>
              </a:rPr>
            </a:br>
            <a:r>
              <a:rPr lang="en-US" i="1" dirty="0">
                <a:solidFill>
                  <a:srgbClr val="FF0000"/>
                </a:solidFill>
                <a:effectLst/>
              </a:rPr>
              <a:t>2.* The door-releasing hardware, where provided, is readily accessible for staff use.</a:t>
            </a:r>
            <a:br>
              <a:rPr lang="en-US" i="1" dirty="0">
                <a:solidFill>
                  <a:srgbClr val="FF0000"/>
                </a:solidFill>
              </a:rPr>
            </a:br>
            <a:r>
              <a:rPr lang="en-US" i="1" dirty="0">
                <a:solidFill>
                  <a:srgbClr val="FF0000"/>
                </a:solidFill>
                <a:effectLst/>
              </a:rPr>
              <a:t>3.* Door leaves, windows, and door hardware, other than door-releasing hardware, are permitted to be covered by the murals.</a:t>
            </a:r>
            <a:br>
              <a:rPr lang="en-US" i="1" dirty="0">
                <a:solidFill>
                  <a:srgbClr val="FF0000"/>
                </a:solidFill>
              </a:rPr>
            </a:br>
            <a:r>
              <a:rPr lang="en-US" i="1" dirty="0">
                <a:solidFill>
                  <a:srgbClr val="FF0000"/>
                </a:solidFill>
                <a:effectLst/>
              </a:rPr>
              <a:t>4. The murals do not impair the operation of the doors.</a:t>
            </a:r>
            <a:br>
              <a:rPr lang="en-US" i="1" dirty="0">
                <a:solidFill>
                  <a:srgbClr val="FF0000"/>
                </a:solidFill>
              </a:rPr>
            </a:br>
            <a:r>
              <a:rPr lang="en-US" b="1" i="1" dirty="0">
                <a:solidFill>
                  <a:srgbClr val="FF0000"/>
                </a:solidFill>
                <a:effectLst/>
              </a:rPr>
              <a:t>5. </a:t>
            </a:r>
            <a:r>
              <a:rPr lang="en-US" b="1" i="1" dirty="0">
                <a:solidFill>
                  <a:srgbClr val="FF0000"/>
                </a:solidFill>
              </a:rPr>
              <a:t>The affected smoke compartments are protected throughout by an approved, supervised automatic sprinkler system in accordance with 19.3.5.7.</a:t>
            </a:r>
          </a:p>
          <a:p>
            <a:pPr marL="0" indent="0">
              <a:lnSpc>
                <a:spcPct val="120000"/>
              </a:lnSpc>
              <a:spcBef>
                <a:spcPts val="0"/>
              </a:spcBef>
              <a:buNone/>
            </a:pPr>
            <a:r>
              <a:rPr lang="en-US" i="1" dirty="0">
                <a:solidFill>
                  <a:srgbClr val="FF0000"/>
                </a:solidFill>
                <a:effectLst/>
              </a:rPr>
              <a:t>6. The location and operation of doors disguised with murals are identified in the fire safety plan and are included in staff training.</a:t>
            </a:r>
            <a:br>
              <a:rPr lang="en-US" i="1" dirty="0">
                <a:solidFill>
                  <a:srgbClr val="FF0000"/>
                </a:solidFill>
              </a:rPr>
            </a:br>
            <a:r>
              <a:rPr lang="en-US" i="1" dirty="0">
                <a:solidFill>
                  <a:srgbClr val="FF0000"/>
                </a:solidFill>
                <a:effectLst/>
              </a:rPr>
              <a:t>7. Any modification to a fire door complies with NFPA 80.</a:t>
            </a:r>
            <a:endParaRPr lang="en-US" i="1" dirty="0">
              <a:solidFill>
                <a:srgbClr val="FF0000"/>
              </a:solidFill>
            </a:endParaRPr>
          </a:p>
          <a:p>
            <a:endParaRPr lang="en-US" dirty="0"/>
          </a:p>
        </p:txBody>
      </p:sp>
    </p:spTree>
    <p:extLst>
      <p:ext uri="{BB962C8B-B14F-4D97-AF65-F5344CB8AC3E}">
        <p14:creationId xmlns:p14="http://schemas.microsoft.com/office/powerpoint/2010/main" val="3353679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D0C30-CC71-4F98-871F-4147CBC10A19}"/>
              </a:ext>
            </a:extLst>
          </p:cNvPr>
          <p:cNvSpPr>
            <a:spLocks noGrp="1"/>
          </p:cNvSpPr>
          <p:nvPr>
            <p:ph type="title"/>
          </p:nvPr>
        </p:nvSpPr>
        <p:spPr/>
        <p:txBody>
          <a:bodyPr/>
          <a:lstStyle/>
          <a:p>
            <a:r>
              <a:rPr lang="en-US" dirty="0"/>
              <a:t>BUT…</a:t>
            </a:r>
          </a:p>
        </p:txBody>
      </p:sp>
      <p:sp>
        <p:nvSpPr>
          <p:cNvPr id="3" name="Content Placeholder 2">
            <a:extLst>
              <a:ext uri="{FF2B5EF4-FFF2-40B4-BE49-F238E27FC236}">
                <a16:creationId xmlns:a16="http://schemas.microsoft.com/office/drawing/2014/main" id="{8F5C894B-0307-40B0-AC0C-F9AD04A4EAC4}"/>
              </a:ext>
            </a:extLst>
          </p:cNvPr>
          <p:cNvSpPr>
            <a:spLocks noGrp="1"/>
          </p:cNvSpPr>
          <p:nvPr>
            <p:ph idx="1"/>
          </p:nvPr>
        </p:nvSpPr>
        <p:spPr>
          <a:xfrm>
            <a:off x="838200" y="1570892"/>
            <a:ext cx="4765431" cy="4606071"/>
          </a:xfrm>
        </p:spPr>
        <p:txBody>
          <a:bodyPr>
            <a:normAutofit/>
          </a:bodyPr>
          <a:lstStyle/>
          <a:p>
            <a:r>
              <a:rPr lang="en-US" dirty="0"/>
              <a:t>Not included in NFPA 101-2012 – adopted by CMS/Joint Commission</a:t>
            </a:r>
          </a:p>
          <a:p>
            <a:r>
              <a:rPr lang="en-US" dirty="0"/>
              <a:t>Not specifically addressed in the IBC or IFC</a:t>
            </a:r>
          </a:p>
          <a:p>
            <a:r>
              <a:rPr lang="en-US" dirty="0"/>
              <a:t>Requires AHJ approval</a:t>
            </a:r>
          </a:p>
          <a:p>
            <a:endParaRPr lang="en-US" dirty="0"/>
          </a:p>
          <a:p>
            <a:r>
              <a:rPr lang="en-US" dirty="0"/>
              <a:t>Murals on the access/ingress side are not prohibited</a:t>
            </a:r>
          </a:p>
        </p:txBody>
      </p:sp>
      <p:pic>
        <p:nvPicPr>
          <p:cNvPr id="5" name="Picture 4" descr="A picture containing building, indoor, porch, furniture&#10;&#10;Description automatically generated">
            <a:extLst>
              <a:ext uri="{FF2B5EF4-FFF2-40B4-BE49-F238E27FC236}">
                <a16:creationId xmlns:a16="http://schemas.microsoft.com/office/drawing/2014/main" id="{1ABB28A3-756F-47DF-9960-9804D8824095}"/>
              </a:ext>
            </a:extLst>
          </p:cNvPr>
          <p:cNvPicPr>
            <a:picLocks noChangeAspect="1"/>
          </p:cNvPicPr>
          <p:nvPr/>
        </p:nvPicPr>
        <p:blipFill>
          <a:blip r:embed="rId3"/>
          <a:stretch>
            <a:fillRect/>
          </a:stretch>
        </p:blipFill>
        <p:spPr>
          <a:xfrm>
            <a:off x="5990492" y="1427530"/>
            <a:ext cx="5914618" cy="4421447"/>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3119419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D9FD-4B14-4306-A436-357358A8ED81}"/>
              </a:ext>
            </a:extLst>
          </p:cNvPr>
          <p:cNvSpPr>
            <a:spLocks noGrp="1"/>
          </p:cNvSpPr>
          <p:nvPr>
            <p:ph type="title"/>
          </p:nvPr>
        </p:nvSpPr>
        <p:spPr/>
        <p:txBody>
          <a:bodyPr>
            <a:normAutofit/>
          </a:bodyPr>
          <a:lstStyle/>
          <a:p>
            <a:r>
              <a:rPr lang="en-US" sz="4000" dirty="0" err="1"/>
              <a:t>iDH</a:t>
            </a:r>
            <a:r>
              <a:rPr lang="en-US" sz="4000" dirty="0"/>
              <a:t> Tip: Topics Pages</a:t>
            </a:r>
          </a:p>
        </p:txBody>
      </p:sp>
      <p:pic>
        <p:nvPicPr>
          <p:cNvPr id="8" name="Picture 7">
            <a:extLst>
              <a:ext uri="{FF2B5EF4-FFF2-40B4-BE49-F238E27FC236}">
                <a16:creationId xmlns:a16="http://schemas.microsoft.com/office/drawing/2014/main" id="{43E2F7A4-E438-4EB8-BDD3-099ACE7A41D3}"/>
              </a:ext>
            </a:extLst>
          </p:cNvPr>
          <p:cNvPicPr>
            <a:picLocks noChangeAspect="1"/>
          </p:cNvPicPr>
          <p:nvPr/>
        </p:nvPicPr>
        <p:blipFill rotWithShape="1">
          <a:blip r:embed="rId3"/>
          <a:srcRect l="6875" t="18462" r="7597" b="7033"/>
          <a:stretch/>
        </p:blipFill>
        <p:spPr>
          <a:xfrm>
            <a:off x="926123" y="1797274"/>
            <a:ext cx="10328031" cy="5060726"/>
          </a:xfrm>
          <a:prstGeom prst="rect">
            <a:avLst/>
          </a:prstGeom>
        </p:spPr>
      </p:pic>
    </p:spTree>
    <p:extLst>
      <p:ext uri="{BB962C8B-B14F-4D97-AF65-F5344CB8AC3E}">
        <p14:creationId xmlns:p14="http://schemas.microsoft.com/office/powerpoint/2010/main" val="29568280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34120</TotalTime>
  <Words>1123</Words>
  <Application>Microsoft Office PowerPoint</Application>
  <PresentationFormat>Widescreen</PresentationFormat>
  <Paragraphs>63</Paragraphs>
  <Slides>7</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Question:</vt:lpstr>
      <vt:lpstr>Question:</vt:lpstr>
      <vt:lpstr>Controlled Egress</vt:lpstr>
      <vt:lpstr>NFPA 101, beginning with the 2015 edition:</vt:lpstr>
      <vt:lpstr>NFPA 101, existing health care:</vt:lpstr>
      <vt:lpstr>BUT…</vt:lpstr>
      <vt:lpstr>iDH Tip: Topics Pages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kirsten wiskus</dc:creator>
  <cp:lastModifiedBy>Greene, Lori</cp:lastModifiedBy>
  <cp:revision>339</cp:revision>
  <cp:lastPrinted>2020-09-12T17:37:55Z</cp:lastPrinted>
  <dcterms:created xsi:type="dcterms:W3CDTF">2019-07-26T03:48:39Z</dcterms:created>
  <dcterms:modified xsi:type="dcterms:W3CDTF">2023-04-06T20:08:08Z</dcterms:modified>
</cp:coreProperties>
</file>