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1373" r:id="rId2"/>
    <p:sldId id="1420" r:id="rId3"/>
    <p:sldId id="1421" r:id="rId4"/>
    <p:sldId id="1422" r:id="rId5"/>
    <p:sldId id="1423" r:id="rId6"/>
    <p:sldId id="1424" r:id="rId7"/>
    <p:sldId id="1425" r:id="rId8"/>
    <p:sldId id="1426" r:id="rId9"/>
    <p:sldId id="1429" r:id="rId10"/>
    <p:sldId id="1427" r:id="rId11"/>
    <p:sldId id="1428"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e, Lori" initials="GL" lastIdx="1" clrIdx="0">
    <p:extLst>
      <p:ext uri="{19B8F6BF-5375-455C-9EA6-DF929625EA0E}">
        <p15:presenceInfo xmlns:p15="http://schemas.microsoft.com/office/powerpoint/2012/main" userId="S::lagreene@allegion.com::da291e1f-2f6a-4074-8e46-8f1382e7d0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53392" autoAdjust="0"/>
  </p:normalViewPr>
  <p:slideViewPr>
    <p:cSldViewPr snapToGrid="0" snapToObjects="1" showGuides="1">
      <p:cViewPr varScale="1">
        <p:scale>
          <a:sx n="42" d="100"/>
          <a:sy n="42" d="100"/>
        </p:scale>
        <p:origin x="960"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3/9/2023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quiz question to get this discussion rolling…</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dirty="0"/>
          </a:p>
        </p:txBody>
      </p:sp>
    </p:spTree>
    <p:extLst>
      <p:ext uri="{BB962C8B-B14F-4D97-AF65-F5344CB8AC3E}">
        <p14:creationId xmlns:p14="http://schemas.microsoft.com/office/powerpoint/2010/main" val="250031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looking for a particular post, or multiple posts on a particular topic, the easiest way is to go to Google.  Type “</a:t>
            </a:r>
            <a:r>
              <a:rPr lang="en-US" dirty="0" err="1"/>
              <a:t>iDigHardware</a:t>
            </a:r>
            <a:r>
              <a:rPr lang="en-US" dirty="0"/>
              <a:t>” in quotes, along with the topic you are looking for, and Google will look for results within the </a:t>
            </a:r>
            <a:r>
              <a:rPr lang="en-US" dirty="0" err="1"/>
              <a:t>iDigHardware</a:t>
            </a:r>
            <a:r>
              <a:rPr lang="en-US" dirty="0"/>
              <a:t> site.  In this example, I searched for the code reference guide and limited the search to </a:t>
            </a:r>
            <a:r>
              <a:rPr lang="en-US" dirty="0" err="1"/>
              <a:t>iDigHardware</a:t>
            </a:r>
            <a:r>
              <a:rPr lang="en-US" dirty="0"/>
              <a:t>, and the guide is the first result.</a:t>
            </a:r>
          </a:p>
        </p:txBody>
      </p:sp>
      <p:sp>
        <p:nvSpPr>
          <p:cNvPr id="4" name="Slide Number Placeholder 3"/>
          <p:cNvSpPr>
            <a:spLocks noGrp="1"/>
          </p:cNvSpPr>
          <p:nvPr>
            <p:ph type="sldNum" sz="quarter" idx="5"/>
          </p:nvPr>
        </p:nvSpPr>
        <p:spPr/>
        <p:txBody>
          <a:bodyPr/>
          <a:lstStyle/>
          <a:p>
            <a:fld id="{7F725688-E2ED-4442-80A5-CF4F5ADE452A}" type="slidenum">
              <a:rPr lang="en-US" smtClean="0"/>
              <a:t>10</a:t>
            </a:fld>
            <a:endParaRPr lang="en-US"/>
          </a:p>
        </p:txBody>
      </p:sp>
    </p:spTree>
    <p:extLst>
      <p:ext uri="{BB962C8B-B14F-4D97-AF65-F5344CB8AC3E}">
        <p14:creationId xmlns:p14="http://schemas.microsoft.com/office/powerpoint/2010/main" val="417929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works for images too…go to images.google.com, put “</a:t>
            </a:r>
            <a:r>
              <a:rPr lang="en-US" dirty="0" err="1"/>
              <a:t>iDigHardware</a:t>
            </a:r>
            <a:r>
              <a:rPr lang="en-US" dirty="0"/>
              <a:t>” in quotes and then whatever you’re looking for.  Here I searched for infographics posted on the site, to find the one on delayed egress vs. controlled egress.</a:t>
            </a:r>
          </a:p>
          <a:p>
            <a:endParaRPr lang="en-US" dirty="0"/>
          </a:p>
          <a:p>
            <a:r>
              <a:rPr lang="en-US" dirty="0"/>
              <a:t>If you have a question or an idea for an </a:t>
            </a:r>
            <a:r>
              <a:rPr lang="en-US" dirty="0" err="1"/>
              <a:t>iDH</a:t>
            </a:r>
            <a:r>
              <a:rPr lang="en-US" dirty="0"/>
              <a:t> tip, let me (Lori) know!</a:t>
            </a:r>
          </a:p>
        </p:txBody>
      </p:sp>
      <p:sp>
        <p:nvSpPr>
          <p:cNvPr id="4" name="Slide Number Placeholder 3"/>
          <p:cNvSpPr>
            <a:spLocks noGrp="1"/>
          </p:cNvSpPr>
          <p:nvPr>
            <p:ph type="sldNum" sz="quarter" idx="5"/>
          </p:nvPr>
        </p:nvSpPr>
        <p:spPr/>
        <p:txBody>
          <a:bodyPr/>
          <a:lstStyle/>
          <a:p>
            <a:fld id="{7F725688-E2ED-4442-80A5-CF4F5ADE452A}" type="slidenum">
              <a:rPr lang="en-US" smtClean="0"/>
              <a:t>11</a:t>
            </a:fld>
            <a:endParaRPr lang="en-US"/>
          </a:p>
        </p:txBody>
      </p:sp>
    </p:spTree>
    <p:extLst>
      <p:ext uri="{BB962C8B-B14F-4D97-AF65-F5344CB8AC3E}">
        <p14:creationId xmlns:p14="http://schemas.microsoft.com/office/powerpoint/2010/main" val="350122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panic hardware may be preferred for durability, reliability, security, and/or ease of use, the model codes do not require panic hardware for residential occupancies, regardless of the occupant load.  There is an exception for assembly spaces contained within residential occupancies.</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dirty="0"/>
          </a:p>
        </p:txBody>
      </p:sp>
    </p:spTree>
    <p:extLst>
      <p:ext uri="{BB962C8B-B14F-4D97-AF65-F5344CB8AC3E}">
        <p14:creationId xmlns:p14="http://schemas.microsoft.com/office/powerpoint/2010/main" val="2285216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article published in Locksmith Ledger addresses five code considerations for multifamily residential buildings.  This information can be helpful in other types of buildings as well.  In the interest of time, I will share one tip from each topic – refer to the article for more info.</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273788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determine the required rating of a fire door assembly is a very frequently-asked question.  In some cases, the rating of the fire door assembly is ¾ of the rating of the wall, but this is not true in every case.</a:t>
            </a:r>
          </a:p>
          <a:p>
            <a:endParaRPr lang="en-US" dirty="0"/>
          </a:p>
          <a:p>
            <a:r>
              <a:rPr lang="en-US" dirty="0"/>
              <a:t>For apartments and other residential occupancies, the fire door on the unit entry plays a very important role in helping to prevent the spread of smoke and flames should a fire occur within a dwelling unit or sleeping unit.  The rated partitions and doors help to keep the means of egress (corridors and stairs) usable for evacuation.</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8482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codes require most doors in a means of egress to unlatch with one releasing motion.  Entrance doors to dwelling units and sleeping units are one exception to that rule.  Both the I-Codes and the NFPA codes allow these doors to have a </a:t>
            </a:r>
            <a:r>
              <a:rPr lang="en-US" dirty="0" err="1"/>
              <a:t>nightlatch</a:t>
            </a:r>
            <a:r>
              <a:rPr lang="en-US" dirty="0"/>
              <a:t>, deadbolt, or security chain in addition to the latching hardware, as long as a key is not needed for egress.  The I-Codes limit this second security device to units with a calculated occupant load of 10 people or less (units of 2000 square feet or less).</a:t>
            </a:r>
          </a:p>
          <a:p>
            <a:endParaRPr lang="en-US" dirty="0"/>
          </a:p>
          <a:p>
            <a:r>
              <a:rPr lang="en-US" dirty="0"/>
              <a:t>As always, state and local codes may include additional limitations.</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262243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buildings types, access control and electrified hardware are becoming more and more common in residential buildings.  Often these applications are considered “normal locking arrangements”, where egress is not dependent on the status of the electrified hardware.  But some applications are “special locking arrangements”, and the model codes include detailed requirements for these systems.</a:t>
            </a:r>
          </a:p>
          <a:p>
            <a:endParaRPr lang="en-US" dirty="0"/>
          </a:p>
          <a:p>
            <a:r>
              <a:rPr lang="en-US" dirty="0"/>
              <a:t>Visit iDigHardware.com/</a:t>
            </a:r>
            <a:r>
              <a:rPr lang="en-US" dirty="0" err="1"/>
              <a:t>sla</a:t>
            </a:r>
            <a:r>
              <a:rPr lang="en-US" dirty="0"/>
              <a:t> for in-depth information on special locking arrangements.</a:t>
            </a:r>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271742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stairwell doors in the quiz question did not require panic hardware because the doors were only serving floors with apartments, a residential building could include an assembly space like a café, function room, or large lobby area.  If the occupant load of the assembly space is 50 people or more (I-Codes) or 100 people or more (NFPA codes), panic hardware is required for the egress doors serving these spaces if the door is equipped with a lock or latch.</a:t>
            </a:r>
          </a:p>
          <a:p>
            <a:endParaRPr lang="en-US" dirty="0"/>
          </a:p>
          <a:p>
            <a:r>
              <a:rPr lang="en-US" dirty="0"/>
              <a:t>Some electrical rooms and refrigeration rooms also require panic hardware, depending on the type of equipment in the room.</a:t>
            </a:r>
          </a:p>
        </p:txBody>
      </p:sp>
      <p:sp>
        <p:nvSpPr>
          <p:cNvPr id="4" name="Slide Number Placeholder 3"/>
          <p:cNvSpPr>
            <a:spLocks noGrp="1"/>
          </p:cNvSpPr>
          <p:nvPr>
            <p:ph type="sldNum" sz="quarter" idx="5"/>
          </p:nvPr>
        </p:nvSpPr>
        <p:spPr/>
        <p:txBody>
          <a:bodyPr/>
          <a:lstStyle/>
          <a:p>
            <a:fld id="{7F725688-E2ED-4442-80A5-CF4F5ADE452A}" type="slidenum">
              <a:rPr lang="en-US" smtClean="0"/>
              <a:t>7</a:t>
            </a:fld>
            <a:endParaRPr lang="en-US"/>
          </a:p>
        </p:txBody>
      </p:sp>
    </p:spTree>
    <p:extLst>
      <p:ext uri="{BB962C8B-B14F-4D97-AF65-F5344CB8AC3E}">
        <p14:creationId xmlns:p14="http://schemas.microsoft.com/office/powerpoint/2010/main" val="3647447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federal Fair Housing Act was first adopted in 1968 and was amended in 1988.  This law requires all covered multifamily dwellings ready for first occupancy after March 13, 1991 to be accessible and usable by people with disabilities.  Covered multifamily dwellings include dwelling units in buildings containing four or more units if the building has an elevator, or all ground floor units if the building does not have an elevator.</a:t>
            </a:r>
          </a:p>
          <a:p>
            <a:endParaRPr lang="en-US" dirty="0"/>
          </a:p>
          <a:p>
            <a:r>
              <a:rPr lang="en-US" dirty="0"/>
              <a:t>There is detailed information about the Fair Housing Act requirements in this Decoded article: https://idighardware.com/2014/08/decoded-fair-housing-act/.</a:t>
            </a:r>
          </a:p>
        </p:txBody>
      </p:sp>
      <p:sp>
        <p:nvSpPr>
          <p:cNvPr id="4" name="Slide Number Placeholder 3"/>
          <p:cNvSpPr>
            <a:spLocks noGrp="1"/>
          </p:cNvSpPr>
          <p:nvPr>
            <p:ph type="sldNum" sz="quarter" idx="5"/>
          </p:nvPr>
        </p:nvSpPr>
        <p:spPr/>
        <p:txBody>
          <a:bodyPr/>
          <a:lstStyle/>
          <a:p>
            <a:fld id="{7F725688-E2ED-4442-80A5-CF4F5ADE452A}" type="slidenum">
              <a:rPr lang="en-US" smtClean="0"/>
              <a:t>8</a:t>
            </a:fld>
            <a:endParaRPr lang="en-US"/>
          </a:p>
        </p:txBody>
      </p:sp>
    </p:spTree>
    <p:extLst>
      <p:ext uri="{BB962C8B-B14F-4D97-AF65-F5344CB8AC3E}">
        <p14:creationId xmlns:p14="http://schemas.microsoft.com/office/powerpoint/2010/main" val="332006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currently well over 3,000 posts on </a:t>
            </a:r>
            <a:r>
              <a:rPr lang="en-US" dirty="0" err="1"/>
              <a:t>iDigHardware</a:t>
            </a:r>
            <a:r>
              <a:rPr lang="en-US" dirty="0"/>
              <a:t>, so it can be difficult to find what you’re looking for.  The site has two different search options – one is in the upper right-hand corner of the header.  If that search box is used, once the results come up there are options for filtering the results, entering a date range, or conducting the search again using a different search engine.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looking for an in-depth article on a particular topic, those are on the Articles page (click Articles in the menu bar).  Once on the articles page, you can hit </a:t>
            </a:r>
            <a:r>
              <a:rPr lang="en-US" dirty="0" err="1"/>
              <a:t>Ctrl^F</a:t>
            </a:r>
            <a:r>
              <a:rPr lang="en-US" dirty="0"/>
              <a:t> and then type in what you’re trying to find.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Tools menu there are links to the videos page and other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Topics menu has links for popular topics like fire doors, school security and safety, and special locking arrangements.</a:t>
            </a:r>
          </a:p>
          <a:p>
            <a:endParaRPr lang="en-US" dirty="0"/>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226540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3/9/2023</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RSO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dighardware.com/2022/11/qq-dwelling-unit-entry-door-fire-ra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a:t>Question:</a:t>
            </a:r>
            <a:endParaRPr lang="en-US" sz="4000" dirty="0"/>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5989320" cy="4322140"/>
          </a:xfrm>
        </p:spPr>
        <p:txBody>
          <a:bodyPr>
            <a:normAutofit/>
          </a:bodyPr>
          <a:lstStyle/>
          <a:p>
            <a:r>
              <a:rPr lang="en-US" dirty="0"/>
              <a:t>In a high-rise apartment building with 26 apartments per floor, are the stair doors required by code to have fire exit hardware (panic hardware)?</a:t>
            </a:r>
          </a:p>
          <a:p>
            <a:pPr marL="914400" lvl="1" indent="-457200">
              <a:buFont typeface="+mj-lt"/>
              <a:buAutoNum type="alphaUcPeriod"/>
            </a:pPr>
            <a:r>
              <a:rPr lang="en-US" sz="2800" dirty="0"/>
              <a:t>Yes</a:t>
            </a:r>
          </a:p>
          <a:p>
            <a:pPr marL="914400" lvl="1" indent="-457200">
              <a:buFont typeface="+mj-lt"/>
              <a:buAutoNum type="alphaUcPeriod"/>
            </a:pPr>
            <a:r>
              <a:rPr lang="en-US" sz="2800" dirty="0"/>
              <a:t>No</a:t>
            </a:r>
          </a:p>
          <a:p>
            <a:pPr marL="914400" lvl="1" indent="-457200">
              <a:buFont typeface="+mj-lt"/>
              <a:buAutoNum type="alphaUcPeriod"/>
            </a:pPr>
            <a:r>
              <a:rPr lang="en-US" sz="2800" dirty="0"/>
              <a:t>It’s up to the AHJ.</a:t>
            </a:r>
          </a:p>
          <a:p>
            <a:pPr marL="914400" lvl="1" indent="-457200">
              <a:buFont typeface="+mj-lt"/>
              <a:buAutoNum type="alphaUcPeriod"/>
            </a:pPr>
            <a:r>
              <a:rPr lang="en-US" sz="2800" dirty="0"/>
              <a:t>It depends on which edition of the code has been adopted.</a:t>
            </a:r>
          </a:p>
          <a:p>
            <a:endParaRPr lang="en-US" dirty="0"/>
          </a:p>
        </p:txBody>
      </p:sp>
      <p:pic>
        <p:nvPicPr>
          <p:cNvPr id="6" name="Picture 5">
            <a:extLst>
              <a:ext uri="{FF2B5EF4-FFF2-40B4-BE49-F238E27FC236}">
                <a16:creationId xmlns:a16="http://schemas.microsoft.com/office/drawing/2014/main" id="{BEA4FEA8-B4E2-4B85-9716-03398B61BEDA}"/>
              </a:ext>
            </a:extLst>
          </p:cNvPr>
          <p:cNvPicPr>
            <a:picLocks noChangeAspect="1"/>
          </p:cNvPicPr>
          <p:nvPr/>
        </p:nvPicPr>
        <p:blipFill>
          <a:blip r:embed="rId3"/>
          <a:stretch>
            <a:fillRect/>
          </a:stretch>
        </p:blipFill>
        <p:spPr>
          <a:xfrm>
            <a:off x="8156448" y="109728"/>
            <a:ext cx="3925824" cy="5885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1958950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D9FD-4B14-4306-A436-357358A8ED81}"/>
              </a:ext>
            </a:extLst>
          </p:cNvPr>
          <p:cNvSpPr>
            <a:spLocks noGrp="1"/>
          </p:cNvSpPr>
          <p:nvPr>
            <p:ph type="title"/>
          </p:nvPr>
        </p:nvSpPr>
        <p:spPr/>
        <p:txBody>
          <a:bodyPr/>
          <a:lstStyle/>
          <a:p>
            <a:r>
              <a:rPr lang="en-US" dirty="0" err="1"/>
              <a:t>iDH</a:t>
            </a:r>
            <a:r>
              <a:rPr lang="en-US" dirty="0"/>
              <a:t> Tip: Finding What You’re Looking For</a:t>
            </a:r>
          </a:p>
        </p:txBody>
      </p:sp>
      <p:sp>
        <p:nvSpPr>
          <p:cNvPr id="10" name="Content Placeholder 9">
            <a:extLst>
              <a:ext uri="{FF2B5EF4-FFF2-40B4-BE49-F238E27FC236}">
                <a16:creationId xmlns:a16="http://schemas.microsoft.com/office/drawing/2014/main" id="{26CDF537-62E9-4B83-AFF1-2A336D339A4A}"/>
              </a:ext>
            </a:extLst>
          </p:cNvPr>
          <p:cNvSpPr>
            <a:spLocks noGrp="1"/>
          </p:cNvSpPr>
          <p:nvPr>
            <p:ph idx="1"/>
          </p:nvPr>
        </p:nvSpPr>
        <p:spPr>
          <a:xfrm>
            <a:off x="838200" y="1825625"/>
            <a:ext cx="10664952" cy="1137031"/>
          </a:xfrm>
        </p:spPr>
        <p:txBody>
          <a:bodyPr/>
          <a:lstStyle/>
          <a:p>
            <a:r>
              <a:rPr lang="en-US" dirty="0"/>
              <a:t>Go to Google</a:t>
            </a:r>
          </a:p>
          <a:p>
            <a:r>
              <a:rPr lang="en-US" dirty="0"/>
              <a:t>Put “</a:t>
            </a:r>
            <a:r>
              <a:rPr lang="en-US" dirty="0" err="1"/>
              <a:t>iDigHardware</a:t>
            </a:r>
            <a:r>
              <a:rPr lang="en-US" dirty="0"/>
              <a:t>” in quotes along with what you are searching for</a:t>
            </a:r>
          </a:p>
        </p:txBody>
      </p:sp>
      <p:pic>
        <p:nvPicPr>
          <p:cNvPr id="5" name="Picture 4">
            <a:extLst>
              <a:ext uri="{FF2B5EF4-FFF2-40B4-BE49-F238E27FC236}">
                <a16:creationId xmlns:a16="http://schemas.microsoft.com/office/drawing/2014/main" id="{93A33FFF-FA7A-4009-9C1C-DE4868522621}"/>
              </a:ext>
            </a:extLst>
          </p:cNvPr>
          <p:cNvPicPr>
            <a:picLocks noChangeAspect="1"/>
          </p:cNvPicPr>
          <p:nvPr/>
        </p:nvPicPr>
        <p:blipFill rotWithShape="1">
          <a:blip r:embed="rId3"/>
          <a:srcRect l="1" t="14401" r="40787" b="49999"/>
          <a:stretch/>
        </p:blipFill>
        <p:spPr>
          <a:xfrm>
            <a:off x="380999" y="2919286"/>
            <a:ext cx="11646409" cy="3938714"/>
          </a:xfrm>
          <a:prstGeom prst="rect">
            <a:avLst/>
          </a:prstGeom>
        </p:spPr>
      </p:pic>
    </p:spTree>
    <p:extLst>
      <p:ext uri="{BB962C8B-B14F-4D97-AF65-F5344CB8AC3E}">
        <p14:creationId xmlns:p14="http://schemas.microsoft.com/office/powerpoint/2010/main" val="824798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D9FD-4B14-4306-A436-357358A8ED81}"/>
              </a:ext>
            </a:extLst>
          </p:cNvPr>
          <p:cNvSpPr>
            <a:spLocks noGrp="1"/>
          </p:cNvSpPr>
          <p:nvPr>
            <p:ph type="title"/>
          </p:nvPr>
        </p:nvSpPr>
        <p:spPr/>
        <p:txBody>
          <a:bodyPr/>
          <a:lstStyle/>
          <a:p>
            <a:r>
              <a:rPr lang="en-US" dirty="0" err="1"/>
              <a:t>iDH</a:t>
            </a:r>
            <a:r>
              <a:rPr lang="en-US" dirty="0"/>
              <a:t> Tip: Finding What You’re Looking For</a:t>
            </a:r>
          </a:p>
        </p:txBody>
      </p:sp>
      <p:sp>
        <p:nvSpPr>
          <p:cNvPr id="3" name="Content Placeholder 2">
            <a:extLst>
              <a:ext uri="{FF2B5EF4-FFF2-40B4-BE49-F238E27FC236}">
                <a16:creationId xmlns:a16="http://schemas.microsoft.com/office/drawing/2014/main" id="{8E156B3C-F396-4999-B1CB-2C07179C05C4}"/>
              </a:ext>
            </a:extLst>
          </p:cNvPr>
          <p:cNvSpPr>
            <a:spLocks noGrp="1"/>
          </p:cNvSpPr>
          <p:nvPr>
            <p:ph idx="1"/>
          </p:nvPr>
        </p:nvSpPr>
        <p:spPr/>
        <p:txBody>
          <a:bodyPr/>
          <a:lstStyle/>
          <a:p>
            <a:r>
              <a:rPr lang="en-US" dirty="0"/>
              <a:t>You can also do this with Google Images (images.google.com)</a:t>
            </a:r>
          </a:p>
        </p:txBody>
      </p:sp>
      <p:pic>
        <p:nvPicPr>
          <p:cNvPr id="6" name="Picture 5">
            <a:extLst>
              <a:ext uri="{FF2B5EF4-FFF2-40B4-BE49-F238E27FC236}">
                <a16:creationId xmlns:a16="http://schemas.microsoft.com/office/drawing/2014/main" id="{81EBA9A2-082D-467C-9066-08FA5FE18E75}"/>
              </a:ext>
            </a:extLst>
          </p:cNvPr>
          <p:cNvPicPr>
            <a:picLocks noChangeAspect="1"/>
          </p:cNvPicPr>
          <p:nvPr/>
        </p:nvPicPr>
        <p:blipFill rotWithShape="1">
          <a:blip r:embed="rId3"/>
          <a:srcRect t="13600" r="31450" b="34401"/>
          <a:stretch/>
        </p:blipFill>
        <p:spPr>
          <a:xfrm>
            <a:off x="765048" y="2409635"/>
            <a:ext cx="9878568" cy="4215144"/>
          </a:xfrm>
          <a:prstGeom prst="rect">
            <a:avLst/>
          </a:prstGeom>
        </p:spPr>
      </p:pic>
    </p:spTree>
    <p:extLst>
      <p:ext uri="{BB962C8B-B14F-4D97-AF65-F5344CB8AC3E}">
        <p14:creationId xmlns:p14="http://schemas.microsoft.com/office/powerpoint/2010/main" val="2956828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C7769E-F977-42D4-82A1-FBF5AE510D2B}"/>
              </a:ext>
            </a:extLst>
          </p:cNvPr>
          <p:cNvSpPr>
            <a:spLocks noGrp="1"/>
          </p:cNvSpPr>
          <p:nvPr>
            <p:ph type="title"/>
          </p:nvPr>
        </p:nvSpPr>
        <p:spPr>
          <a:xfrm>
            <a:off x="685800" y="365125"/>
            <a:ext cx="10515600" cy="1325563"/>
          </a:xfrm>
        </p:spPr>
        <p:txBody>
          <a:bodyPr>
            <a:normAutofit/>
          </a:bodyPr>
          <a:lstStyle/>
          <a:p>
            <a:r>
              <a:rPr lang="en-US" sz="4000"/>
              <a:t>Question:</a:t>
            </a:r>
            <a:endParaRPr lang="en-US" sz="4000" dirty="0"/>
          </a:p>
        </p:txBody>
      </p:sp>
      <p:sp>
        <p:nvSpPr>
          <p:cNvPr id="5" name="Content Placeholder 4">
            <a:extLst>
              <a:ext uri="{FF2B5EF4-FFF2-40B4-BE49-F238E27FC236}">
                <a16:creationId xmlns:a16="http://schemas.microsoft.com/office/drawing/2014/main" id="{373F60B4-18FC-45DC-8246-8993F960AD86}"/>
              </a:ext>
            </a:extLst>
          </p:cNvPr>
          <p:cNvSpPr>
            <a:spLocks noGrp="1"/>
          </p:cNvSpPr>
          <p:nvPr>
            <p:ph idx="1"/>
          </p:nvPr>
        </p:nvSpPr>
        <p:spPr>
          <a:xfrm>
            <a:off x="685800" y="1450011"/>
            <a:ext cx="5989320" cy="4322140"/>
          </a:xfrm>
        </p:spPr>
        <p:txBody>
          <a:bodyPr>
            <a:normAutofit/>
          </a:bodyPr>
          <a:lstStyle/>
          <a:p>
            <a:r>
              <a:rPr lang="en-US" dirty="0"/>
              <a:t>In a high-rise apartment building with 26 apartments per floor, are the stair doors required by code to have fire exit hardware (panic hardware)?</a:t>
            </a:r>
          </a:p>
          <a:p>
            <a:pPr marL="914400" lvl="1" indent="-457200">
              <a:buFont typeface="+mj-lt"/>
              <a:buAutoNum type="alphaUcPeriod"/>
            </a:pPr>
            <a:r>
              <a:rPr lang="en-US" sz="2800" dirty="0"/>
              <a:t>Yes</a:t>
            </a:r>
          </a:p>
          <a:p>
            <a:pPr marL="914400" lvl="1" indent="-457200">
              <a:buFont typeface="+mj-lt"/>
              <a:buAutoNum type="alphaUcPeriod"/>
            </a:pPr>
            <a:r>
              <a:rPr lang="en-US" sz="2800" b="1" dirty="0">
                <a:solidFill>
                  <a:schemeClr val="accent2"/>
                </a:solidFill>
              </a:rPr>
              <a:t>No</a:t>
            </a:r>
          </a:p>
          <a:p>
            <a:pPr marL="914400" lvl="1" indent="-457200">
              <a:buFont typeface="+mj-lt"/>
              <a:buAutoNum type="alphaUcPeriod"/>
            </a:pPr>
            <a:r>
              <a:rPr lang="en-US" sz="2800" dirty="0"/>
              <a:t>It’s up to the AHJ.</a:t>
            </a:r>
          </a:p>
          <a:p>
            <a:pPr marL="914400" lvl="1" indent="-457200">
              <a:buFont typeface="+mj-lt"/>
              <a:buAutoNum type="alphaUcPeriod"/>
            </a:pPr>
            <a:r>
              <a:rPr lang="en-US" sz="2800" dirty="0"/>
              <a:t>It depends on which edition of the code has been adopted.</a:t>
            </a:r>
          </a:p>
          <a:p>
            <a:endParaRPr lang="en-US" dirty="0"/>
          </a:p>
        </p:txBody>
      </p:sp>
      <p:pic>
        <p:nvPicPr>
          <p:cNvPr id="6" name="Picture 5">
            <a:extLst>
              <a:ext uri="{FF2B5EF4-FFF2-40B4-BE49-F238E27FC236}">
                <a16:creationId xmlns:a16="http://schemas.microsoft.com/office/drawing/2014/main" id="{BEA4FEA8-B4E2-4B85-9716-03398B61BEDA}"/>
              </a:ext>
            </a:extLst>
          </p:cNvPr>
          <p:cNvPicPr>
            <a:picLocks noChangeAspect="1"/>
          </p:cNvPicPr>
          <p:nvPr/>
        </p:nvPicPr>
        <p:blipFill>
          <a:blip r:embed="rId3"/>
          <a:stretch>
            <a:fillRect/>
          </a:stretch>
        </p:blipFill>
        <p:spPr>
          <a:xfrm>
            <a:off x="8156448" y="109728"/>
            <a:ext cx="3925824" cy="58858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73635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C689-AC0B-4855-9F52-598E0821297A}"/>
              </a:ext>
            </a:extLst>
          </p:cNvPr>
          <p:cNvSpPr>
            <a:spLocks noGrp="1"/>
          </p:cNvSpPr>
          <p:nvPr>
            <p:ph type="title"/>
          </p:nvPr>
        </p:nvSpPr>
        <p:spPr/>
        <p:txBody>
          <a:bodyPr/>
          <a:lstStyle/>
          <a:p>
            <a:r>
              <a:rPr lang="en-US" dirty="0"/>
              <a:t>Locksmith Ledger</a:t>
            </a:r>
          </a:p>
        </p:txBody>
      </p:sp>
      <p:sp>
        <p:nvSpPr>
          <p:cNvPr id="3" name="Content Placeholder 2">
            <a:extLst>
              <a:ext uri="{FF2B5EF4-FFF2-40B4-BE49-F238E27FC236}">
                <a16:creationId xmlns:a16="http://schemas.microsoft.com/office/drawing/2014/main" id="{02D4209E-53AC-4359-9C25-4939028501B2}"/>
              </a:ext>
            </a:extLst>
          </p:cNvPr>
          <p:cNvSpPr>
            <a:spLocks noGrp="1"/>
          </p:cNvSpPr>
          <p:nvPr>
            <p:ph idx="1"/>
          </p:nvPr>
        </p:nvSpPr>
        <p:spPr>
          <a:xfrm>
            <a:off x="838200" y="1825625"/>
            <a:ext cx="6257544" cy="4351338"/>
          </a:xfrm>
        </p:spPr>
        <p:txBody>
          <a:bodyPr>
            <a:normAutofit/>
          </a:bodyPr>
          <a:lstStyle/>
          <a:p>
            <a:r>
              <a:rPr lang="en-US" dirty="0"/>
              <a:t>Five Code Considerations for Multifamily Residential Buildings</a:t>
            </a:r>
          </a:p>
          <a:p>
            <a:pPr lvl="1"/>
            <a:r>
              <a:rPr lang="en-US" sz="2800" dirty="0"/>
              <a:t>Fire door assemblies for unit entries</a:t>
            </a:r>
          </a:p>
          <a:p>
            <a:pPr lvl="1"/>
            <a:r>
              <a:rPr lang="en-US" sz="2800" dirty="0"/>
              <a:t>Releasing motions for egress</a:t>
            </a:r>
          </a:p>
          <a:p>
            <a:pPr lvl="1"/>
            <a:r>
              <a:rPr lang="en-US" sz="2800" dirty="0"/>
              <a:t>Electrified hardware for access control</a:t>
            </a:r>
          </a:p>
          <a:p>
            <a:pPr lvl="1"/>
            <a:r>
              <a:rPr lang="en-US" sz="2800" dirty="0"/>
              <a:t>Panic hardware and fire exit hardware</a:t>
            </a:r>
          </a:p>
          <a:p>
            <a:pPr lvl="1"/>
            <a:r>
              <a:rPr lang="en-US" sz="2800" dirty="0"/>
              <a:t>Fair Housing Act</a:t>
            </a:r>
          </a:p>
        </p:txBody>
      </p:sp>
      <p:pic>
        <p:nvPicPr>
          <p:cNvPr id="5" name="Picture 4">
            <a:extLst>
              <a:ext uri="{FF2B5EF4-FFF2-40B4-BE49-F238E27FC236}">
                <a16:creationId xmlns:a16="http://schemas.microsoft.com/office/drawing/2014/main" id="{2ADD6955-6556-4267-915F-EAF2AD0FE072}"/>
              </a:ext>
            </a:extLst>
          </p:cNvPr>
          <p:cNvPicPr>
            <a:picLocks noChangeAspect="1"/>
          </p:cNvPicPr>
          <p:nvPr/>
        </p:nvPicPr>
        <p:blipFill rotWithShape="1">
          <a:blip r:embed="rId3"/>
          <a:srcRect l="15900" t="13333" r="50000" b="12267"/>
          <a:stretch/>
        </p:blipFill>
        <p:spPr>
          <a:xfrm>
            <a:off x="7278624" y="146303"/>
            <a:ext cx="4724400" cy="57981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092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7325-FE6B-4996-96C0-136097C6AE58}"/>
              </a:ext>
            </a:extLst>
          </p:cNvPr>
          <p:cNvSpPr>
            <a:spLocks noGrp="1"/>
          </p:cNvSpPr>
          <p:nvPr>
            <p:ph type="title"/>
          </p:nvPr>
        </p:nvSpPr>
        <p:spPr/>
        <p:txBody>
          <a:bodyPr/>
          <a:lstStyle/>
          <a:p>
            <a:r>
              <a:rPr lang="en-US" dirty="0"/>
              <a:t>Fire Door Assemblies for Unit Entries</a:t>
            </a:r>
          </a:p>
        </p:txBody>
      </p:sp>
      <p:sp>
        <p:nvSpPr>
          <p:cNvPr id="3" name="Content Placeholder 2">
            <a:extLst>
              <a:ext uri="{FF2B5EF4-FFF2-40B4-BE49-F238E27FC236}">
                <a16:creationId xmlns:a16="http://schemas.microsoft.com/office/drawing/2014/main" id="{0CFB33DA-CB81-4987-9689-E9BF3206187F}"/>
              </a:ext>
            </a:extLst>
          </p:cNvPr>
          <p:cNvSpPr>
            <a:spLocks noGrp="1"/>
          </p:cNvSpPr>
          <p:nvPr>
            <p:ph idx="1"/>
          </p:nvPr>
        </p:nvSpPr>
        <p:spPr>
          <a:xfrm>
            <a:off x="838200" y="1825625"/>
            <a:ext cx="4995672" cy="4351338"/>
          </a:xfrm>
        </p:spPr>
        <p:txBody>
          <a:bodyPr/>
          <a:lstStyle/>
          <a:p>
            <a:r>
              <a:rPr lang="en-US" dirty="0"/>
              <a:t>Interior dwelling unit entry doors – typically 20-minute fire doors</a:t>
            </a:r>
          </a:p>
          <a:p>
            <a:r>
              <a:rPr lang="en-US" dirty="0"/>
              <a:t>This post explains how to find the required rating in the code:  </a:t>
            </a:r>
            <a:r>
              <a:rPr lang="en-US" dirty="0">
                <a:hlinkClick r:id="rId3"/>
              </a:rPr>
              <a:t>https://idighardware.com/2022/11/qq-dwelling-unit-entry-door-fire-rating/</a:t>
            </a:r>
            <a:endParaRPr lang="en-US" dirty="0"/>
          </a:p>
          <a:p>
            <a:pPr marL="0" indent="0">
              <a:buNone/>
            </a:pPr>
            <a:endParaRPr lang="en-US" dirty="0"/>
          </a:p>
        </p:txBody>
      </p:sp>
      <p:pic>
        <p:nvPicPr>
          <p:cNvPr id="5" name="Picture 4" descr="A long hallway with yellow walls&#10;&#10;Description automatically generated with low confidence">
            <a:extLst>
              <a:ext uri="{FF2B5EF4-FFF2-40B4-BE49-F238E27FC236}">
                <a16:creationId xmlns:a16="http://schemas.microsoft.com/office/drawing/2014/main" id="{D099950C-AA3A-4CEE-AA87-B991D2CC98D7}"/>
              </a:ext>
            </a:extLst>
          </p:cNvPr>
          <p:cNvPicPr>
            <a:picLocks noChangeAspect="1"/>
          </p:cNvPicPr>
          <p:nvPr/>
        </p:nvPicPr>
        <p:blipFill>
          <a:blip r:embed="rId4"/>
          <a:stretch>
            <a:fillRect/>
          </a:stretch>
        </p:blipFill>
        <p:spPr>
          <a:xfrm>
            <a:off x="6224016" y="1571816"/>
            <a:ext cx="5715000" cy="4286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0965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7325-FE6B-4996-96C0-136097C6AE58}"/>
              </a:ext>
            </a:extLst>
          </p:cNvPr>
          <p:cNvSpPr>
            <a:spLocks noGrp="1"/>
          </p:cNvSpPr>
          <p:nvPr>
            <p:ph type="title"/>
          </p:nvPr>
        </p:nvSpPr>
        <p:spPr/>
        <p:txBody>
          <a:bodyPr/>
          <a:lstStyle/>
          <a:p>
            <a:r>
              <a:rPr lang="en-US" dirty="0"/>
              <a:t>Releasing Motions for Egress</a:t>
            </a:r>
          </a:p>
        </p:txBody>
      </p:sp>
      <p:sp>
        <p:nvSpPr>
          <p:cNvPr id="3" name="Content Placeholder 2">
            <a:extLst>
              <a:ext uri="{FF2B5EF4-FFF2-40B4-BE49-F238E27FC236}">
                <a16:creationId xmlns:a16="http://schemas.microsoft.com/office/drawing/2014/main" id="{0CFB33DA-CB81-4987-9689-E9BF3206187F}"/>
              </a:ext>
            </a:extLst>
          </p:cNvPr>
          <p:cNvSpPr>
            <a:spLocks noGrp="1"/>
          </p:cNvSpPr>
          <p:nvPr>
            <p:ph idx="1"/>
          </p:nvPr>
        </p:nvSpPr>
        <p:spPr>
          <a:xfrm>
            <a:off x="838200" y="1825625"/>
            <a:ext cx="4757928" cy="4351338"/>
          </a:xfrm>
        </p:spPr>
        <p:txBody>
          <a:bodyPr/>
          <a:lstStyle/>
          <a:p>
            <a:r>
              <a:rPr lang="en-US" dirty="0"/>
              <a:t>Most egress doors are required to unlatch with one releasing motion</a:t>
            </a:r>
          </a:p>
          <a:p>
            <a:r>
              <a:rPr lang="en-US" dirty="0"/>
              <a:t>Entrance doors to dwelling units and sleeping units are an exception</a:t>
            </a:r>
          </a:p>
        </p:txBody>
      </p:sp>
      <p:pic>
        <p:nvPicPr>
          <p:cNvPr id="5" name="Picture 4" descr="A room with a door and pictures on the wall&#10;&#10;Description automatically generated with low confidence">
            <a:extLst>
              <a:ext uri="{FF2B5EF4-FFF2-40B4-BE49-F238E27FC236}">
                <a16:creationId xmlns:a16="http://schemas.microsoft.com/office/drawing/2014/main" id="{36F5C362-0FC2-4A9D-871F-3F48087AEA25}"/>
              </a:ext>
            </a:extLst>
          </p:cNvPr>
          <p:cNvPicPr>
            <a:picLocks noChangeAspect="1"/>
          </p:cNvPicPr>
          <p:nvPr/>
        </p:nvPicPr>
        <p:blipFill>
          <a:blip r:embed="rId3"/>
          <a:stretch>
            <a:fillRect/>
          </a:stretch>
        </p:blipFill>
        <p:spPr>
          <a:xfrm>
            <a:off x="6164389" y="1889949"/>
            <a:ext cx="5710619" cy="38070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690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7325-FE6B-4996-96C0-136097C6AE58}"/>
              </a:ext>
            </a:extLst>
          </p:cNvPr>
          <p:cNvSpPr>
            <a:spLocks noGrp="1"/>
          </p:cNvSpPr>
          <p:nvPr>
            <p:ph type="title"/>
          </p:nvPr>
        </p:nvSpPr>
        <p:spPr/>
        <p:txBody>
          <a:bodyPr/>
          <a:lstStyle/>
          <a:p>
            <a:r>
              <a:rPr lang="en-US" dirty="0"/>
              <a:t>Electrified Hardware for Access Control</a:t>
            </a:r>
          </a:p>
        </p:txBody>
      </p:sp>
      <p:sp>
        <p:nvSpPr>
          <p:cNvPr id="3" name="Content Placeholder 2">
            <a:extLst>
              <a:ext uri="{FF2B5EF4-FFF2-40B4-BE49-F238E27FC236}">
                <a16:creationId xmlns:a16="http://schemas.microsoft.com/office/drawing/2014/main" id="{0CFB33DA-CB81-4987-9689-E9BF3206187F}"/>
              </a:ext>
            </a:extLst>
          </p:cNvPr>
          <p:cNvSpPr>
            <a:spLocks noGrp="1"/>
          </p:cNvSpPr>
          <p:nvPr>
            <p:ph idx="1"/>
          </p:nvPr>
        </p:nvSpPr>
        <p:spPr>
          <a:xfrm>
            <a:off x="838200" y="1825625"/>
            <a:ext cx="4937760" cy="4351338"/>
          </a:xfrm>
        </p:spPr>
        <p:txBody>
          <a:bodyPr>
            <a:normAutofit/>
          </a:bodyPr>
          <a:lstStyle/>
          <a:p>
            <a:r>
              <a:rPr lang="en-US" dirty="0"/>
              <a:t>Access control and special locking arrangements are becoming more common in multifamily buildings</a:t>
            </a:r>
          </a:p>
          <a:p>
            <a:pPr lvl="1"/>
            <a:r>
              <a:rPr lang="en-US" sz="2800" dirty="0"/>
              <a:t>Stairwell reentry</a:t>
            </a:r>
          </a:p>
          <a:p>
            <a:pPr lvl="1"/>
            <a:r>
              <a:rPr lang="en-US" sz="2800" dirty="0"/>
              <a:t>Electromagnetic locks</a:t>
            </a:r>
          </a:p>
          <a:p>
            <a:pPr lvl="1"/>
            <a:r>
              <a:rPr lang="en-US" sz="2800" dirty="0"/>
              <a:t>Delayed egress (parking garages are a common application)</a:t>
            </a:r>
          </a:p>
          <a:p>
            <a:pPr lvl="1"/>
            <a:r>
              <a:rPr lang="en-US" sz="2800" dirty="0"/>
              <a:t>Elevator lobby egress doors</a:t>
            </a:r>
          </a:p>
        </p:txBody>
      </p:sp>
      <p:pic>
        <p:nvPicPr>
          <p:cNvPr id="7" name="Picture 6" descr="A picture containing wall, indoor, floor&#10;&#10;Description automatically generated">
            <a:extLst>
              <a:ext uri="{FF2B5EF4-FFF2-40B4-BE49-F238E27FC236}">
                <a16:creationId xmlns:a16="http://schemas.microsoft.com/office/drawing/2014/main" id="{EF6F115B-A483-4D20-B8DC-7E35BEF53D31}"/>
              </a:ext>
            </a:extLst>
          </p:cNvPr>
          <p:cNvPicPr>
            <a:picLocks noChangeAspect="1"/>
          </p:cNvPicPr>
          <p:nvPr/>
        </p:nvPicPr>
        <p:blipFill>
          <a:blip r:embed="rId3"/>
          <a:stretch>
            <a:fillRect/>
          </a:stretch>
        </p:blipFill>
        <p:spPr>
          <a:xfrm>
            <a:off x="5916195" y="1825625"/>
            <a:ext cx="5995389" cy="4000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30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7325-FE6B-4996-96C0-136097C6AE58}"/>
              </a:ext>
            </a:extLst>
          </p:cNvPr>
          <p:cNvSpPr>
            <a:spLocks noGrp="1"/>
          </p:cNvSpPr>
          <p:nvPr>
            <p:ph type="title"/>
          </p:nvPr>
        </p:nvSpPr>
        <p:spPr/>
        <p:txBody>
          <a:bodyPr/>
          <a:lstStyle/>
          <a:p>
            <a:r>
              <a:rPr lang="en-US" dirty="0"/>
              <a:t>Panic Hardware and Fire Exit Hardware</a:t>
            </a:r>
          </a:p>
        </p:txBody>
      </p:sp>
      <p:sp>
        <p:nvSpPr>
          <p:cNvPr id="3" name="Content Placeholder 2">
            <a:extLst>
              <a:ext uri="{FF2B5EF4-FFF2-40B4-BE49-F238E27FC236}">
                <a16:creationId xmlns:a16="http://schemas.microsoft.com/office/drawing/2014/main" id="{0CFB33DA-CB81-4987-9689-E9BF3206187F}"/>
              </a:ext>
            </a:extLst>
          </p:cNvPr>
          <p:cNvSpPr>
            <a:spLocks noGrp="1"/>
          </p:cNvSpPr>
          <p:nvPr>
            <p:ph idx="1"/>
          </p:nvPr>
        </p:nvSpPr>
        <p:spPr>
          <a:xfrm>
            <a:off x="838200" y="1825625"/>
            <a:ext cx="5257800" cy="4351338"/>
          </a:xfrm>
        </p:spPr>
        <p:txBody>
          <a:bodyPr/>
          <a:lstStyle/>
          <a:p>
            <a:r>
              <a:rPr lang="en-US" dirty="0"/>
              <a:t>Is not required by code for residential occupancies</a:t>
            </a:r>
          </a:p>
          <a:p>
            <a:r>
              <a:rPr lang="en-US" dirty="0"/>
              <a:t>IS required by code if the residential building contains assembly space</a:t>
            </a:r>
          </a:p>
          <a:p>
            <a:r>
              <a:rPr lang="en-US" dirty="0"/>
              <a:t>May also be required for electrical rooms depending on the voltage/amperage of the equipment</a:t>
            </a:r>
          </a:p>
        </p:txBody>
      </p:sp>
      <p:pic>
        <p:nvPicPr>
          <p:cNvPr id="5" name="Picture 4" descr="A picture containing indoor, floor&#10;&#10;Description automatically generated">
            <a:extLst>
              <a:ext uri="{FF2B5EF4-FFF2-40B4-BE49-F238E27FC236}">
                <a16:creationId xmlns:a16="http://schemas.microsoft.com/office/drawing/2014/main" id="{0D3C66F2-1EA3-4BC6-B10C-5E164BF0245B}"/>
              </a:ext>
            </a:extLst>
          </p:cNvPr>
          <p:cNvPicPr>
            <a:picLocks noChangeAspect="1"/>
          </p:cNvPicPr>
          <p:nvPr/>
        </p:nvPicPr>
        <p:blipFill>
          <a:blip r:embed="rId4"/>
          <a:stretch>
            <a:fillRect/>
          </a:stretch>
        </p:blipFill>
        <p:spPr>
          <a:xfrm>
            <a:off x="6236208" y="1570672"/>
            <a:ext cx="5753100" cy="43148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52607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07325-FE6B-4996-96C0-136097C6AE58}"/>
              </a:ext>
            </a:extLst>
          </p:cNvPr>
          <p:cNvSpPr>
            <a:spLocks noGrp="1"/>
          </p:cNvSpPr>
          <p:nvPr>
            <p:ph type="title"/>
          </p:nvPr>
        </p:nvSpPr>
        <p:spPr/>
        <p:txBody>
          <a:bodyPr/>
          <a:lstStyle/>
          <a:p>
            <a:r>
              <a:rPr lang="en-US" dirty="0"/>
              <a:t>Fair Housing Act</a:t>
            </a:r>
          </a:p>
        </p:txBody>
      </p:sp>
      <p:sp>
        <p:nvSpPr>
          <p:cNvPr id="3" name="Content Placeholder 2">
            <a:extLst>
              <a:ext uri="{FF2B5EF4-FFF2-40B4-BE49-F238E27FC236}">
                <a16:creationId xmlns:a16="http://schemas.microsoft.com/office/drawing/2014/main" id="{0CFB33DA-CB81-4987-9689-E9BF3206187F}"/>
              </a:ext>
            </a:extLst>
          </p:cNvPr>
          <p:cNvSpPr>
            <a:spLocks noGrp="1"/>
          </p:cNvSpPr>
          <p:nvPr>
            <p:ph idx="1"/>
          </p:nvPr>
        </p:nvSpPr>
        <p:spPr>
          <a:xfrm>
            <a:off x="838200" y="1825625"/>
            <a:ext cx="3934968" cy="4351338"/>
          </a:xfrm>
        </p:spPr>
        <p:txBody>
          <a:bodyPr/>
          <a:lstStyle/>
          <a:p>
            <a:r>
              <a:rPr lang="en-US" dirty="0"/>
              <a:t>Applies to most multifamily buildings</a:t>
            </a:r>
          </a:p>
          <a:p>
            <a:r>
              <a:rPr lang="en-US" dirty="0"/>
              <a:t>Helps to ensure accessibility for all</a:t>
            </a:r>
          </a:p>
          <a:p>
            <a:endParaRPr lang="en-US" dirty="0"/>
          </a:p>
        </p:txBody>
      </p:sp>
      <p:pic>
        <p:nvPicPr>
          <p:cNvPr id="5" name="Picture 4" descr="A building with trees in front of it&#10;&#10;Description automatically generated with medium confidence">
            <a:extLst>
              <a:ext uri="{FF2B5EF4-FFF2-40B4-BE49-F238E27FC236}">
                <a16:creationId xmlns:a16="http://schemas.microsoft.com/office/drawing/2014/main" id="{A3246B88-4A91-4A31-87B4-E0731B42AF58}"/>
              </a:ext>
            </a:extLst>
          </p:cNvPr>
          <p:cNvPicPr>
            <a:picLocks noChangeAspect="1"/>
          </p:cNvPicPr>
          <p:nvPr/>
        </p:nvPicPr>
        <p:blipFill>
          <a:blip r:embed="rId3"/>
          <a:stretch>
            <a:fillRect/>
          </a:stretch>
        </p:blipFill>
        <p:spPr>
          <a:xfrm>
            <a:off x="5608824" y="1690688"/>
            <a:ext cx="6328668" cy="4217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208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1B5A1-683A-405A-8360-11669973BE15}"/>
              </a:ext>
            </a:extLst>
          </p:cNvPr>
          <p:cNvPicPr>
            <a:picLocks noChangeAspect="1"/>
          </p:cNvPicPr>
          <p:nvPr/>
        </p:nvPicPr>
        <p:blipFill rotWithShape="1">
          <a:blip r:embed="rId3"/>
          <a:srcRect l="4782" t="18666" r="5173" b="13067"/>
          <a:stretch/>
        </p:blipFill>
        <p:spPr>
          <a:xfrm>
            <a:off x="1" y="1658746"/>
            <a:ext cx="12192000" cy="5199253"/>
          </a:xfrm>
          <a:prstGeom prst="rect">
            <a:avLst/>
          </a:prstGeom>
        </p:spPr>
      </p:pic>
      <p:sp>
        <p:nvSpPr>
          <p:cNvPr id="6" name="Title 1">
            <a:extLst>
              <a:ext uri="{FF2B5EF4-FFF2-40B4-BE49-F238E27FC236}">
                <a16:creationId xmlns:a16="http://schemas.microsoft.com/office/drawing/2014/main" id="{C43D9068-4699-42A3-9E87-6499E20A0FC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a:lstStyle>
          <a:p>
            <a:r>
              <a:rPr lang="en-US" dirty="0" err="1"/>
              <a:t>iDH</a:t>
            </a:r>
            <a:r>
              <a:rPr lang="en-US" dirty="0"/>
              <a:t> Tip: Finding What You’re Looking For</a:t>
            </a:r>
          </a:p>
        </p:txBody>
      </p:sp>
    </p:spTree>
    <p:extLst>
      <p:ext uri="{BB962C8B-B14F-4D97-AF65-F5344CB8AC3E}">
        <p14:creationId xmlns:p14="http://schemas.microsoft.com/office/powerpoint/2010/main" val="1358848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32585</TotalTime>
  <Words>1286</Words>
  <Application>Microsoft Office PowerPoint</Application>
  <PresentationFormat>Widescreen</PresentationFormat>
  <Paragraphs>84</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Question:</vt:lpstr>
      <vt:lpstr>Question:</vt:lpstr>
      <vt:lpstr>Locksmith Ledger</vt:lpstr>
      <vt:lpstr>Fire Door Assemblies for Unit Entries</vt:lpstr>
      <vt:lpstr>Releasing Motions for Egress</vt:lpstr>
      <vt:lpstr>Electrified Hardware for Access Control</vt:lpstr>
      <vt:lpstr>Panic Hardware and Fire Exit Hardware</vt:lpstr>
      <vt:lpstr>Fair Housing Act</vt:lpstr>
      <vt:lpstr>PowerPoint Presentation</vt:lpstr>
      <vt:lpstr>iDH Tip: Finding What You’re Looking For</vt:lpstr>
      <vt:lpstr>iDH Tip: Finding What You’re Looking For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338</cp:revision>
  <cp:lastPrinted>2020-09-12T17:37:55Z</cp:lastPrinted>
  <dcterms:created xsi:type="dcterms:W3CDTF">2019-07-26T03:48:39Z</dcterms:created>
  <dcterms:modified xsi:type="dcterms:W3CDTF">2023-03-10T20:36:36Z</dcterms:modified>
</cp:coreProperties>
</file>