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60" r:id="rId2"/>
    <p:sldId id="1334" r:id="rId3"/>
    <p:sldId id="1335" r:id="rId4"/>
    <p:sldId id="1336" r:id="rId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161" autoAdjust="0"/>
    <p:restoredTop sz="45031" autoAdjust="0"/>
  </p:normalViewPr>
  <p:slideViewPr>
    <p:cSldViewPr snapToGrid="0" snapToObjects="1" showGuides="1">
      <p:cViewPr varScale="1">
        <p:scale>
          <a:sx n="35" d="100"/>
          <a:sy n="35" d="100"/>
        </p:scale>
        <p:origin x="1219" y="29"/>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C06D6D2-1A33-4530-8781-991C38BCFEA3}" type="datetimeFigureOut">
              <a:rPr lang="en-US" smtClean="0"/>
              <a:t>8/2/2021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F725688-E2ED-4442-80A5-CF4F5ADE452A}" type="slidenum">
              <a:rPr lang="en-US" smtClean="0"/>
              <a:t>‹#›</a:t>
            </a:fld>
            <a:endParaRPr lang="en-US"/>
          </a:p>
        </p:txBody>
      </p:sp>
    </p:spTree>
    <p:extLst>
      <p:ext uri="{BB962C8B-B14F-4D97-AF65-F5344CB8AC3E}">
        <p14:creationId xmlns:p14="http://schemas.microsoft.com/office/powerpoint/2010/main" val="2342324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300" dirty="0"/>
              <a:t>In the 2021 IBC, the requirements for maximum opening force for doors have not changed, but they have been separated from the requirements for operable force – the force to operate the hardware.</a:t>
            </a:r>
          </a:p>
          <a:p>
            <a:pPr fontAlgn="base"/>
            <a:endParaRPr lang="en-US" sz="1300" dirty="0"/>
          </a:p>
          <a:p>
            <a:pPr fontAlgn="base"/>
            <a:r>
              <a:rPr lang="en-US" sz="1300" dirty="0"/>
              <a:t>To open a manually-operated, non-fire-rated swinging door, the IBC limits the opening force to 5 pounds.</a:t>
            </a:r>
          </a:p>
          <a:p>
            <a:pPr fontAlgn="base"/>
            <a:endParaRPr lang="en-US" sz="1300" dirty="0"/>
          </a:p>
          <a:p>
            <a:pPr fontAlgn="base"/>
            <a:r>
              <a:rPr lang="en-US" sz="1300" dirty="0"/>
              <a:t>For other manually-operated doors, the IBC allows a maximum of 30 pounds to set the door in motion, and 15 pounds to move the door to the fully-open position – this includes fire doors and exterior doors.  Some jurisdictions have local modifications that affect these requirements. </a:t>
            </a:r>
          </a:p>
          <a:p>
            <a:pPr fontAlgn="base"/>
            <a:endParaRPr lang="en-US" sz="1300" dirty="0"/>
          </a:p>
          <a:p>
            <a:pPr fontAlgn="base"/>
            <a:r>
              <a:rPr lang="en-US" sz="1300" dirty="0"/>
              <a:t>For the manual operation of automatic doors, the IBC allows 50 pounds to set the door in motion and 15 pounds to open the door fully, BUT the code also requires low energy operators to comply with A156.19 – this standard limits doors with low-energy operators to 30 pounds to set the door in motion and 15 pounds to open the door fully.</a:t>
            </a:r>
          </a:p>
          <a:p>
            <a:pPr fontAlgn="base"/>
            <a:endParaRPr lang="en-US" sz="1300" dirty="0"/>
          </a:p>
          <a:p>
            <a:pPr fontAlgn="base"/>
            <a:r>
              <a:rPr lang="en-US" sz="1300" dirty="0"/>
              <a:t>Prior editions of the IBC include a limit of 15 pounds to release the latch, but in the 2021 edition the operable force is addressed separately.  </a:t>
            </a:r>
          </a:p>
          <a:p>
            <a:pPr fontAlgn="base"/>
            <a:endParaRPr lang="en-US" sz="1300" dirty="0"/>
          </a:p>
          <a:p>
            <a:endParaRPr lang="en-US" dirty="0"/>
          </a:p>
        </p:txBody>
      </p:sp>
      <p:sp>
        <p:nvSpPr>
          <p:cNvPr id="4" name="Slide Number Placeholder 3"/>
          <p:cNvSpPr>
            <a:spLocks noGrp="1"/>
          </p:cNvSpPr>
          <p:nvPr>
            <p:ph type="sldNum" sz="quarter" idx="5"/>
          </p:nvPr>
        </p:nvSpPr>
        <p:spPr/>
        <p:txBody>
          <a:bodyPr/>
          <a:lstStyle/>
          <a:p>
            <a:fld id="{1A15E0CA-7C89-4FF9-9B6C-8C1ECFB085A0}" type="slidenum">
              <a:rPr lang="en-US" smtClean="0"/>
              <a:t>1</a:t>
            </a:fld>
            <a:endParaRPr lang="en-US"/>
          </a:p>
        </p:txBody>
      </p:sp>
    </p:spTree>
    <p:extLst>
      <p:ext uri="{BB962C8B-B14F-4D97-AF65-F5344CB8AC3E}">
        <p14:creationId xmlns:p14="http://schemas.microsoft.com/office/powerpoint/2010/main" val="911008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300" dirty="0"/>
              <a:t>The operable force in the IBC is now consistent with ICC A117.1, which is the accessibility standard referenced by the IBC.  </a:t>
            </a:r>
          </a:p>
          <a:p>
            <a:pPr fontAlgn="base"/>
            <a:endParaRPr lang="en-US" sz="1300" dirty="0"/>
          </a:p>
          <a:p>
            <a:pPr fontAlgn="base"/>
            <a:r>
              <a:rPr lang="en-US" sz="1300" dirty="0"/>
              <a:t>The maximum force to operate hardware with a pushing or pulling motion, like panic hardware, is 15 pounds.</a:t>
            </a:r>
          </a:p>
          <a:p>
            <a:pPr fontAlgn="base"/>
            <a:endParaRPr lang="en-US" sz="1300" dirty="0"/>
          </a:p>
          <a:p>
            <a:pPr fontAlgn="base"/>
            <a:r>
              <a:rPr lang="en-US" sz="1300" dirty="0"/>
              <a:t>For hardware that is operated by a rotational motion – like a lever handle, the limit is 28 inch-pounds.  </a:t>
            </a:r>
          </a:p>
          <a:p>
            <a:pPr fontAlgn="base"/>
            <a:endParaRPr lang="en-US" sz="1300" dirty="0"/>
          </a:p>
          <a:p>
            <a:pPr fontAlgn="base"/>
            <a:r>
              <a:rPr lang="en-US" sz="1300" dirty="0"/>
              <a:t>This creates a conflict with the ADA standards, which limit the force for operable parts – including door hardware – to 5 pounds.  </a:t>
            </a:r>
          </a:p>
          <a:p>
            <a:pPr fontAlgn="base"/>
            <a:endParaRPr lang="en-US" sz="1300" dirty="0"/>
          </a:p>
        </p:txBody>
      </p:sp>
      <p:sp>
        <p:nvSpPr>
          <p:cNvPr id="4" name="Slide Number Placeholder 3"/>
          <p:cNvSpPr>
            <a:spLocks noGrp="1"/>
          </p:cNvSpPr>
          <p:nvPr>
            <p:ph type="sldNum" sz="quarter" idx="5"/>
          </p:nvPr>
        </p:nvSpPr>
        <p:spPr/>
        <p:txBody>
          <a:bodyPr/>
          <a:lstStyle/>
          <a:p>
            <a:fld id="{1A15E0CA-7C89-4FF9-9B6C-8C1ECFB085A0}" type="slidenum">
              <a:rPr lang="en-US" smtClean="0"/>
              <a:t>2</a:t>
            </a:fld>
            <a:endParaRPr lang="en-US"/>
          </a:p>
        </p:txBody>
      </p:sp>
    </p:spTree>
    <p:extLst>
      <p:ext uri="{BB962C8B-B14F-4D97-AF65-F5344CB8AC3E}">
        <p14:creationId xmlns:p14="http://schemas.microsoft.com/office/powerpoint/2010/main" val="2482106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300" dirty="0"/>
              <a:t>The AX was designed to meet the 5-pound limitation of the ADA standards.</a:t>
            </a:r>
          </a:p>
          <a:p>
            <a:pPr fontAlgn="base"/>
            <a:endParaRPr lang="en-US" sz="1300" dirty="0"/>
          </a:p>
          <a:p>
            <a:pPr fontAlgn="base"/>
            <a:r>
              <a:rPr lang="en-US" sz="1300" dirty="0"/>
              <a:t>The change to the ADA standards that mandates 5 pounds maximum for the operation of hardware was made (accidentally) as an editorial change, without going through the normal code development process.</a:t>
            </a:r>
          </a:p>
          <a:p>
            <a:pPr fontAlgn="base"/>
            <a:endParaRPr lang="en-US" sz="1300" dirty="0"/>
          </a:p>
          <a:p>
            <a:pPr fontAlgn="base"/>
            <a:r>
              <a:rPr lang="en-US" sz="1300" dirty="0"/>
              <a:t>At that time (2010), ICC A117.1 did not include limitations on operable force for hardware – those were added in the 2017 edition.</a:t>
            </a:r>
          </a:p>
          <a:p>
            <a:pPr fontAlgn="base"/>
            <a:endParaRPr lang="en-US" sz="1300" dirty="0"/>
          </a:p>
          <a:p>
            <a:pPr fontAlgn="base"/>
            <a:r>
              <a:rPr lang="en-US" sz="1300" dirty="0"/>
              <a:t>Most states use some form of ICC A117.1 as their accessibility standard, although technically the ADA applies to all states because it is a federal law.</a:t>
            </a:r>
          </a:p>
          <a:p>
            <a:pPr fontAlgn="base"/>
            <a:endParaRPr lang="en-US" sz="1300" dirty="0"/>
          </a:p>
          <a:p>
            <a:pPr marL="0" marR="0" lvl="0" indent="0" algn="l" defTabSz="914400" rtl="0" eaLnBrk="1" fontAlgn="base" latinLnBrk="0" hangingPunct="1">
              <a:lnSpc>
                <a:spcPct val="100000"/>
              </a:lnSpc>
              <a:spcBef>
                <a:spcPts val="0"/>
              </a:spcBef>
              <a:spcAft>
                <a:spcPts val="0"/>
              </a:spcAft>
              <a:buClrTx/>
              <a:buSzTx/>
              <a:buFontTx/>
              <a:buNone/>
              <a:tabLst/>
              <a:defRPr/>
            </a:pPr>
            <a:r>
              <a:rPr lang="en-US" sz="1300" dirty="0"/>
              <a:t>I’m not sure when or how this conflict will be resolved, but in the meantime, it’s something to watch out for – especially in states like California where the ADA standards are used for accessibility instead of ICC A117.1.</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300" dirty="0"/>
          </a:p>
          <a:p>
            <a:pPr marL="0" marR="0" lvl="0" indent="0" algn="l" defTabSz="914400" rtl="0" eaLnBrk="1" fontAlgn="base" latinLnBrk="0" hangingPunct="1">
              <a:lnSpc>
                <a:spcPct val="100000"/>
              </a:lnSpc>
              <a:spcBef>
                <a:spcPts val="0"/>
              </a:spcBef>
              <a:spcAft>
                <a:spcPts val="0"/>
              </a:spcAft>
              <a:buClrTx/>
              <a:buSzTx/>
              <a:buFontTx/>
              <a:buNone/>
              <a:tabLst/>
              <a:defRPr/>
            </a:pPr>
            <a:r>
              <a:rPr lang="en-US" sz="1300" dirty="0"/>
              <a:t>In these states the AX should be specified in order to meet the 5-pound limit – there has been at least one project in California where the “standard” panic hardware had to be removed and AX devices installed.</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300" dirty="0"/>
          </a:p>
          <a:p>
            <a:pPr marL="0" marR="0" lvl="0" indent="0" algn="l" defTabSz="914400" rtl="0" eaLnBrk="1" fontAlgn="base" latinLnBrk="0" hangingPunct="1">
              <a:lnSpc>
                <a:spcPct val="100000"/>
              </a:lnSpc>
              <a:spcBef>
                <a:spcPts val="0"/>
              </a:spcBef>
              <a:spcAft>
                <a:spcPts val="0"/>
              </a:spcAft>
              <a:buClrTx/>
              <a:buSzTx/>
              <a:buFontTx/>
              <a:buNone/>
              <a:tabLst/>
              <a:defRPr/>
            </a:pPr>
            <a:r>
              <a:rPr lang="en-US" sz="1300" dirty="0"/>
              <a:t>Because the ADA is a federal law, there is always the possibility that in a state that uses ICC A117.1 as their accessibility standard, panic hardware meeting this standard could be installed (15 pounds of force, maximum), and someone could later enforce the ADA standards and the hardware would not be compliant.</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300" dirty="0"/>
          </a:p>
          <a:p>
            <a:pPr marL="0" marR="0" lvl="0" indent="0" algn="l" defTabSz="914400" rtl="0" eaLnBrk="1" fontAlgn="base" latinLnBrk="0" hangingPunct="1">
              <a:lnSpc>
                <a:spcPct val="100000"/>
              </a:lnSpc>
              <a:spcBef>
                <a:spcPts val="0"/>
              </a:spcBef>
              <a:spcAft>
                <a:spcPts val="0"/>
              </a:spcAft>
              <a:buClrTx/>
              <a:buSzTx/>
              <a:buFontTx/>
              <a:buNone/>
              <a:tabLst/>
              <a:defRPr/>
            </a:pPr>
            <a:r>
              <a:rPr lang="en-US" sz="1300" dirty="0"/>
              <a:t>At some point I’m guessing that the ADA standards will be revised to match ICC A117.1 – 15 pounds of pushing/pulling motion and 28 inch-pounds of rotational motion, but we will have to wait and see.  </a:t>
            </a:r>
          </a:p>
          <a:p>
            <a:pPr fontAlgn="base"/>
            <a:endParaRPr lang="en-US" sz="1300" dirty="0"/>
          </a:p>
          <a:p>
            <a:pPr fontAlgn="base"/>
            <a:endParaRPr lang="en-US" dirty="0"/>
          </a:p>
        </p:txBody>
      </p:sp>
      <p:sp>
        <p:nvSpPr>
          <p:cNvPr id="4" name="Slide Number Placeholder 3"/>
          <p:cNvSpPr>
            <a:spLocks noGrp="1"/>
          </p:cNvSpPr>
          <p:nvPr>
            <p:ph type="sldNum" sz="quarter" idx="5"/>
          </p:nvPr>
        </p:nvSpPr>
        <p:spPr/>
        <p:txBody>
          <a:bodyPr/>
          <a:lstStyle/>
          <a:p>
            <a:fld id="{1A15E0CA-7C89-4FF9-9B6C-8C1ECFB085A0}" type="slidenum">
              <a:rPr lang="en-US" smtClean="0"/>
              <a:t>3</a:t>
            </a:fld>
            <a:endParaRPr lang="en-US"/>
          </a:p>
        </p:txBody>
      </p:sp>
    </p:spTree>
    <p:extLst>
      <p:ext uri="{BB962C8B-B14F-4D97-AF65-F5344CB8AC3E}">
        <p14:creationId xmlns:p14="http://schemas.microsoft.com/office/powerpoint/2010/main" val="4083618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iDH</a:t>
            </a:r>
            <a:r>
              <a:rPr lang="en-US" dirty="0"/>
              <a:t> Tip – Online ADA Guide</a:t>
            </a:r>
          </a:p>
          <a:p>
            <a:endParaRPr lang="en-US" dirty="0"/>
          </a:p>
          <a:p>
            <a:r>
              <a:rPr lang="en-US" dirty="0"/>
              <a:t>Quite a few years ago I posted about an online guide to the ADA standards, that was created by the US Access Board, but there are still a lot of people who are not aware of it.</a:t>
            </a:r>
          </a:p>
          <a:p>
            <a:endParaRPr lang="en-US" dirty="0"/>
          </a:p>
          <a:p>
            <a:r>
              <a:rPr lang="en-US" dirty="0"/>
              <a:t>There is a link to the guide at the bottom of the right sidebar on </a:t>
            </a:r>
            <a:r>
              <a:rPr lang="en-US" dirty="0" err="1"/>
              <a:t>iDigHardware</a:t>
            </a:r>
            <a:r>
              <a:rPr lang="en-US" dirty="0"/>
              <a:t>, just above the Techstreet link.</a:t>
            </a:r>
          </a:p>
          <a:p>
            <a:endParaRPr lang="en-US" dirty="0"/>
          </a:p>
          <a:p>
            <a:r>
              <a:rPr lang="en-US" dirty="0"/>
              <a:t>The post in this screenshot covers some of the door-related issues addressed by the guide, which includes information and images to help explain the requirements of the standards.  </a:t>
            </a:r>
          </a:p>
          <a:p>
            <a:endParaRPr lang="en-US" dirty="0"/>
          </a:p>
          <a:p>
            <a:r>
              <a:rPr lang="en-US" dirty="0"/>
              <a:t>Many of your accessibility-related questions can be answered by referring to the online guide.  In addition, there is a commentary version of ICC A117.1 which is available to download from our Techstreet account (there is also a commentary edition of the IBC available there).</a:t>
            </a:r>
          </a:p>
          <a:p>
            <a:endParaRPr lang="en-US" dirty="0"/>
          </a:p>
          <a:p>
            <a:r>
              <a:rPr lang="en-US" dirty="0"/>
              <a:t>The ADA standards can be </a:t>
            </a:r>
            <a:r>
              <a:rPr lang="en-US"/>
              <a:t>downloaded from ADA.gov.</a:t>
            </a:r>
            <a:endParaRPr lang="en-US" dirty="0"/>
          </a:p>
          <a:p>
            <a:endParaRPr lang="en-US" dirty="0"/>
          </a:p>
          <a:p>
            <a:r>
              <a:rPr lang="en-US" dirty="0"/>
              <a:t>Here is a link to the post on the screen: https://idighardware.com/2015/08/guide-to-the-ada-standards-chapter-4/</a:t>
            </a:r>
          </a:p>
        </p:txBody>
      </p:sp>
      <p:sp>
        <p:nvSpPr>
          <p:cNvPr id="4" name="Slide Number Placeholder 3"/>
          <p:cNvSpPr>
            <a:spLocks noGrp="1"/>
          </p:cNvSpPr>
          <p:nvPr>
            <p:ph type="sldNum" sz="quarter" idx="5"/>
          </p:nvPr>
        </p:nvSpPr>
        <p:spPr/>
        <p:txBody>
          <a:bodyPr/>
          <a:lstStyle/>
          <a:p>
            <a:fld id="{7F725688-E2ED-4442-80A5-CF4F5ADE452A}" type="slidenum">
              <a:rPr lang="en-US" smtClean="0"/>
              <a:t>4</a:t>
            </a:fld>
            <a:endParaRPr lang="en-US"/>
          </a:p>
        </p:txBody>
      </p:sp>
    </p:spTree>
    <p:extLst>
      <p:ext uri="{BB962C8B-B14F-4D97-AF65-F5344CB8AC3E}">
        <p14:creationId xmlns:p14="http://schemas.microsoft.com/office/powerpoint/2010/main" val="170363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52726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FDA8-3271-49B7-A258-71CED39D6A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F34187-87E5-4E08-8E33-84FEDE2D07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C15D02-ABE6-4F8D-BBD1-7A2921B3C0E1}"/>
              </a:ext>
            </a:extLst>
          </p:cNvPr>
          <p:cNvSpPr>
            <a:spLocks noGrp="1"/>
          </p:cNvSpPr>
          <p:nvPr>
            <p:ph type="dt" sz="half" idx="10"/>
          </p:nvPr>
        </p:nvSpPr>
        <p:spPr/>
        <p:txBody>
          <a:bodyPr/>
          <a:lstStyle/>
          <a:p>
            <a:fld id="{EC2E59AD-15C2-49AF-8D79-947E35B8C160}" type="datetimeFigureOut">
              <a:rPr lang="en-US" smtClean="0"/>
              <a:t>8/2/2021</a:t>
            </a:fld>
            <a:endParaRPr lang="en-US"/>
          </a:p>
        </p:txBody>
      </p:sp>
      <p:sp>
        <p:nvSpPr>
          <p:cNvPr id="5" name="Footer Placeholder 4">
            <a:extLst>
              <a:ext uri="{FF2B5EF4-FFF2-40B4-BE49-F238E27FC236}">
                <a16:creationId xmlns:a16="http://schemas.microsoft.com/office/drawing/2014/main" id="{1C265250-7DF4-4CA5-854E-FEB00E6DBE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7D0A3B-74EB-475E-A72D-C61CEE20B59F}"/>
              </a:ext>
            </a:extLst>
          </p:cNvPr>
          <p:cNvSpPr>
            <a:spLocks noGrp="1"/>
          </p:cNvSpPr>
          <p:nvPr>
            <p:ph type="sldNum" sz="quarter" idx="12"/>
          </p:nvPr>
        </p:nvSpPr>
        <p:spPr/>
        <p:txBody>
          <a:bodyPr/>
          <a:lstStyle/>
          <a:p>
            <a:fld id="{4D1FE687-16AE-4AE7-8503-3A7EB5EB342B}" type="slidenum">
              <a:rPr lang="en-US" smtClean="0"/>
              <a:t>‹#›</a:t>
            </a:fld>
            <a:endParaRPr lang="en-US"/>
          </a:p>
        </p:txBody>
      </p:sp>
    </p:spTree>
    <p:extLst>
      <p:ext uri="{BB962C8B-B14F-4D97-AF65-F5344CB8AC3E}">
        <p14:creationId xmlns:p14="http://schemas.microsoft.com/office/powerpoint/2010/main" val="974577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Content Placeholder 2"/>
          <p:cNvSpPr>
            <a:spLocks noGrp="1"/>
          </p:cNvSpPr>
          <p:nvPr>
            <p:ph sz="half" idx="1"/>
          </p:nvPr>
        </p:nvSpPr>
        <p:spPr bwMode="gray">
          <a:xfrm>
            <a:off x="609600" y="1600201"/>
            <a:ext cx="5384800"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bwMode="gray">
          <a:xfrm>
            <a:off x="6197600" y="1600201"/>
            <a:ext cx="5384800"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43203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CF8D893B-FEE3-4ACC-85A8-D245B94BB640}"/>
              </a:ext>
            </a:extLst>
          </p:cNvPr>
          <p:cNvSpPr/>
          <p:nvPr userDrawn="1"/>
        </p:nvSpPr>
        <p:spPr>
          <a:xfrm>
            <a:off x="0" y="6096000"/>
            <a:ext cx="12192000" cy="762001"/>
          </a:xfrm>
          <a:prstGeom prst="rect">
            <a:avLst/>
          </a:prstGeom>
          <a:gradFill>
            <a:gsLst>
              <a:gs pos="0">
                <a:schemeClr val="accent2"/>
              </a:gs>
              <a:gs pos="73000">
                <a:schemeClr val="accent2">
                  <a:lumMod val="60000"/>
                  <a:lumOff val="40000"/>
                </a:schemeClr>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b="1" dirty="0"/>
              <a:t>   2021 Model Code Update</a:t>
            </a:r>
          </a:p>
        </p:txBody>
      </p:sp>
    </p:spTree>
    <p:extLst>
      <p:ext uri="{BB962C8B-B14F-4D97-AF65-F5344CB8AC3E}">
        <p14:creationId xmlns:p14="http://schemas.microsoft.com/office/powerpoint/2010/main" val="87495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Lst>
  <p:txStyles>
    <p:titleStyle>
      <a:lvl1pPr algn="l" defTabSz="914400" rtl="0" eaLnBrk="1" latinLnBrk="0" hangingPunct="1">
        <a:lnSpc>
          <a:spcPct val="90000"/>
        </a:lnSpc>
        <a:spcBef>
          <a:spcPct val="0"/>
        </a:spcBef>
        <a:buNone/>
        <a:defRPr sz="44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917F7-488D-4C5B-9A0F-971B1ECD6F31}"/>
              </a:ext>
            </a:extLst>
          </p:cNvPr>
          <p:cNvSpPr>
            <a:spLocks noGrp="1"/>
          </p:cNvSpPr>
          <p:nvPr>
            <p:ph type="title"/>
          </p:nvPr>
        </p:nvSpPr>
        <p:spPr/>
        <p:txBody>
          <a:bodyPr/>
          <a:lstStyle/>
          <a:p>
            <a:r>
              <a:rPr lang="en-US" b="1" dirty="0"/>
              <a:t>Opening Force</a:t>
            </a:r>
          </a:p>
        </p:txBody>
      </p:sp>
      <p:sp>
        <p:nvSpPr>
          <p:cNvPr id="3" name="Content Placeholder 2">
            <a:extLst>
              <a:ext uri="{FF2B5EF4-FFF2-40B4-BE49-F238E27FC236}">
                <a16:creationId xmlns:a16="http://schemas.microsoft.com/office/drawing/2014/main" id="{1120D76A-F234-491B-9933-D7A91A64FAF8}"/>
              </a:ext>
            </a:extLst>
          </p:cNvPr>
          <p:cNvSpPr>
            <a:spLocks noGrp="1"/>
          </p:cNvSpPr>
          <p:nvPr>
            <p:ph idx="1"/>
          </p:nvPr>
        </p:nvSpPr>
        <p:spPr>
          <a:xfrm>
            <a:off x="838200" y="1825625"/>
            <a:ext cx="3965812" cy="4351338"/>
          </a:xfrm>
        </p:spPr>
        <p:txBody>
          <a:bodyPr/>
          <a:lstStyle/>
          <a:p>
            <a:r>
              <a:rPr lang="en-US" dirty="0"/>
              <a:t>Interior manually-operated, non-fire-rated doors: 5 pounds</a:t>
            </a:r>
          </a:p>
          <a:p>
            <a:r>
              <a:rPr lang="en-US" dirty="0"/>
              <a:t>Other manually-operated doors: 30 pounds to set the door in motion, 15 pounds to move door to the fully-open position</a:t>
            </a:r>
          </a:p>
          <a:p>
            <a:endParaRPr lang="en-US" dirty="0"/>
          </a:p>
        </p:txBody>
      </p:sp>
      <p:pic>
        <p:nvPicPr>
          <p:cNvPr id="5" name="Picture 4">
            <a:extLst>
              <a:ext uri="{FF2B5EF4-FFF2-40B4-BE49-F238E27FC236}">
                <a16:creationId xmlns:a16="http://schemas.microsoft.com/office/drawing/2014/main" id="{C80B764D-F86F-4468-BF69-D83D845910F6}"/>
              </a:ext>
            </a:extLst>
          </p:cNvPr>
          <p:cNvPicPr>
            <a:picLocks noChangeAspect="1"/>
          </p:cNvPicPr>
          <p:nvPr/>
        </p:nvPicPr>
        <p:blipFill>
          <a:blip r:embed="rId3"/>
          <a:stretch>
            <a:fillRect/>
          </a:stretch>
        </p:blipFill>
        <p:spPr>
          <a:xfrm>
            <a:off x="5418102" y="1583140"/>
            <a:ext cx="6773898" cy="4514435"/>
          </a:xfrm>
          <a:prstGeom prst="rect">
            <a:avLst/>
          </a:prstGeom>
        </p:spPr>
      </p:pic>
    </p:spTree>
    <p:extLst>
      <p:ext uri="{BB962C8B-B14F-4D97-AF65-F5344CB8AC3E}">
        <p14:creationId xmlns:p14="http://schemas.microsoft.com/office/powerpoint/2010/main" val="1030746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917F7-488D-4C5B-9A0F-971B1ECD6F31}"/>
              </a:ext>
            </a:extLst>
          </p:cNvPr>
          <p:cNvSpPr>
            <a:spLocks noGrp="1"/>
          </p:cNvSpPr>
          <p:nvPr>
            <p:ph type="title"/>
          </p:nvPr>
        </p:nvSpPr>
        <p:spPr/>
        <p:txBody>
          <a:bodyPr/>
          <a:lstStyle/>
          <a:p>
            <a:r>
              <a:rPr lang="en-US" b="1" dirty="0"/>
              <a:t>Operable Force</a:t>
            </a:r>
          </a:p>
        </p:txBody>
      </p:sp>
      <p:sp>
        <p:nvSpPr>
          <p:cNvPr id="3" name="Content Placeholder 2">
            <a:extLst>
              <a:ext uri="{FF2B5EF4-FFF2-40B4-BE49-F238E27FC236}">
                <a16:creationId xmlns:a16="http://schemas.microsoft.com/office/drawing/2014/main" id="{1120D76A-F234-491B-9933-D7A91A64FAF8}"/>
              </a:ext>
            </a:extLst>
          </p:cNvPr>
          <p:cNvSpPr>
            <a:spLocks noGrp="1"/>
          </p:cNvSpPr>
          <p:nvPr>
            <p:ph idx="1"/>
          </p:nvPr>
        </p:nvSpPr>
        <p:spPr>
          <a:xfrm>
            <a:off x="838200" y="1825625"/>
            <a:ext cx="5617191" cy="4351338"/>
          </a:xfrm>
        </p:spPr>
        <p:txBody>
          <a:bodyPr/>
          <a:lstStyle/>
          <a:p>
            <a:r>
              <a:rPr lang="en-US" dirty="0"/>
              <a:t>Pushing or pulling motion: 15 pounds, maximum</a:t>
            </a:r>
          </a:p>
          <a:p>
            <a:r>
              <a:rPr lang="en-US" dirty="0"/>
              <a:t>Rotational motion: 28 inch-pounds, maximum</a:t>
            </a:r>
          </a:p>
          <a:p>
            <a:r>
              <a:rPr lang="en-US" dirty="0"/>
              <a:t>Consistent with ICC A117.1</a:t>
            </a:r>
          </a:p>
          <a:p>
            <a:endParaRPr lang="en-US" dirty="0"/>
          </a:p>
          <a:p>
            <a:r>
              <a:rPr lang="en-US" dirty="0"/>
              <a:t>ADA: 5 pounds, maximum</a:t>
            </a:r>
          </a:p>
          <a:p>
            <a:endParaRPr lang="en-US" dirty="0"/>
          </a:p>
        </p:txBody>
      </p:sp>
      <p:pic>
        <p:nvPicPr>
          <p:cNvPr id="5" name="Picture 4">
            <a:extLst>
              <a:ext uri="{FF2B5EF4-FFF2-40B4-BE49-F238E27FC236}">
                <a16:creationId xmlns:a16="http://schemas.microsoft.com/office/drawing/2014/main" id="{3EA9399A-526F-42D1-AF79-E252B502F67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65827" y="3109083"/>
            <a:ext cx="4110723" cy="3000827"/>
          </a:xfrm>
          <a:prstGeom prst="rect">
            <a:avLst/>
          </a:prstGeom>
        </p:spPr>
      </p:pic>
      <p:pic>
        <p:nvPicPr>
          <p:cNvPr id="7" name="Picture 6">
            <a:extLst>
              <a:ext uri="{FF2B5EF4-FFF2-40B4-BE49-F238E27FC236}">
                <a16:creationId xmlns:a16="http://schemas.microsoft.com/office/drawing/2014/main" id="{2DD425D8-EB60-42A5-AD1A-185CA77128A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65920" y="-23813"/>
            <a:ext cx="4126079" cy="3094559"/>
          </a:xfrm>
          <a:prstGeom prst="rect">
            <a:avLst/>
          </a:prstGeom>
        </p:spPr>
      </p:pic>
    </p:spTree>
    <p:extLst>
      <p:ext uri="{BB962C8B-B14F-4D97-AF65-F5344CB8AC3E}">
        <p14:creationId xmlns:p14="http://schemas.microsoft.com/office/powerpoint/2010/main" val="1017552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917F7-488D-4C5B-9A0F-971B1ECD6F31}"/>
              </a:ext>
            </a:extLst>
          </p:cNvPr>
          <p:cNvSpPr>
            <a:spLocks noGrp="1"/>
          </p:cNvSpPr>
          <p:nvPr>
            <p:ph type="title"/>
          </p:nvPr>
        </p:nvSpPr>
        <p:spPr/>
        <p:txBody>
          <a:bodyPr/>
          <a:lstStyle/>
          <a:p>
            <a:r>
              <a:rPr lang="en-US" b="1" dirty="0"/>
              <a:t>AX Devices</a:t>
            </a:r>
          </a:p>
        </p:txBody>
      </p:sp>
      <p:sp>
        <p:nvSpPr>
          <p:cNvPr id="3" name="Content Placeholder 2">
            <a:extLst>
              <a:ext uri="{FF2B5EF4-FFF2-40B4-BE49-F238E27FC236}">
                <a16:creationId xmlns:a16="http://schemas.microsoft.com/office/drawing/2014/main" id="{1120D76A-F234-491B-9933-D7A91A64FAF8}"/>
              </a:ext>
            </a:extLst>
          </p:cNvPr>
          <p:cNvSpPr>
            <a:spLocks noGrp="1"/>
          </p:cNvSpPr>
          <p:nvPr>
            <p:ph idx="1"/>
          </p:nvPr>
        </p:nvSpPr>
        <p:spPr>
          <a:xfrm>
            <a:off x="838200" y="1825625"/>
            <a:ext cx="5617191" cy="4351338"/>
          </a:xfrm>
        </p:spPr>
        <p:txBody>
          <a:bodyPr/>
          <a:lstStyle/>
          <a:p>
            <a:r>
              <a:rPr lang="en-US" dirty="0"/>
              <a:t>What does this mean for the AX devices, which are certified to operate with 5 pounds of force or less?</a:t>
            </a:r>
          </a:p>
          <a:p>
            <a:endParaRPr lang="en-US" dirty="0"/>
          </a:p>
        </p:txBody>
      </p:sp>
      <p:pic>
        <p:nvPicPr>
          <p:cNvPr id="4" name="Picture 3">
            <a:extLst>
              <a:ext uri="{FF2B5EF4-FFF2-40B4-BE49-F238E27FC236}">
                <a16:creationId xmlns:a16="http://schemas.microsoft.com/office/drawing/2014/main" id="{4D2A8280-D016-478C-BA6B-7656A42DBB80}"/>
              </a:ext>
            </a:extLst>
          </p:cNvPr>
          <p:cNvPicPr>
            <a:picLocks noChangeAspect="1"/>
          </p:cNvPicPr>
          <p:nvPr/>
        </p:nvPicPr>
        <p:blipFill rotWithShape="1">
          <a:blip r:embed="rId3"/>
          <a:srcRect l="52948" t="14603" r="19286" b="9930"/>
          <a:stretch/>
        </p:blipFill>
        <p:spPr>
          <a:xfrm>
            <a:off x="8207829" y="0"/>
            <a:ext cx="3984171" cy="6091044"/>
          </a:xfrm>
          <a:prstGeom prst="rect">
            <a:avLst/>
          </a:prstGeom>
        </p:spPr>
      </p:pic>
    </p:spTree>
    <p:extLst>
      <p:ext uri="{BB962C8B-B14F-4D97-AF65-F5344CB8AC3E}">
        <p14:creationId xmlns:p14="http://schemas.microsoft.com/office/powerpoint/2010/main" val="355591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DBAACD-5E1D-4923-A8C9-C6BA014E21F2}"/>
              </a:ext>
            </a:extLst>
          </p:cNvPr>
          <p:cNvPicPr>
            <a:picLocks noChangeAspect="1"/>
          </p:cNvPicPr>
          <p:nvPr/>
        </p:nvPicPr>
        <p:blipFill rotWithShape="1">
          <a:blip r:embed="rId3"/>
          <a:srcRect l="13809" t="16508" r="12539" b="9841"/>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29A6590-F28E-43E5-B5D7-ED6E5B423103}"/>
              </a:ext>
            </a:extLst>
          </p:cNvPr>
          <p:cNvPicPr>
            <a:picLocks noChangeAspect="1"/>
          </p:cNvPicPr>
          <p:nvPr/>
        </p:nvPicPr>
        <p:blipFill rotWithShape="1">
          <a:blip r:embed="rId4"/>
          <a:srcRect l="65357" t="42222" r="16429" b="23492"/>
          <a:stretch/>
        </p:blipFill>
        <p:spPr>
          <a:xfrm>
            <a:off x="9427028" y="4223657"/>
            <a:ext cx="2220687" cy="2351314"/>
          </a:xfrm>
          <a:prstGeom prst="rect">
            <a:avLst/>
          </a:prstGeom>
          <a:ln w="25400">
            <a:solidFill>
              <a:schemeClr val="accent2"/>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459625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9508</TotalTime>
  <Words>840</Words>
  <Application>Microsoft Office PowerPoint</Application>
  <PresentationFormat>Widescreen</PresentationFormat>
  <Paragraphs>59</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Opening Force</vt:lpstr>
      <vt:lpstr>Operable Force</vt:lpstr>
      <vt:lpstr>AX Devices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kirsten wiskus</dc:creator>
  <cp:lastModifiedBy>Greene, Lori</cp:lastModifiedBy>
  <cp:revision>188</cp:revision>
  <cp:lastPrinted>2020-09-12T17:37:55Z</cp:lastPrinted>
  <dcterms:created xsi:type="dcterms:W3CDTF">2019-07-26T03:48:39Z</dcterms:created>
  <dcterms:modified xsi:type="dcterms:W3CDTF">2021-08-02T20:33:30Z</dcterms:modified>
</cp:coreProperties>
</file>