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73" r:id="rId2"/>
    <p:sldId id="1343" r:id="rId3"/>
    <p:sldId id="1344" r:id="rId4"/>
    <p:sldId id="1345" r:id="rId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61" autoAdjust="0"/>
    <p:restoredTop sz="64654" autoAdjust="0"/>
  </p:normalViewPr>
  <p:slideViewPr>
    <p:cSldViewPr snapToGrid="0" snapToObjects="1" showGuides="1">
      <p:cViewPr varScale="1">
        <p:scale>
          <a:sx n="52" d="100"/>
          <a:sy n="52" d="100"/>
        </p:scale>
        <p:origin x="1190" y="43"/>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C06D6D2-1A33-4530-8781-991C38BCFEA3}" type="datetimeFigureOut">
              <a:rPr lang="en-US" smtClean="0"/>
              <a:t>6/30/2021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725688-E2ED-4442-80A5-CF4F5ADE452A}" type="slidenum">
              <a:rPr lang="en-US" smtClean="0"/>
              <a:t>‹#›</a:t>
            </a:fld>
            <a:endParaRPr lang="en-US"/>
          </a:p>
        </p:txBody>
      </p:sp>
    </p:spTree>
    <p:extLst>
      <p:ext uri="{BB962C8B-B14F-4D97-AF65-F5344CB8AC3E}">
        <p14:creationId xmlns:p14="http://schemas.microsoft.com/office/powerpoint/2010/main" val="23423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now, there wasn’t a requirement in the model codes or accessibility standards for automatic operators in any specific locations.</a:t>
            </a:r>
          </a:p>
          <a:p>
            <a:endParaRPr lang="en-US" dirty="0"/>
          </a:p>
          <a:p>
            <a:r>
              <a:rPr lang="en-US" dirty="0"/>
              <a:t>Auto operators are usually installed for convenience, or when a door can not meet the requirements for a manual door – if it’s too hard to open, or if there isn’t enough maneuvering clearance.</a:t>
            </a:r>
          </a:p>
          <a:p>
            <a:endParaRPr lang="en-US" dirty="0"/>
          </a:p>
          <a:p>
            <a:r>
              <a:rPr lang="en-US" dirty="0"/>
              <a:t>The 2021 IBC will now require public entrances for some buildings to have at least one automatic door – either a power-operated pedestrian door or a door with a low-energy automatic operator.</a:t>
            </a:r>
          </a:p>
          <a:p>
            <a:endParaRPr lang="en-US" dirty="0"/>
          </a:p>
          <a:p>
            <a:r>
              <a:rPr lang="en-US" dirty="0"/>
              <a:t>The table here on the screen shows the applicable use groups and the associated occupant loads, but in case you’re not familiar with each of the use groups I have them broken out for you…</a:t>
            </a:r>
          </a:p>
        </p:txBody>
      </p:sp>
      <p:sp>
        <p:nvSpPr>
          <p:cNvPr id="4" name="Slide Number Placeholder 3"/>
          <p:cNvSpPr>
            <a:spLocks noGrp="1"/>
          </p:cNvSpPr>
          <p:nvPr>
            <p:ph type="sldNum" sz="quarter" idx="5"/>
          </p:nvPr>
        </p:nvSpPr>
        <p:spPr/>
        <p:txBody>
          <a:bodyPr/>
          <a:lstStyle/>
          <a:p>
            <a:fld id="{1A15E0CA-7C89-4FF9-9B6C-8C1ECFB085A0}" type="slidenum">
              <a:rPr lang="en-US" smtClean="0"/>
              <a:t>1</a:t>
            </a:fld>
            <a:endParaRPr lang="en-US"/>
          </a:p>
        </p:txBody>
      </p:sp>
    </p:spTree>
    <p:extLst>
      <p:ext uri="{BB962C8B-B14F-4D97-AF65-F5344CB8AC3E}">
        <p14:creationId xmlns:p14="http://schemas.microsoft.com/office/powerpoint/2010/main" val="293553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Group A covers Assembly occupancies, and the subgroups are described here on the screen, but basically the requirement would apply to all assembly occupancies with an occupant load of more than 300 people – except Group A-5.</a:t>
            </a:r>
          </a:p>
          <a:p>
            <a:endParaRPr lang="en-US" dirty="0"/>
          </a:p>
          <a:p>
            <a:r>
              <a:rPr lang="en-US" dirty="0"/>
              <a:t>Group A-5 covers assembly occupancies for viewing outdoor activities, like stadiums and grandstands.</a:t>
            </a:r>
          </a:p>
          <a:p>
            <a:endParaRPr lang="en-US" dirty="0"/>
          </a:p>
          <a:p>
            <a:r>
              <a:rPr lang="en-US" dirty="0"/>
              <a:t>The other use groups shown here require a public entrance with an automatic door when the occupant load is more than 500 people.</a:t>
            </a:r>
          </a:p>
          <a:p>
            <a:endParaRPr lang="en-US" dirty="0"/>
          </a:p>
          <a:p>
            <a:r>
              <a:rPr lang="en-US" dirty="0"/>
              <a:t>Those use groups are B – Business, M – Mercantile, and R-1 – Residential which includes hotels.</a:t>
            </a:r>
          </a:p>
        </p:txBody>
      </p:sp>
      <p:sp>
        <p:nvSpPr>
          <p:cNvPr id="4" name="Slide Number Placeholder 3"/>
          <p:cNvSpPr>
            <a:spLocks noGrp="1"/>
          </p:cNvSpPr>
          <p:nvPr>
            <p:ph type="sldNum" sz="quarter" idx="5"/>
          </p:nvPr>
        </p:nvSpPr>
        <p:spPr/>
        <p:txBody>
          <a:bodyPr/>
          <a:lstStyle/>
          <a:p>
            <a:fld id="{1A15E0CA-7C89-4FF9-9B6C-8C1ECFB085A0}" type="slidenum">
              <a:rPr lang="en-US" smtClean="0"/>
              <a:t>2</a:t>
            </a:fld>
            <a:endParaRPr lang="en-US"/>
          </a:p>
        </p:txBody>
      </p:sp>
    </p:spTree>
    <p:extLst>
      <p:ext uri="{BB962C8B-B14F-4D97-AF65-F5344CB8AC3E}">
        <p14:creationId xmlns:p14="http://schemas.microsoft.com/office/powerpoint/2010/main" val="3005014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kind of expected that a change was coming, because the 2017 edition of ICC A117.1 had a new section that required the vestibule door to also have an automatic operator when the public entrance is required to have an automatic operator.  </a:t>
            </a:r>
          </a:p>
          <a:p>
            <a:endParaRPr lang="en-US" dirty="0"/>
          </a:p>
          <a:p>
            <a:r>
              <a:rPr lang="en-US" dirty="0"/>
              <a:t>At that time, the model codes didn’t require automatic operators for public entrances, but A117.1 was ahead of the curve.</a:t>
            </a:r>
          </a:p>
          <a:p>
            <a:endParaRPr lang="en-US" dirty="0"/>
          </a:p>
          <a:p>
            <a:r>
              <a:rPr lang="en-US" dirty="0"/>
              <a:t>So we will start to see some openings at public entrances requiring auto operators on both the exterior and the vestibule doors.</a:t>
            </a:r>
          </a:p>
          <a:p>
            <a:endParaRPr lang="en-US" dirty="0"/>
          </a:p>
        </p:txBody>
      </p:sp>
      <p:sp>
        <p:nvSpPr>
          <p:cNvPr id="4" name="Slide Number Placeholder 3"/>
          <p:cNvSpPr>
            <a:spLocks noGrp="1"/>
          </p:cNvSpPr>
          <p:nvPr>
            <p:ph type="sldNum" sz="quarter" idx="5"/>
          </p:nvPr>
        </p:nvSpPr>
        <p:spPr/>
        <p:txBody>
          <a:bodyPr/>
          <a:lstStyle/>
          <a:p>
            <a:fld id="{1A15E0CA-7C89-4FF9-9B6C-8C1ECFB085A0}" type="slidenum">
              <a:rPr lang="en-US" smtClean="0"/>
              <a:t>3</a:t>
            </a:fld>
            <a:endParaRPr lang="en-US"/>
          </a:p>
        </p:txBody>
      </p:sp>
    </p:spTree>
    <p:extLst>
      <p:ext uri="{BB962C8B-B14F-4D97-AF65-F5344CB8AC3E}">
        <p14:creationId xmlns:p14="http://schemas.microsoft.com/office/powerpoint/2010/main" val="151321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iDH</a:t>
            </a:r>
            <a:r>
              <a:rPr lang="en-US" dirty="0"/>
              <a:t> Tip</a:t>
            </a:r>
          </a:p>
          <a:p>
            <a:endParaRPr lang="en-US" dirty="0"/>
          </a:p>
          <a:p>
            <a:r>
              <a:rPr lang="en-US" dirty="0"/>
              <a:t>All Allegion employees can download the codes and standards that we frequently use, from our Techstreet subscription.  This includes the I-Codes – International Building Code, International Fire Code, ICC A117.1 – Accessible and Usable Buildings and Facilities, and many others.  The IBC Commentary is extremely helpful because it explains the intent of the codes – the 2021 edition of the Commentary will be available soon.  For NFPA, we have access to NFPA 101, 80, 72, and others, but NFPA has recently changed their policy and is not distributing the new editions as PDFs.  So, for example, the 2021 edition of NFPA 101 is not available through Techstreet and must be purchased separately or accessed via NFPA’s subscription service (we don’t have company-wide access to this).  Our Techstreet subscription also gives us access to all of the BHMA standards.</a:t>
            </a:r>
          </a:p>
          <a:p>
            <a:endParaRPr lang="en-US" dirty="0"/>
          </a:p>
          <a:p>
            <a:r>
              <a:rPr lang="en-US" dirty="0"/>
              <a:t>If you do not have a Techstreet login, email lori.greene@allegion.com.  If you have forgotten your password, Lori can re-set it.  The link to access our subscription is NOT techstreet.com – it is subscriptions.techstreet.com.  There is a link at the bottom of the right sidebar on </a:t>
            </a:r>
            <a:r>
              <a:rPr lang="en-US" dirty="0" err="1"/>
              <a:t>iDigHardware</a:t>
            </a:r>
            <a:r>
              <a:rPr lang="en-US" dirty="0"/>
              <a:t>.  </a:t>
            </a:r>
          </a:p>
        </p:txBody>
      </p:sp>
      <p:sp>
        <p:nvSpPr>
          <p:cNvPr id="4" name="Slide Number Placeholder 3"/>
          <p:cNvSpPr>
            <a:spLocks noGrp="1"/>
          </p:cNvSpPr>
          <p:nvPr>
            <p:ph type="sldNum" sz="quarter" idx="5"/>
          </p:nvPr>
        </p:nvSpPr>
        <p:spPr/>
        <p:txBody>
          <a:bodyPr/>
          <a:lstStyle/>
          <a:p>
            <a:fld id="{7F725688-E2ED-4442-80A5-CF4F5ADE452A}" type="slidenum">
              <a:rPr lang="en-US" smtClean="0"/>
              <a:t>4</a:t>
            </a:fld>
            <a:endParaRPr lang="en-US"/>
          </a:p>
        </p:txBody>
      </p:sp>
    </p:spTree>
    <p:extLst>
      <p:ext uri="{BB962C8B-B14F-4D97-AF65-F5344CB8AC3E}">
        <p14:creationId xmlns:p14="http://schemas.microsoft.com/office/powerpoint/2010/main" val="125685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726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FDA8-3271-49B7-A258-71CED39D6A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34187-87E5-4E08-8E33-84FEDE2D07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15D02-ABE6-4F8D-BBD1-7A2921B3C0E1}"/>
              </a:ext>
            </a:extLst>
          </p:cNvPr>
          <p:cNvSpPr>
            <a:spLocks noGrp="1"/>
          </p:cNvSpPr>
          <p:nvPr>
            <p:ph type="dt" sz="half" idx="10"/>
          </p:nvPr>
        </p:nvSpPr>
        <p:spPr/>
        <p:txBody>
          <a:bodyPr/>
          <a:lstStyle/>
          <a:p>
            <a:fld id="{EC2E59AD-15C2-49AF-8D79-947E35B8C160}" type="datetimeFigureOut">
              <a:rPr lang="en-US" smtClean="0"/>
              <a:t>6/30/2021</a:t>
            </a:fld>
            <a:endParaRPr lang="en-US"/>
          </a:p>
        </p:txBody>
      </p:sp>
      <p:sp>
        <p:nvSpPr>
          <p:cNvPr id="5" name="Footer Placeholder 4">
            <a:extLst>
              <a:ext uri="{FF2B5EF4-FFF2-40B4-BE49-F238E27FC236}">
                <a16:creationId xmlns:a16="http://schemas.microsoft.com/office/drawing/2014/main" id="{1C265250-7DF4-4CA5-854E-FEB00E6D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D0A3B-74EB-475E-A72D-C61CEE20B59F}"/>
              </a:ext>
            </a:extLst>
          </p:cNvPr>
          <p:cNvSpPr>
            <a:spLocks noGrp="1"/>
          </p:cNvSpPr>
          <p:nvPr>
            <p:ph type="sldNum" sz="quarter" idx="12"/>
          </p:nvPr>
        </p:nvSpPr>
        <p:spPr/>
        <p:txBody>
          <a:bodyPr/>
          <a:lstStyle/>
          <a:p>
            <a:fld id="{4D1FE687-16AE-4AE7-8503-3A7EB5EB342B}" type="slidenum">
              <a:rPr lang="en-US" smtClean="0"/>
              <a:t>‹#›</a:t>
            </a:fld>
            <a:endParaRPr lang="en-US"/>
          </a:p>
        </p:txBody>
      </p:sp>
    </p:spTree>
    <p:extLst>
      <p:ext uri="{BB962C8B-B14F-4D97-AF65-F5344CB8AC3E}">
        <p14:creationId xmlns:p14="http://schemas.microsoft.com/office/powerpoint/2010/main" val="9745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Content Placeholder 2"/>
          <p:cNvSpPr>
            <a:spLocks noGrp="1"/>
          </p:cNvSpPr>
          <p:nvPr>
            <p:ph sz="half" idx="1"/>
          </p:nvPr>
        </p:nvSpPr>
        <p:spPr bwMode="gray">
          <a:xfrm>
            <a:off x="609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gray">
          <a:xfrm>
            <a:off x="6197600" y="1600201"/>
            <a:ext cx="5384800" cy="4525963"/>
          </a:xfrm>
        </p:spPr>
        <p:txBody>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3203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F8D893B-FEE3-4ACC-85A8-D245B94BB640}"/>
              </a:ext>
            </a:extLst>
          </p:cNvPr>
          <p:cNvSpPr/>
          <p:nvPr userDrawn="1"/>
        </p:nvSpPr>
        <p:spPr>
          <a:xfrm>
            <a:off x="0" y="6096000"/>
            <a:ext cx="12192000" cy="762001"/>
          </a:xfrm>
          <a:prstGeom prst="rect">
            <a:avLst/>
          </a:prstGeom>
          <a:gradFill>
            <a:gsLst>
              <a:gs pos="0">
                <a:schemeClr val="accent2"/>
              </a:gs>
              <a:gs pos="73000">
                <a:schemeClr val="accent2">
                  <a:lumMod val="60000"/>
                  <a:lumOff val="40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t>   2021 Model Code Update</a:t>
            </a:r>
          </a:p>
        </p:txBody>
      </p:sp>
    </p:spTree>
    <p:extLst>
      <p:ext uri="{BB962C8B-B14F-4D97-AF65-F5344CB8AC3E}">
        <p14:creationId xmlns:p14="http://schemas.microsoft.com/office/powerpoint/2010/main" val="8749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xStyles>
    <p:titleStyle>
      <a:lvl1pPr algn="l" defTabSz="914400" rtl="0" eaLnBrk="1" latinLnBrk="0" hangingPunct="1">
        <a:lnSpc>
          <a:spcPct val="90000"/>
        </a:lnSpc>
        <a:spcBef>
          <a:spcPct val="0"/>
        </a:spcBef>
        <a:buNone/>
        <a:defRPr sz="44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0D83-6CEB-40D2-A290-D0D6DF9D3F29}"/>
              </a:ext>
            </a:extLst>
          </p:cNvPr>
          <p:cNvSpPr>
            <a:spLocks noGrp="1"/>
          </p:cNvSpPr>
          <p:nvPr>
            <p:ph type="title"/>
          </p:nvPr>
        </p:nvSpPr>
        <p:spPr/>
        <p:txBody>
          <a:bodyPr/>
          <a:lstStyle/>
          <a:p>
            <a:r>
              <a:rPr lang="en-US" b="1" dirty="0"/>
              <a:t>Public Entrances</a:t>
            </a:r>
          </a:p>
        </p:txBody>
      </p:sp>
      <p:sp>
        <p:nvSpPr>
          <p:cNvPr id="3" name="Content Placeholder 2">
            <a:extLst>
              <a:ext uri="{FF2B5EF4-FFF2-40B4-BE49-F238E27FC236}">
                <a16:creationId xmlns:a16="http://schemas.microsoft.com/office/drawing/2014/main" id="{D0F535EB-4C44-44FE-9EF6-4626A6B9DB07}"/>
              </a:ext>
            </a:extLst>
          </p:cNvPr>
          <p:cNvSpPr>
            <a:spLocks noGrp="1"/>
          </p:cNvSpPr>
          <p:nvPr>
            <p:ph idx="1"/>
          </p:nvPr>
        </p:nvSpPr>
        <p:spPr>
          <a:xfrm>
            <a:off x="838199" y="1620905"/>
            <a:ext cx="9394371" cy="4351338"/>
          </a:xfrm>
        </p:spPr>
        <p:txBody>
          <a:bodyPr>
            <a:normAutofit/>
          </a:bodyPr>
          <a:lstStyle/>
          <a:p>
            <a:r>
              <a:rPr lang="en-US" dirty="0"/>
              <a:t>2021 IBC:  </a:t>
            </a:r>
            <a:r>
              <a:rPr lang="en-US" i="1" dirty="0">
                <a:solidFill>
                  <a:srgbClr val="FF0000"/>
                </a:solidFill>
              </a:rPr>
              <a:t>1105.1.1 Automatic doors. In facilities with the occupancies and building occupant loads indicated in Table 1105.1.1, public entrances that are required to be accessible </a:t>
            </a:r>
            <a:r>
              <a:rPr lang="en-US" i="1" u="sng" dirty="0">
                <a:solidFill>
                  <a:srgbClr val="FF0000"/>
                </a:solidFill>
              </a:rPr>
              <a:t>shall have one door be either a full power-operated door or a low-energy power-operated door. </a:t>
            </a:r>
            <a:r>
              <a:rPr lang="en-US" i="1" dirty="0">
                <a:solidFill>
                  <a:srgbClr val="FF0000"/>
                </a:solidFill>
              </a:rPr>
              <a:t>Where the public entrance includes a vestibule, at least one door into and one door out of the vestibule shall meet the requirements of this section.</a:t>
            </a:r>
            <a:endParaRPr lang="en-US" dirty="0"/>
          </a:p>
        </p:txBody>
      </p:sp>
      <p:pic>
        <p:nvPicPr>
          <p:cNvPr id="5" name="Picture 4">
            <a:extLst>
              <a:ext uri="{FF2B5EF4-FFF2-40B4-BE49-F238E27FC236}">
                <a16:creationId xmlns:a16="http://schemas.microsoft.com/office/drawing/2014/main" id="{E4155888-53E5-447C-BFC9-8ACCD1C868B7}"/>
              </a:ext>
            </a:extLst>
          </p:cNvPr>
          <p:cNvPicPr>
            <a:picLocks noChangeAspect="1"/>
          </p:cNvPicPr>
          <p:nvPr/>
        </p:nvPicPr>
        <p:blipFill>
          <a:blip r:embed="rId3"/>
          <a:stretch>
            <a:fillRect/>
          </a:stretch>
        </p:blipFill>
        <p:spPr>
          <a:xfrm>
            <a:off x="10472056" y="-13648"/>
            <a:ext cx="1719943" cy="3598014"/>
          </a:xfrm>
          <a:prstGeom prst="rect">
            <a:avLst/>
          </a:prstGeom>
        </p:spPr>
      </p:pic>
      <p:pic>
        <p:nvPicPr>
          <p:cNvPr id="6" name="Picture 5">
            <a:extLst>
              <a:ext uri="{FF2B5EF4-FFF2-40B4-BE49-F238E27FC236}">
                <a16:creationId xmlns:a16="http://schemas.microsoft.com/office/drawing/2014/main" id="{730AB39D-B727-41B6-BEAE-1DB7C392FE8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471347" y="4574815"/>
            <a:ext cx="6882453" cy="1918060"/>
          </a:xfrm>
          <a:prstGeom prst="rect">
            <a:avLst/>
          </a:prstGeom>
        </p:spPr>
      </p:pic>
    </p:spTree>
    <p:extLst>
      <p:ext uri="{BB962C8B-B14F-4D97-AF65-F5344CB8AC3E}">
        <p14:creationId xmlns:p14="http://schemas.microsoft.com/office/powerpoint/2010/main" val="2504459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34C59F7-8987-459C-AE37-F1054B726E6E}"/>
              </a:ext>
            </a:extLst>
          </p:cNvPr>
          <p:cNvSpPr/>
          <p:nvPr/>
        </p:nvSpPr>
        <p:spPr>
          <a:xfrm>
            <a:off x="-1" y="3829506"/>
            <a:ext cx="9253182" cy="1684190"/>
          </a:xfrm>
          <a:prstGeom prst="rect">
            <a:avLst/>
          </a:prstGeom>
          <a:solidFill>
            <a:schemeClr val="accent1">
              <a:lumMod val="40000"/>
              <a:lumOff val="6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5E487C-A04E-4695-ABD8-DE2E90759B9B}"/>
              </a:ext>
            </a:extLst>
          </p:cNvPr>
          <p:cNvSpPr/>
          <p:nvPr/>
        </p:nvSpPr>
        <p:spPr>
          <a:xfrm>
            <a:off x="1" y="1784681"/>
            <a:ext cx="9253182" cy="2044892"/>
          </a:xfrm>
          <a:prstGeom prst="rect">
            <a:avLst/>
          </a:prstGeom>
          <a:solidFill>
            <a:schemeClr val="accent4">
              <a:lumMod val="40000"/>
              <a:lumOff val="6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60D83-6CEB-40D2-A290-D0D6DF9D3F29}"/>
              </a:ext>
            </a:extLst>
          </p:cNvPr>
          <p:cNvSpPr>
            <a:spLocks noGrp="1"/>
          </p:cNvSpPr>
          <p:nvPr>
            <p:ph type="title"/>
          </p:nvPr>
        </p:nvSpPr>
        <p:spPr/>
        <p:txBody>
          <a:bodyPr/>
          <a:lstStyle/>
          <a:p>
            <a:r>
              <a:rPr lang="en-US" b="1" dirty="0"/>
              <a:t>Public Entrances</a:t>
            </a:r>
          </a:p>
        </p:txBody>
      </p:sp>
      <p:sp>
        <p:nvSpPr>
          <p:cNvPr id="3" name="Content Placeholder 2">
            <a:extLst>
              <a:ext uri="{FF2B5EF4-FFF2-40B4-BE49-F238E27FC236}">
                <a16:creationId xmlns:a16="http://schemas.microsoft.com/office/drawing/2014/main" id="{D0F535EB-4C44-44FE-9EF6-4626A6B9DB07}"/>
              </a:ext>
            </a:extLst>
          </p:cNvPr>
          <p:cNvSpPr>
            <a:spLocks noGrp="1"/>
          </p:cNvSpPr>
          <p:nvPr>
            <p:ph idx="1"/>
          </p:nvPr>
        </p:nvSpPr>
        <p:spPr>
          <a:xfrm>
            <a:off x="838200" y="1825625"/>
            <a:ext cx="8073788" cy="4351338"/>
          </a:xfrm>
        </p:spPr>
        <p:txBody>
          <a:bodyPr/>
          <a:lstStyle/>
          <a:p>
            <a:r>
              <a:rPr lang="en-US" dirty="0"/>
              <a:t>A-1 – Assembly - viewing of performing arts/movies</a:t>
            </a:r>
          </a:p>
          <a:p>
            <a:r>
              <a:rPr lang="en-US" dirty="0"/>
              <a:t>A-2 – Assembly - food/drink consumption</a:t>
            </a:r>
          </a:p>
          <a:p>
            <a:r>
              <a:rPr lang="en-US" dirty="0"/>
              <a:t>A-3 – Assembly - worship, recreation, amusement</a:t>
            </a:r>
          </a:p>
          <a:p>
            <a:r>
              <a:rPr lang="en-US" dirty="0"/>
              <a:t>A-4 – Assembly - viewing of indoor sporting events</a:t>
            </a:r>
          </a:p>
          <a:p>
            <a:r>
              <a:rPr lang="en-US" dirty="0"/>
              <a:t>B – Business - office, professional, or service</a:t>
            </a:r>
          </a:p>
          <a:p>
            <a:r>
              <a:rPr lang="en-US" dirty="0"/>
              <a:t>M – Mercantile - display and sale of merchandise</a:t>
            </a:r>
          </a:p>
          <a:p>
            <a:r>
              <a:rPr lang="en-US" dirty="0"/>
              <a:t>R-1 – Residential - transient sleeping units</a:t>
            </a:r>
          </a:p>
          <a:p>
            <a:endParaRPr lang="en-US" dirty="0"/>
          </a:p>
        </p:txBody>
      </p:sp>
      <p:pic>
        <p:nvPicPr>
          <p:cNvPr id="5" name="Picture 4">
            <a:extLst>
              <a:ext uri="{FF2B5EF4-FFF2-40B4-BE49-F238E27FC236}">
                <a16:creationId xmlns:a16="http://schemas.microsoft.com/office/drawing/2014/main" id="{E4155888-53E5-447C-BFC9-8ACCD1C868B7}"/>
              </a:ext>
            </a:extLst>
          </p:cNvPr>
          <p:cNvPicPr>
            <a:picLocks noChangeAspect="1"/>
          </p:cNvPicPr>
          <p:nvPr/>
        </p:nvPicPr>
        <p:blipFill>
          <a:blip r:embed="rId3"/>
          <a:stretch>
            <a:fillRect/>
          </a:stretch>
        </p:blipFill>
        <p:spPr>
          <a:xfrm>
            <a:off x="9253182" y="-13648"/>
            <a:ext cx="2938818" cy="6147824"/>
          </a:xfrm>
          <a:prstGeom prst="rect">
            <a:avLst/>
          </a:prstGeom>
        </p:spPr>
      </p:pic>
      <p:sp>
        <p:nvSpPr>
          <p:cNvPr id="4" name="TextBox 3">
            <a:extLst>
              <a:ext uri="{FF2B5EF4-FFF2-40B4-BE49-F238E27FC236}">
                <a16:creationId xmlns:a16="http://schemas.microsoft.com/office/drawing/2014/main" id="{D776C1E0-B175-4642-A8B9-0B4184BB5C53}"/>
              </a:ext>
            </a:extLst>
          </p:cNvPr>
          <p:cNvSpPr txBox="1"/>
          <p:nvPr/>
        </p:nvSpPr>
        <p:spPr>
          <a:xfrm rot="16200000">
            <a:off x="-62553" y="2552202"/>
            <a:ext cx="1116011" cy="646331"/>
          </a:xfrm>
          <a:prstGeom prst="rect">
            <a:avLst/>
          </a:prstGeom>
          <a:noFill/>
        </p:spPr>
        <p:txBody>
          <a:bodyPr wrap="none" rtlCol="0">
            <a:spAutoFit/>
          </a:bodyPr>
          <a:lstStyle/>
          <a:p>
            <a:r>
              <a:rPr lang="en-US" sz="3600" b="1" dirty="0">
                <a:solidFill>
                  <a:schemeClr val="accent2"/>
                </a:solidFill>
              </a:rPr>
              <a:t>&gt;300</a:t>
            </a:r>
          </a:p>
        </p:txBody>
      </p:sp>
      <p:sp>
        <p:nvSpPr>
          <p:cNvPr id="7" name="TextBox 6">
            <a:extLst>
              <a:ext uri="{FF2B5EF4-FFF2-40B4-BE49-F238E27FC236}">
                <a16:creationId xmlns:a16="http://schemas.microsoft.com/office/drawing/2014/main" id="{FE235591-07DE-418B-932F-C44E2BAEABD6}"/>
              </a:ext>
            </a:extLst>
          </p:cNvPr>
          <p:cNvSpPr txBox="1"/>
          <p:nvPr/>
        </p:nvSpPr>
        <p:spPr>
          <a:xfrm rot="16200000">
            <a:off x="-42971" y="4308534"/>
            <a:ext cx="1116011" cy="646331"/>
          </a:xfrm>
          <a:prstGeom prst="rect">
            <a:avLst/>
          </a:prstGeom>
          <a:noFill/>
        </p:spPr>
        <p:txBody>
          <a:bodyPr wrap="none" rtlCol="0">
            <a:spAutoFit/>
          </a:bodyPr>
          <a:lstStyle/>
          <a:p>
            <a:r>
              <a:rPr lang="en-US" sz="3600" b="1" dirty="0">
                <a:solidFill>
                  <a:schemeClr val="accent2"/>
                </a:solidFill>
              </a:rPr>
              <a:t>&gt;500</a:t>
            </a:r>
          </a:p>
        </p:txBody>
      </p:sp>
    </p:spTree>
    <p:extLst>
      <p:ext uri="{BB962C8B-B14F-4D97-AF65-F5344CB8AC3E}">
        <p14:creationId xmlns:p14="http://schemas.microsoft.com/office/powerpoint/2010/main" val="210589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0D83-6CEB-40D2-A290-D0D6DF9D3F29}"/>
              </a:ext>
            </a:extLst>
          </p:cNvPr>
          <p:cNvSpPr>
            <a:spLocks noGrp="1"/>
          </p:cNvSpPr>
          <p:nvPr>
            <p:ph type="title"/>
          </p:nvPr>
        </p:nvSpPr>
        <p:spPr/>
        <p:txBody>
          <a:bodyPr/>
          <a:lstStyle/>
          <a:p>
            <a:r>
              <a:rPr lang="en-US" b="1" dirty="0"/>
              <a:t>Public Entrances</a:t>
            </a:r>
          </a:p>
        </p:txBody>
      </p:sp>
      <p:pic>
        <p:nvPicPr>
          <p:cNvPr id="5" name="Picture 4">
            <a:extLst>
              <a:ext uri="{FF2B5EF4-FFF2-40B4-BE49-F238E27FC236}">
                <a16:creationId xmlns:a16="http://schemas.microsoft.com/office/drawing/2014/main" id="{E4155888-53E5-447C-BFC9-8ACCD1C868B7}"/>
              </a:ext>
            </a:extLst>
          </p:cNvPr>
          <p:cNvPicPr>
            <a:picLocks noChangeAspect="1"/>
          </p:cNvPicPr>
          <p:nvPr/>
        </p:nvPicPr>
        <p:blipFill>
          <a:blip r:embed="rId3"/>
          <a:stretch>
            <a:fillRect/>
          </a:stretch>
        </p:blipFill>
        <p:spPr>
          <a:xfrm>
            <a:off x="9253182" y="-13648"/>
            <a:ext cx="2938818" cy="6147824"/>
          </a:xfrm>
          <a:prstGeom prst="rect">
            <a:avLst/>
          </a:prstGeom>
        </p:spPr>
      </p:pic>
      <p:sp>
        <p:nvSpPr>
          <p:cNvPr id="10" name="Content Placeholder 9">
            <a:extLst>
              <a:ext uri="{FF2B5EF4-FFF2-40B4-BE49-F238E27FC236}">
                <a16:creationId xmlns:a16="http://schemas.microsoft.com/office/drawing/2014/main" id="{5018D772-905D-4598-9D4B-A2E2B1894BC4}"/>
              </a:ext>
            </a:extLst>
          </p:cNvPr>
          <p:cNvSpPr>
            <a:spLocks noGrp="1"/>
          </p:cNvSpPr>
          <p:nvPr>
            <p:ph idx="1"/>
          </p:nvPr>
        </p:nvSpPr>
        <p:spPr>
          <a:xfrm>
            <a:off x="838199" y="1825625"/>
            <a:ext cx="8237561" cy="4351338"/>
          </a:xfrm>
        </p:spPr>
        <p:txBody>
          <a:bodyPr/>
          <a:lstStyle/>
          <a:p>
            <a:r>
              <a:rPr lang="en-US" dirty="0"/>
              <a:t>ICC A117.1</a:t>
            </a:r>
          </a:p>
          <a:p>
            <a:pPr marL="463550"/>
            <a:r>
              <a:rPr lang="en-US" i="1" dirty="0">
                <a:solidFill>
                  <a:srgbClr val="FF0000"/>
                </a:solidFill>
              </a:rPr>
              <a:t>404.3.1 Public entrances Where an automatic door or gate is required at a building or facility public entrance, it shall be a full powered automatic or a low-energy automatic door or gate.</a:t>
            </a:r>
            <a:endParaRPr lang="en-US" dirty="0">
              <a:solidFill>
                <a:srgbClr val="FF0000"/>
              </a:solidFill>
            </a:endParaRPr>
          </a:p>
          <a:p>
            <a:pPr marL="463550"/>
            <a:r>
              <a:rPr lang="en-US" i="1" dirty="0">
                <a:solidFill>
                  <a:srgbClr val="FF0000"/>
                </a:solidFill>
              </a:rPr>
              <a:t>404.3.2 Vestibules Where an entrance includes a vestibule, </a:t>
            </a:r>
            <a:r>
              <a:rPr lang="en-US" i="1" u="sng" dirty="0">
                <a:solidFill>
                  <a:srgbClr val="FF0000"/>
                </a:solidFill>
              </a:rPr>
              <a:t>at least one exterior door or gate and one interior door or gate in the vestibule shall have the same type of automatic door or gate opener.</a:t>
            </a:r>
            <a:endParaRPr lang="en-US" u="sng" dirty="0">
              <a:solidFill>
                <a:srgbClr val="FF0000"/>
              </a:solidFill>
            </a:endParaRPr>
          </a:p>
          <a:p>
            <a:endParaRPr lang="en-US" dirty="0"/>
          </a:p>
        </p:txBody>
      </p:sp>
    </p:spTree>
    <p:extLst>
      <p:ext uri="{BB962C8B-B14F-4D97-AF65-F5344CB8AC3E}">
        <p14:creationId xmlns:p14="http://schemas.microsoft.com/office/powerpoint/2010/main" val="398681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077409-E242-4E33-9A48-642266CD7586}"/>
              </a:ext>
            </a:extLst>
          </p:cNvPr>
          <p:cNvPicPr>
            <a:picLocks noChangeAspect="1"/>
          </p:cNvPicPr>
          <p:nvPr/>
        </p:nvPicPr>
        <p:blipFill rotWithShape="1">
          <a:blip r:embed="rId3"/>
          <a:srcRect l="13788" t="13333" r="15128" b="16934"/>
          <a:stretch/>
        </p:blipFill>
        <p:spPr>
          <a:xfrm>
            <a:off x="539261" y="11723"/>
            <a:ext cx="11007971" cy="6074229"/>
          </a:xfrm>
          <a:prstGeom prst="rect">
            <a:avLst/>
          </a:prstGeom>
        </p:spPr>
      </p:pic>
      <p:sp>
        <p:nvSpPr>
          <p:cNvPr id="7" name="Cloud 6">
            <a:extLst>
              <a:ext uri="{FF2B5EF4-FFF2-40B4-BE49-F238E27FC236}">
                <a16:creationId xmlns:a16="http://schemas.microsoft.com/office/drawing/2014/main" id="{E7A07FFB-8831-4E8F-A33B-37AF2BBCDCD7}"/>
              </a:ext>
            </a:extLst>
          </p:cNvPr>
          <p:cNvSpPr/>
          <p:nvPr/>
        </p:nvSpPr>
        <p:spPr>
          <a:xfrm>
            <a:off x="8464062" y="4677508"/>
            <a:ext cx="2309446" cy="1408444"/>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274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9229</TotalTime>
  <Words>763</Words>
  <Application>Microsoft Office PowerPoint</Application>
  <PresentationFormat>Widescreen</PresentationFormat>
  <Paragraphs>44</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Public Entrances</vt:lpstr>
      <vt:lpstr>Public Entrances</vt:lpstr>
      <vt:lpstr>Public Entrances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wiskus</dc:creator>
  <cp:lastModifiedBy>Greene, Lori</cp:lastModifiedBy>
  <cp:revision>185</cp:revision>
  <cp:lastPrinted>2020-09-12T17:37:55Z</cp:lastPrinted>
  <dcterms:created xsi:type="dcterms:W3CDTF">2019-07-26T03:48:39Z</dcterms:created>
  <dcterms:modified xsi:type="dcterms:W3CDTF">2021-06-30T21:11:02Z</dcterms:modified>
</cp:coreProperties>
</file>