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1360" r:id="rId2"/>
    <p:sldId id="1362" r:id="rId3"/>
    <p:sldId id="1361" r:id="rId4"/>
    <p:sldId id="1326" r:id="rId5"/>
    <p:sldId id="286" r:id="rId6"/>
    <p:sldId id="1363" r:id="rId7"/>
    <p:sldId id="292"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52" autoAdjust="0"/>
    <p:restoredTop sz="62642" autoAdjust="0"/>
  </p:normalViewPr>
  <p:slideViewPr>
    <p:cSldViewPr snapToGrid="0" snapToObjects="1" showGuides="1">
      <p:cViewPr varScale="1">
        <p:scale>
          <a:sx n="50" d="100"/>
          <a:sy n="50" d="100"/>
        </p:scale>
        <p:origin x="1267" y="43"/>
      </p:cViewPr>
      <p:guideLst>
        <p:guide orient="horz" pos="2160"/>
        <p:guide pos="3840"/>
      </p:guideLst>
    </p:cSldViewPr>
  </p:slideViewPr>
  <p:notesTextViewPr>
    <p:cViewPr>
      <p:scale>
        <a:sx n="1" d="1"/>
        <a:sy n="1" d="1"/>
      </p:scale>
      <p:origin x="0" y="-451"/>
    </p:cViewPr>
  </p:notesTextViewPr>
  <p:sorterViewPr>
    <p:cViewPr varScale="1">
      <p:scale>
        <a:sx n="1" d="1"/>
        <a:sy n="1" d="1"/>
      </p:scale>
      <p:origin x="0" y="-238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9/7/2021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sections on key-operated locks in both the IBC and NFPA 101 address doors with double-cylinder deadbolts – which have a key cylinder on both the exterior and the interior.</a:t>
            </a:r>
          </a:p>
          <a:p>
            <a:endParaRPr lang="en-US" dirty="0"/>
          </a:p>
          <a:p>
            <a:r>
              <a:rPr lang="en-US" dirty="0"/>
              <a:t>We have all seen signage like this, stating that the door must remain unlocked when the building is occupied – this is one of the requirements of the key-operated lock section.</a:t>
            </a:r>
          </a:p>
          <a:p>
            <a:endParaRPr lang="en-US" dirty="0"/>
          </a:p>
          <a:p>
            <a:r>
              <a:rPr lang="en-US" dirty="0"/>
              <a:t>The door in this photo is not compliant with the rest of that section…</a:t>
            </a:r>
          </a:p>
        </p:txBody>
      </p:sp>
      <p:sp>
        <p:nvSpPr>
          <p:cNvPr id="4" name="Slide Number Placeholder 3"/>
          <p:cNvSpPr>
            <a:spLocks noGrp="1"/>
          </p:cNvSpPr>
          <p:nvPr>
            <p:ph type="sldNum" sz="quarter" idx="5"/>
          </p:nvPr>
        </p:nvSpPr>
        <p:spPr/>
        <p:txBody>
          <a:bodyPr/>
          <a:lstStyle/>
          <a:p>
            <a:fld id="{7F725688-E2ED-4442-80A5-CF4F5ADE452A}" type="slidenum">
              <a:rPr lang="en-US" smtClean="0"/>
              <a:t>1</a:t>
            </a:fld>
            <a:endParaRPr lang="en-US"/>
          </a:p>
        </p:txBody>
      </p:sp>
    </p:spTree>
    <p:extLst>
      <p:ext uri="{BB962C8B-B14F-4D97-AF65-F5344CB8AC3E}">
        <p14:creationId xmlns:p14="http://schemas.microsoft.com/office/powerpoint/2010/main" val="63709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each of the doors in this bank of doors has the required signage, but the double-cylinder deadbolt has been installed in addition to panic hardware.</a:t>
            </a:r>
          </a:p>
          <a:p>
            <a:endParaRPr lang="en-US" dirty="0"/>
          </a:p>
          <a:p>
            <a:r>
              <a:rPr lang="en-US" dirty="0"/>
              <a:t>The intent of this section is that when a double-cylinder deadbolt is installed on the main entrance and exit door or doors, it is installed instead of the panic hardware, not in addition to it.</a:t>
            </a:r>
          </a:p>
          <a:p>
            <a:endParaRPr lang="en-US" dirty="0"/>
          </a:p>
          <a:p>
            <a:r>
              <a:rPr lang="en-US" dirty="0"/>
              <a:t>The lock is also required to be a type that is readily distinguishable as locked – like a deadbolt with an indicator.</a:t>
            </a:r>
          </a:p>
        </p:txBody>
      </p:sp>
      <p:sp>
        <p:nvSpPr>
          <p:cNvPr id="4" name="Slide Number Placeholder 3"/>
          <p:cNvSpPr>
            <a:spLocks noGrp="1"/>
          </p:cNvSpPr>
          <p:nvPr>
            <p:ph type="sldNum" sz="quarter" idx="5"/>
          </p:nvPr>
        </p:nvSpPr>
        <p:spPr/>
        <p:txBody>
          <a:bodyPr/>
          <a:lstStyle/>
          <a:p>
            <a:fld id="{7F725688-E2ED-4442-80A5-CF4F5ADE452A}" type="slidenum">
              <a:rPr lang="en-US" smtClean="0"/>
              <a:t>2</a:t>
            </a:fld>
            <a:endParaRPr lang="en-US"/>
          </a:p>
        </p:txBody>
      </p:sp>
    </p:spTree>
    <p:extLst>
      <p:ext uri="{BB962C8B-B14F-4D97-AF65-F5344CB8AC3E}">
        <p14:creationId xmlns:p14="http://schemas.microsoft.com/office/powerpoint/2010/main" val="109174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this section of the codes applied to the main EXTERIOR door or doors – like the mercantile entrance on the left.</a:t>
            </a:r>
          </a:p>
          <a:p>
            <a:endParaRPr lang="en-US" dirty="0"/>
          </a:p>
          <a:p>
            <a:r>
              <a:rPr lang="en-US" dirty="0"/>
              <a:t>Then a code change proposal was made with the intent to allow the same application on retail stores in malls, which are not always exterior doors.</a:t>
            </a:r>
          </a:p>
        </p:txBody>
      </p:sp>
      <p:sp>
        <p:nvSpPr>
          <p:cNvPr id="4" name="Slide Number Placeholder 3"/>
          <p:cNvSpPr>
            <a:spLocks noGrp="1"/>
          </p:cNvSpPr>
          <p:nvPr>
            <p:ph type="sldNum" sz="quarter" idx="5"/>
          </p:nvPr>
        </p:nvSpPr>
        <p:spPr/>
        <p:txBody>
          <a:bodyPr/>
          <a:lstStyle/>
          <a:p>
            <a:fld id="{7F725688-E2ED-4442-80A5-CF4F5ADE452A}" type="slidenum">
              <a:rPr lang="en-US" smtClean="0"/>
              <a:t>3</a:t>
            </a:fld>
            <a:endParaRPr lang="en-US"/>
          </a:p>
        </p:txBody>
      </p:sp>
    </p:spTree>
    <p:extLst>
      <p:ext uri="{BB962C8B-B14F-4D97-AF65-F5344CB8AC3E}">
        <p14:creationId xmlns:p14="http://schemas.microsoft.com/office/powerpoint/2010/main" val="311491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2015 edition of the IBC, the word “exterior” was removed from this section, and the wording on the signage was changed slightly.</a:t>
            </a:r>
          </a:p>
          <a:p>
            <a:endParaRPr lang="en-US" dirty="0"/>
          </a:p>
          <a:p>
            <a:r>
              <a:rPr lang="en-US" dirty="0"/>
              <a:t>The sign is now required to say, THIS DOOR TO REMAIN UNLOCKED WHEN THIS SPACE IS OCCUPIED.</a:t>
            </a:r>
          </a:p>
          <a:p>
            <a:endParaRPr lang="en-US" dirty="0"/>
          </a:p>
          <a:p>
            <a:r>
              <a:rPr lang="en-US" dirty="0"/>
              <a:t>The result of these little changes was that people started trying to use double-cylinder deadbolts on the interior entrance doors leading to various spaces in a building, rather than the main entrance doors to the building.  </a:t>
            </a:r>
          </a:p>
          <a:p>
            <a:endParaRPr lang="en-US" dirty="0"/>
          </a:p>
          <a:p>
            <a:r>
              <a:rPr lang="en-US" dirty="0"/>
              <a:t>The reason the use of double-cylinder deadbolts was limited to the main entrance to the building was that the building couldn’t be occupied or the business open with those doors locked.  Note that these locks are not allowed on all occupancy types – they are limited to assembly occupancies with an occupant load of 300 people or less, business, factory, mercantile, and storage occupancies, and places of </a:t>
            </a:r>
            <a:r>
              <a:rPr lang="en-US"/>
              <a:t>religious worship.</a:t>
            </a:r>
            <a:endParaRPr lang="en-US" dirty="0"/>
          </a:p>
          <a:p>
            <a:endParaRPr lang="en-US" dirty="0"/>
          </a:p>
          <a:p>
            <a:r>
              <a:rPr lang="en-US" dirty="0"/>
              <a:t>But with the new language, people have asked about using double-cylinder deadbolts on multi-stall restrooms, for example, because they considered the door to the restroom as the main entrance to that space.</a:t>
            </a:r>
          </a:p>
          <a:p>
            <a:endParaRPr lang="en-US" dirty="0"/>
          </a:p>
          <a:p>
            <a:r>
              <a:rPr lang="en-US" dirty="0"/>
              <a:t>That wasn’t the intent of the model codes – those doors need to allow free egress.</a:t>
            </a:r>
          </a:p>
          <a:p>
            <a:endParaRPr lang="en-US" dirty="0"/>
          </a:p>
          <a:p>
            <a:r>
              <a:rPr lang="en-US" dirty="0"/>
              <a:t>The text on the screen is from the redline version of the IBC – if you haven’t seen this publication before, it shows all of the changes from the previous edition so it makes it easier to see what’s new.</a:t>
            </a:r>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340951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 BHMA’s list to try to fix in the 2024 IBC, but it was modified in the 2021 edition of NFPA 101.</a:t>
            </a:r>
          </a:p>
          <a:p>
            <a:endParaRPr lang="en-US" dirty="0"/>
          </a:p>
          <a:p>
            <a:r>
              <a:rPr lang="en-US" dirty="0"/>
              <a:t>The use of key-operated locks is limited by NFPA 101 to exterior doors and interior doors to a tenant space.</a:t>
            </a:r>
          </a:p>
          <a:p>
            <a:endParaRPr lang="en-US" dirty="0"/>
          </a:p>
          <a:p>
            <a:r>
              <a:rPr lang="en-US" dirty="0"/>
              <a:t>The locks must also be allowed by the occupancy chapter – they are acceptable for some occupancy classifications but not all.</a:t>
            </a:r>
          </a:p>
          <a:p>
            <a:endParaRPr lang="en-US" dirty="0"/>
          </a:p>
          <a:p>
            <a:r>
              <a:rPr lang="en-US" dirty="0"/>
              <a:t>The door must be unlocked when the building is occupied, the lock must be readily distinguishable as locked – like a deadbolt with an indicator.</a:t>
            </a:r>
          </a:p>
          <a:p>
            <a:endParaRPr lang="en-US" dirty="0"/>
          </a:p>
          <a:p>
            <a:r>
              <a:rPr lang="en-US" dirty="0"/>
              <a:t>The signage that I mentioned before is required, and the key must be immediately available to any building occupant when the door is locked.</a:t>
            </a:r>
          </a:p>
          <a:p>
            <a:endParaRPr lang="en-US" dirty="0"/>
          </a:p>
          <a:p>
            <a:r>
              <a:rPr lang="en-US" dirty="0"/>
              <a:t>This helps to ensure that the door is only locked when employees are present – because the general public would not have access to the key.</a:t>
            </a:r>
          </a:p>
          <a:p>
            <a:endParaRPr lang="en-US" dirty="0"/>
          </a:p>
          <a:p>
            <a:r>
              <a:rPr lang="en-US" dirty="0"/>
              <a:t>Keep in mind that this section applies to locks with a key cylinder on the egress side – not to deadbolts with a </a:t>
            </a:r>
            <a:r>
              <a:rPr lang="en-US" dirty="0" err="1"/>
              <a:t>thumbturn</a:t>
            </a:r>
            <a:r>
              <a:rPr lang="en-US" dirty="0"/>
              <a:t> on the egress side.</a:t>
            </a:r>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174529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finish the subject of deadbolts – some people think deadbolts are not allowed in means of egress, because of a section in the IBC called Bolt Locks.</a:t>
            </a:r>
          </a:p>
          <a:p>
            <a:endParaRPr lang="en-US" dirty="0"/>
          </a:p>
          <a:p>
            <a:r>
              <a:rPr lang="en-US" dirty="0"/>
              <a:t>This section does not address deadbolts – it covers manual flush bolts and surface bolts on the inactive leaf of a pair of doors.</a:t>
            </a:r>
          </a:p>
          <a:p>
            <a:endParaRPr lang="en-US" dirty="0"/>
          </a:p>
          <a:p>
            <a:r>
              <a:rPr lang="en-US" dirty="0"/>
              <a:t>Deadbolts with </a:t>
            </a:r>
            <a:r>
              <a:rPr lang="en-US" dirty="0" err="1"/>
              <a:t>thumburns</a:t>
            </a:r>
            <a:r>
              <a:rPr lang="en-US" dirty="0"/>
              <a:t> are acceptable on doors that do not require panic hardware if the door unlatches with one releasing operation – remember there is an exception in NFPA 101 for existing classroom doors.</a:t>
            </a:r>
          </a:p>
          <a:p>
            <a:endParaRPr lang="en-US" dirty="0"/>
          </a:p>
          <a:p>
            <a:r>
              <a:rPr lang="en-US" dirty="0"/>
              <a:t>As with other operable hardware, the lock must be operable for egress with no key, tool, special knowledge, or effort – this would require a </a:t>
            </a:r>
            <a:r>
              <a:rPr lang="en-US" dirty="0" err="1"/>
              <a:t>thumbturn</a:t>
            </a:r>
            <a:r>
              <a:rPr lang="en-US" dirty="0"/>
              <a:t> on the egress side rather than a key</a:t>
            </a:r>
          </a:p>
          <a:p>
            <a:endParaRPr lang="en-US" dirty="0"/>
          </a:p>
          <a:p>
            <a:r>
              <a:rPr lang="en-US" dirty="0"/>
              <a:t>The </a:t>
            </a:r>
            <a:r>
              <a:rPr lang="en-US" dirty="0" err="1"/>
              <a:t>thumbturn</a:t>
            </a:r>
            <a:r>
              <a:rPr lang="en-US" dirty="0"/>
              <a:t> must be operable with no tight grasping, pinching, or twisting of the wrist, which would typically be an elongated </a:t>
            </a:r>
            <a:r>
              <a:rPr lang="en-US" dirty="0" err="1"/>
              <a:t>thumbturn</a:t>
            </a:r>
            <a:r>
              <a:rPr lang="en-US" dirty="0"/>
              <a:t> that pivots from the end</a:t>
            </a:r>
          </a:p>
          <a:p>
            <a:endParaRPr lang="en-US" dirty="0"/>
          </a:p>
          <a:p>
            <a:r>
              <a:rPr lang="en-US" dirty="0"/>
              <a:t>The deadbolt must be mounted between 34 and 48 inches above the floor – or in compliance with the mounting height requirements of the state or local jurisdiction</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41705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Webinars page of </a:t>
            </a:r>
            <a:r>
              <a:rPr lang="en-US" dirty="0" err="1"/>
              <a:t>iDigHardware</a:t>
            </a:r>
            <a:r>
              <a:rPr lang="en-US" dirty="0"/>
              <a:t> (iDigHardware.com/webinars), there are 6 webinar recordings including Lori’s most recent webinar on the changes to the 2021 model codes.  These webinars are registered with AIA – contact Antoinette Valdez if you need help finding the presentations.</a:t>
            </a:r>
          </a:p>
          <a:p>
            <a:endParaRPr lang="en-US" dirty="0"/>
          </a:p>
          <a:p>
            <a:r>
              <a:rPr lang="en-US" dirty="0"/>
              <a:t>Additional webinars will be added (probably not until 2022) on other electrified hardware applications like stairwell reentry and electromagnetic locks.  These presentations, along with Webinar 5, are probably too detailed for architects but can be used with integrators and others who need to understand the detailed code requirements for these systems.</a:t>
            </a:r>
          </a:p>
          <a:p>
            <a:endParaRPr lang="en-US" dirty="0"/>
          </a:p>
          <a:p>
            <a:r>
              <a:rPr lang="en-US" dirty="0"/>
              <a:t>You can also access the webinars page via the Tools menu.</a:t>
            </a:r>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270278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9/7/2021</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2021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a:t>
            </a:r>
          </a:p>
        </p:txBody>
      </p:sp>
      <p:pic>
        <p:nvPicPr>
          <p:cNvPr id="13" name="Picture 12">
            <a:extLst>
              <a:ext uri="{FF2B5EF4-FFF2-40B4-BE49-F238E27FC236}">
                <a16:creationId xmlns:a16="http://schemas.microsoft.com/office/drawing/2014/main" id="{B7CE9B9E-F8BA-44A3-9670-C287DE84E40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9987" y="1368470"/>
            <a:ext cx="10339467" cy="41680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7062155"/>
      </p:ext>
    </p:extLst>
  </p:cSld>
  <p:clrMapOvr>
    <a:masterClrMapping/>
  </p:clrMapOvr>
  <p:extLst>
    <p:ext uri="{E180D4A7-C9FB-4DFB-919C-405C955672EB}">
      <p14:showEvtLst xmlns:p14="http://schemas.microsoft.com/office/powerpoint/2010/main">
        <p14:playEvt time="35" objId="3"/>
        <p14:stopEvt time="28165"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610123-E30D-471C-A59E-28D8DEB79EF1}"/>
              </a:ext>
            </a:extLst>
          </p:cNvPr>
          <p:cNvPicPr>
            <a:picLocks noChangeAspect="1"/>
          </p:cNvPicPr>
          <p:nvPr/>
        </p:nvPicPr>
        <p:blipFill>
          <a:blip r:embed="rId3"/>
          <a:stretch>
            <a:fillRect/>
          </a:stretch>
        </p:blipFill>
        <p:spPr>
          <a:xfrm>
            <a:off x="0" y="177000"/>
            <a:ext cx="7373554" cy="5527343"/>
          </a:xfrm>
          <a:prstGeom prst="rect">
            <a:avLst/>
          </a:prstGeom>
        </p:spPr>
      </p:pic>
      <p:pic>
        <p:nvPicPr>
          <p:cNvPr id="4" name="Picture 3">
            <a:extLst>
              <a:ext uri="{FF2B5EF4-FFF2-40B4-BE49-F238E27FC236}">
                <a16:creationId xmlns:a16="http://schemas.microsoft.com/office/drawing/2014/main" id="{6890B5FE-1D45-49AB-BCFA-36658F89C2D8}"/>
              </a:ext>
            </a:extLst>
          </p:cNvPr>
          <p:cNvPicPr>
            <a:picLocks noChangeAspect="1"/>
          </p:cNvPicPr>
          <p:nvPr/>
        </p:nvPicPr>
        <p:blipFill>
          <a:blip r:embed="rId4"/>
          <a:stretch>
            <a:fillRect/>
          </a:stretch>
        </p:blipFill>
        <p:spPr>
          <a:xfrm>
            <a:off x="7615451" y="0"/>
            <a:ext cx="4576549" cy="6105182"/>
          </a:xfrm>
          <a:prstGeom prst="rect">
            <a:avLst/>
          </a:prstGeom>
        </p:spPr>
      </p:pic>
    </p:spTree>
    <p:extLst>
      <p:ext uri="{BB962C8B-B14F-4D97-AF65-F5344CB8AC3E}">
        <p14:creationId xmlns:p14="http://schemas.microsoft.com/office/powerpoint/2010/main" val="939249065"/>
      </p:ext>
    </p:extLst>
  </p:cSld>
  <p:clrMapOvr>
    <a:masterClrMapping/>
  </p:clrMapOvr>
  <p:extLst>
    <p:ext uri="{E180D4A7-C9FB-4DFB-919C-405C955672EB}">
      <p14:showEvtLst xmlns:p14="http://schemas.microsoft.com/office/powerpoint/2010/main">
        <p14:playEvt time="38" objId="2"/>
        <p14:stopEvt time="30833"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B7FE0-5B01-4685-AB0A-3317043B21BF}"/>
              </a:ext>
            </a:extLst>
          </p:cNvPr>
          <p:cNvPicPr>
            <a:picLocks noChangeAspect="1"/>
          </p:cNvPicPr>
          <p:nvPr/>
        </p:nvPicPr>
        <p:blipFill>
          <a:blip r:embed="rId3"/>
          <a:stretch>
            <a:fillRect/>
          </a:stretch>
        </p:blipFill>
        <p:spPr>
          <a:xfrm>
            <a:off x="13648" y="642180"/>
            <a:ext cx="5172501" cy="4645552"/>
          </a:xfrm>
          <a:prstGeom prst="rect">
            <a:avLst/>
          </a:prstGeom>
        </p:spPr>
      </p:pic>
      <p:pic>
        <p:nvPicPr>
          <p:cNvPr id="9" name="Picture 8">
            <a:extLst>
              <a:ext uri="{FF2B5EF4-FFF2-40B4-BE49-F238E27FC236}">
                <a16:creationId xmlns:a16="http://schemas.microsoft.com/office/drawing/2014/main" id="{8A0B3102-3A54-4D85-8767-FC922DF42C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81933" y="642178"/>
            <a:ext cx="6610067" cy="4645552"/>
          </a:xfrm>
          <a:prstGeom prst="rect">
            <a:avLst/>
          </a:prstGeom>
        </p:spPr>
      </p:pic>
    </p:spTree>
    <p:extLst>
      <p:ext uri="{BB962C8B-B14F-4D97-AF65-F5344CB8AC3E}">
        <p14:creationId xmlns:p14="http://schemas.microsoft.com/office/powerpoint/2010/main" val="851533417"/>
      </p:ext>
    </p:extLst>
  </p:cSld>
  <p:clrMapOvr>
    <a:masterClrMapping/>
  </p:clrMapOvr>
  <p:extLst>
    <p:ext uri="{E180D4A7-C9FB-4DFB-919C-405C955672EB}">
      <p14:showEvtLst xmlns:p14="http://schemas.microsoft.com/office/powerpoint/2010/main">
        <p14:playEvt time="8" objId="2"/>
        <p14:stopEvt time="18886" objId="2"/>
      </p14:showEvtLst>
    </p:ext>
  </p:extLs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D0B72-3EBA-4DA1-8C13-BFCA9B9500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5270" y="1481069"/>
            <a:ext cx="11661066" cy="2361063"/>
          </a:xfrm>
          <a:prstGeom prst="rect">
            <a:avLst/>
          </a:prstGeom>
          <a:ln>
            <a:solidFill>
              <a:schemeClr val="tx1"/>
            </a:solidFill>
          </a:ln>
        </p:spPr>
      </p:pic>
      <p:sp>
        <p:nvSpPr>
          <p:cNvPr id="10" name="Rectangle: Rounded Corners 9">
            <a:extLst>
              <a:ext uri="{FF2B5EF4-FFF2-40B4-BE49-F238E27FC236}">
                <a16:creationId xmlns:a16="http://schemas.microsoft.com/office/drawing/2014/main" id="{5D565A0E-4E02-45B8-A279-091736A25F4A}"/>
              </a:ext>
            </a:extLst>
          </p:cNvPr>
          <p:cNvSpPr/>
          <p:nvPr/>
        </p:nvSpPr>
        <p:spPr>
          <a:xfrm>
            <a:off x="6644359" y="2062911"/>
            <a:ext cx="3100138" cy="506740"/>
          </a:xfrm>
          <a:prstGeom prst="roundRect">
            <a:avLst/>
          </a:prstGeom>
          <a:solidFill>
            <a:srgbClr val="F867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allout: Up Arrow 11">
            <a:extLst>
              <a:ext uri="{FF2B5EF4-FFF2-40B4-BE49-F238E27FC236}">
                <a16:creationId xmlns:a16="http://schemas.microsoft.com/office/drawing/2014/main" id="{501AE031-EAF2-42D1-B62F-08D5779C45E2}"/>
              </a:ext>
            </a:extLst>
          </p:cNvPr>
          <p:cNvSpPr/>
          <p:nvPr/>
        </p:nvSpPr>
        <p:spPr>
          <a:xfrm flipV="1">
            <a:off x="6796585" y="145184"/>
            <a:ext cx="4244454" cy="1332471"/>
          </a:xfrm>
          <a:prstGeom prst="upArrowCallout">
            <a:avLst>
              <a:gd name="adj1" fmla="val 19481"/>
              <a:gd name="adj2" fmla="val 25000"/>
              <a:gd name="adj3" fmla="val 21321"/>
              <a:gd name="adj4" fmla="val 59634"/>
            </a:avLst>
          </a:prstGeom>
          <a:solidFill>
            <a:srgbClr val="F867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3" name="TextBox 12">
            <a:extLst>
              <a:ext uri="{FF2B5EF4-FFF2-40B4-BE49-F238E27FC236}">
                <a16:creationId xmlns:a16="http://schemas.microsoft.com/office/drawing/2014/main" id="{ACD15206-6D11-4FE7-A4F8-6CBE9EAFA1B4}"/>
              </a:ext>
            </a:extLst>
          </p:cNvPr>
          <p:cNvSpPr txBox="1"/>
          <p:nvPr/>
        </p:nvSpPr>
        <p:spPr>
          <a:xfrm>
            <a:off x="7015021" y="298035"/>
            <a:ext cx="3807581" cy="523220"/>
          </a:xfrm>
          <a:prstGeom prst="rect">
            <a:avLst/>
          </a:prstGeom>
          <a:noFill/>
        </p:spPr>
        <p:txBody>
          <a:bodyPr wrap="none" rtlCol="0">
            <a:spAutoFit/>
          </a:bodyPr>
          <a:lstStyle/>
          <a:p>
            <a:r>
              <a:rPr lang="en-US" sz="2800" dirty="0"/>
              <a:t>2015 IBC Redline Version</a:t>
            </a:r>
          </a:p>
        </p:txBody>
      </p:sp>
      <p:sp>
        <p:nvSpPr>
          <p:cNvPr id="15" name="Title 1">
            <a:extLst>
              <a:ext uri="{FF2B5EF4-FFF2-40B4-BE49-F238E27FC236}">
                <a16:creationId xmlns:a16="http://schemas.microsoft.com/office/drawing/2014/main" id="{F808C2E8-7E66-42FC-A058-EF37D1143D08}"/>
              </a:ext>
            </a:extLst>
          </p:cNvPr>
          <p:cNvSpPr>
            <a:spLocks noGrp="1"/>
          </p:cNvSpPr>
          <p:nvPr>
            <p:ph type="title"/>
          </p:nvPr>
        </p:nvSpPr>
        <p:spPr>
          <a:xfrm>
            <a:off x="838199" y="152092"/>
            <a:ext cx="10515600" cy="1325563"/>
          </a:xfrm>
        </p:spPr>
        <p:txBody>
          <a:bodyPr/>
          <a:lstStyle/>
          <a:p>
            <a:r>
              <a:rPr lang="en-US" b="1" dirty="0"/>
              <a:t>Key-Operated Locks</a:t>
            </a:r>
          </a:p>
        </p:txBody>
      </p:sp>
      <p:pic>
        <p:nvPicPr>
          <p:cNvPr id="3" name="Picture 2">
            <a:extLst>
              <a:ext uri="{FF2B5EF4-FFF2-40B4-BE49-F238E27FC236}">
                <a16:creationId xmlns:a16="http://schemas.microsoft.com/office/drawing/2014/main" id="{365C70B5-8296-476B-8B9B-7D3C8B2F3B0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85270" y="3901955"/>
            <a:ext cx="11657930" cy="2712205"/>
          </a:xfrm>
          <a:prstGeom prst="rect">
            <a:avLst/>
          </a:prstGeom>
          <a:ln>
            <a:solidFill>
              <a:schemeClr val="tx1"/>
            </a:solidFill>
          </a:ln>
        </p:spPr>
      </p:pic>
    </p:spTree>
    <p:extLst>
      <p:ext uri="{BB962C8B-B14F-4D97-AF65-F5344CB8AC3E}">
        <p14:creationId xmlns:p14="http://schemas.microsoft.com/office/powerpoint/2010/main" val="273075250"/>
      </p:ext>
    </p:extLst>
  </p:cSld>
  <p:clrMapOvr>
    <a:masterClrMapping/>
  </p:clrMapOvr>
  <p:extLst>
    <p:ext uri="{E180D4A7-C9FB-4DFB-919C-405C955672EB}">
      <p14:showEvtLst xmlns:p14="http://schemas.microsoft.com/office/powerpoint/2010/main">
        <p14:playEvt time="34" objId="2"/>
        <p14:stopEvt time="82393"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a:t>
            </a:r>
          </a:p>
        </p:txBody>
      </p:sp>
      <p:sp>
        <p:nvSpPr>
          <p:cNvPr id="6" name="TextBox 5">
            <a:extLst>
              <a:ext uri="{FF2B5EF4-FFF2-40B4-BE49-F238E27FC236}">
                <a16:creationId xmlns:a16="http://schemas.microsoft.com/office/drawing/2014/main" id="{C36FFB4D-8313-43F0-81DC-2004CDB1B065}"/>
              </a:ext>
            </a:extLst>
          </p:cNvPr>
          <p:cNvSpPr txBox="1"/>
          <p:nvPr/>
        </p:nvSpPr>
        <p:spPr>
          <a:xfrm>
            <a:off x="8108895" y="6260520"/>
            <a:ext cx="4083105" cy="369332"/>
          </a:xfrm>
          <a:prstGeom prst="rect">
            <a:avLst/>
          </a:prstGeom>
          <a:noFill/>
        </p:spPr>
        <p:txBody>
          <a:bodyPr wrap="none" rtlCol="0">
            <a:spAutoFit/>
          </a:bodyPr>
          <a:lstStyle/>
          <a:p>
            <a:r>
              <a:rPr lang="en-US" dirty="0"/>
              <a:t>Photo: Architectural Openings Division 08</a:t>
            </a:r>
          </a:p>
        </p:txBody>
      </p:sp>
      <p:grpSp>
        <p:nvGrpSpPr>
          <p:cNvPr id="8" name="Group 7">
            <a:extLst>
              <a:ext uri="{FF2B5EF4-FFF2-40B4-BE49-F238E27FC236}">
                <a16:creationId xmlns:a16="http://schemas.microsoft.com/office/drawing/2014/main" id="{0DEF859E-1378-4211-959C-39BF60E0CBC0}"/>
              </a:ext>
            </a:extLst>
          </p:cNvPr>
          <p:cNvGrpSpPr/>
          <p:nvPr/>
        </p:nvGrpSpPr>
        <p:grpSpPr>
          <a:xfrm>
            <a:off x="8641394" y="2247075"/>
            <a:ext cx="3598219" cy="3629637"/>
            <a:chOff x="7906267" y="1462650"/>
            <a:chExt cx="4529444" cy="4568993"/>
          </a:xfrm>
        </p:grpSpPr>
        <p:pic>
          <p:nvPicPr>
            <p:cNvPr id="5" name="Picture 4">
              <a:extLst>
                <a:ext uri="{FF2B5EF4-FFF2-40B4-BE49-F238E27FC236}">
                  <a16:creationId xmlns:a16="http://schemas.microsoft.com/office/drawing/2014/main" id="{282D79B0-C2B4-41E3-9FF2-28CADC2A99B0}"/>
                </a:ext>
              </a:extLst>
            </p:cNvPr>
            <p:cNvPicPr>
              <a:picLocks noChangeAspect="1"/>
            </p:cNvPicPr>
            <p:nvPr/>
          </p:nvPicPr>
          <p:blipFill>
            <a:blip r:embed="rId3"/>
            <a:stretch>
              <a:fillRect/>
            </a:stretch>
          </p:blipFill>
          <p:spPr>
            <a:xfrm>
              <a:off x="8024883" y="1620815"/>
              <a:ext cx="4410828" cy="4410828"/>
            </a:xfrm>
            <a:prstGeom prst="rect">
              <a:avLst/>
            </a:prstGeom>
          </p:spPr>
        </p:pic>
        <p:sp>
          <p:nvSpPr>
            <p:cNvPr id="7" name="Isosceles Triangle 6">
              <a:extLst>
                <a:ext uri="{FF2B5EF4-FFF2-40B4-BE49-F238E27FC236}">
                  <a16:creationId xmlns:a16="http://schemas.microsoft.com/office/drawing/2014/main" id="{BF3DFDBA-AEE4-476B-AFA5-98CB8E9BD23D}"/>
                </a:ext>
              </a:extLst>
            </p:cNvPr>
            <p:cNvSpPr/>
            <p:nvPr/>
          </p:nvSpPr>
          <p:spPr>
            <a:xfrm rot="18997776">
              <a:off x="7906267" y="1462650"/>
              <a:ext cx="1214651" cy="12019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6CA0331-F079-405E-8DC9-FE8345CEF8CE}"/>
              </a:ext>
            </a:extLst>
          </p:cNvPr>
          <p:cNvSpPr>
            <a:spLocks noGrp="1"/>
          </p:cNvSpPr>
          <p:nvPr>
            <p:ph idx="1"/>
          </p:nvPr>
        </p:nvSpPr>
        <p:spPr>
          <a:xfrm>
            <a:off x="838199" y="1209697"/>
            <a:ext cx="10653216" cy="4667016"/>
          </a:xfrm>
        </p:spPr>
        <p:txBody>
          <a:bodyPr>
            <a:normAutofit fontScale="32500" lnSpcReduction="20000"/>
          </a:bodyPr>
          <a:lstStyle/>
          <a:p>
            <a:pPr>
              <a:lnSpc>
                <a:spcPct val="120000"/>
              </a:lnSpc>
            </a:pPr>
            <a:r>
              <a:rPr lang="en-US" sz="8600" dirty="0"/>
              <a:t>NFPA 101-2021: </a:t>
            </a:r>
            <a:r>
              <a:rPr lang="en-US" sz="8600" i="1" u="sng" dirty="0">
                <a:solidFill>
                  <a:srgbClr val="FF0000"/>
                </a:solidFill>
              </a:rPr>
              <a:t>Exterior door assemblies and interior door assemblies to an individual tenant space or to a single tenant space </a:t>
            </a:r>
            <a:r>
              <a:rPr lang="en-US" sz="8600" i="1" dirty="0">
                <a:solidFill>
                  <a:srgbClr val="FF0000"/>
                </a:solidFill>
              </a:rPr>
              <a:t>shall be permitted to have key-operated locks from the egress side, provided that all of the following criteria are met: </a:t>
            </a:r>
          </a:p>
          <a:p>
            <a:pPr marL="573088" indent="-341313">
              <a:lnSpc>
                <a:spcPct val="120000"/>
              </a:lnSpc>
            </a:pPr>
            <a:r>
              <a:rPr lang="en-US" sz="8600" dirty="0"/>
              <a:t>Allowed by occupancy chapter</a:t>
            </a:r>
          </a:p>
          <a:p>
            <a:pPr marL="573088" indent="-341313">
              <a:lnSpc>
                <a:spcPct val="120000"/>
              </a:lnSpc>
            </a:pPr>
            <a:r>
              <a:rPr lang="en-US" sz="8600" dirty="0"/>
              <a:t>Unlocked when building is occupied</a:t>
            </a:r>
          </a:p>
          <a:p>
            <a:pPr marL="573088" indent="-341313">
              <a:lnSpc>
                <a:spcPct val="120000"/>
              </a:lnSpc>
            </a:pPr>
            <a:r>
              <a:rPr lang="en-US" sz="8600" dirty="0"/>
              <a:t>Lock readily distinguishable as locked</a:t>
            </a:r>
          </a:p>
          <a:p>
            <a:pPr marL="573088" indent="-341313">
              <a:lnSpc>
                <a:spcPct val="120000"/>
              </a:lnSpc>
            </a:pPr>
            <a:r>
              <a:rPr lang="en-US" sz="8600" dirty="0"/>
              <a:t>Signage</a:t>
            </a:r>
          </a:p>
          <a:p>
            <a:pPr marL="573088" indent="-341313">
              <a:lnSpc>
                <a:spcPct val="120000"/>
              </a:lnSpc>
            </a:pPr>
            <a:r>
              <a:rPr lang="en-US" sz="8600" dirty="0"/>
              <a:t>Key immediately available to any occupant when locked</a:t>
            </a:r>
          </a:p>
          <a:p>
            <a:endParaRPr lang="en-US" dirty="0"/>
          </a:p>
          <a:p>
            <a:endParaRPr lang="en-US" dirty="0"/>
          </a:p>
        </p:txBody>
      </p:sp>
    </p:spTree>
    <p:extLst>
      <p:ext uri="{BB962C8B-B14F-4D97-AF65-F5344CB8AC3E}">
        <p14:creationId xmlns:p14="http://schemas.microsoft.com/office/powerpoint/2010/main" val="1809265473"/>
      </p:ext>
    </p:extLst>
  </p:cSld>
  <p:clrMapOvr>
    <a:masterClrMapping/>
  </p:clrMapOvr>
  <p:extLst>
    <p:ext uri="{E180D4A7-C9FB-4DFB-919C-405C955672EB}">
      <p14:showEvtLst xmlns:p14="http://schemas.microsoft.com/office/powerpoint/2010/main">
        <p14:playEvt time="39" objId="4"/>
        <p14:stopEvt time="60678"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7DD662-3449-4B1D-BED3-9774488A6C1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362"/>
          <a:stretch/>
        </p:blipFill>
        <p:spPr>
          <a:xfrm>
            <a:off x="9235439" y="2144514"/>
            <a:ext cx="2804947" cy="2855821"/>
          </a:xfrm>
          <a:prstGeom prst="rect">
            <a:avLst/>
          </a:prstGeom>
        </p:spPr>
      </p:pic>
      <p:sp>
        <p:nvSpPr>
          <p:cNvPr id="2" name="Title 1">
            <a:extLst>
              <a:ext uri="{FF2B5EF4-FFF2-40B4-BE49-F238E27FC236}">
                <a16:creationId xmlns:a16="http://schemas.microsoft.com/office/drawing/2014/main" id="{9081249B-F7F8-4C7C-BD10-2E7814A93D9A}"/>
              </a:ext>
            </a:extLst>
          </p:cNvPr>
          <p:cNvSpPr>
            <a:spLocks noGrp="1"/>
          </p:cNvSpPr>
          <p:nvPr>
            <p:ph type="title"/>
          </p:nvPr>
        </p:nvSpPr>
        <p:spPr/>
        <p:txBody>
          <a:bodyPr/>
          <a:lstStyle/>
          <a:p>
            <a:r>
              <a:rPr lang="en-US" b="1" dirty="0" err="1"/>
              <a:t>Thumbturn</a:t>
            </a:r>
            <a:r>
              <a:rPr lang="en-US" b="1" dirty="0"/>
              <a:t> Deadbolts in a Means of Egress</a:t>
            </a:r>
          </a:p>
        </p:txBody>
      </p:sp>
      <p:sp>
        <p:nvSpPr>
          <p:cNvPr id="3" name="Content Placeholder 2">
            <a:extLst>
              <a:ext uri="{FF2B5EF4-FFF2-40B4-BE49-F238E27FC236}">
                <a16:creationId xmlns:a16="http://schemas.microsoft.com/office/drawing/2014/main" id="{6FB341B2-1585-4247-BA73-336D55D4EC0B}"/>
              </a:ext>
            </a:extLst>
          </p:cNvPr>
          <p:cNvSpPr>
            <a:spLocks noGrp="1"/>
          </p:cNvSpPr>
          <p:nvPr>
            <p:ph idx="1"/>
          </p:nvPr>
        </p:nvSpPr>
        <p:spPr>
          <a:xfrm>
            <a:off x="838200" y="1620905"/>
            <a:ext cx="10515600" cy="4351338"/>
          </a:xfrm>
        </p:spPr>
        <p:txBody>
          <a:bodyPr>
            <a:normAutofit/>
          </a:bodyPr>
          <a:lstStyle/>
          <a:p>
            <a:r>
              <a:rPr lang="en-US" b="1" dirty="0">
                <a:solidFill>
                  <a:schemeClr val="accent2"/>
                </a:solidFill>
              </a:rPr>
              <a:t>The IBC section called “Bolt Locks” addresses flush bolts and surface bolts on pairs of doors – NOT deadbolts.</a:t>
            </a:r>
          </a:p>
        </p:txBody>
      </p:sp>
      <p:sp>
        <p:nvSpPr>
          <p:cNvPr id="4" name="Content Placeholder 2">
            <a:extLst>
              <a:ext uri="{FF2B5EF4-FFF2-40B4-BE49-F238E27FC236}">
                <a16:creationId xmlns:a16="http://schemas.microsoft.com/office/drawing/2014/main" id="{1EA99CD9-B7E3-4404-B7E8-24B9BAF36D7B}"/>
              </a:ext>
            </a:extLst>
          </p:cNvPr>
          <p:cNvSpPr txBox="1">
            <a:spLocks/>
          </p:cNvSpPr>
          <p:nvPr/>
        </p:nvSpPr>
        <p:spPr>
          <a:xfrm>
            <a:off x="838200" y="2540754"/>
            <a:ext cx="10241279" cy="4634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t>Thumbturn</a:t>
            </a:r>
            <a:r>
              <a:rPr lang="en-US" dirty="0"/>
              <a:t> deadbolts are OK if:</a:t>
            </a:r>
          </a:p>
          <a:p>
            <a:pPr marL="463550"/>
            <a:r>
              <a:rPr lang="en-US" dirty="0"/>
              <a:t>Door unlatches with one releasing motion for egress                          (some exceptions)</a:t>
            </a:r>
          </a:p>
          <a:p>
            <a:pPr marL="463550"/>
            <a:r>
              <a:rPr lang="en-US" dirty="0"/>
              <a:t>No key, tool, special knowledge or effort for egress</a:t>
            </a:r>
          </a:p>
          <a:p>
            <a:pPr marL="463550"/>
            <a:r>
              <a:rPr lang="en-US" dirty="0"/>
              <a:t>No tight grasping, pinching, or twisting of the wrist</a:t>
            </a:r>
          </a:p>
          <a:p>
            <a:pPr marL="463550"/>
            <a:r>
              <a:rPr lang="en-US" dirty="0"/>
              <a:t>Releasing hardware between 34-48 inches AFF (some exceptions)</a:t>
            </a:r>
          </a:p>
          <a:p>
            <a:pPr marL="463550"/>
            <a:r>
              <a:rPr lang="en-US" dirty="0"/>
              <a:t>Door does not require panic hardware</a:t>
            </a:r>
          </a:p>
          <a:p>
            <a:endParaRPr lang="en-US" dirty="0"/>
          </a:p>
          <a:p>
            <a:pPr lvl="1"/>
            <a:endParaRPr lang="en-US" dirty="0"/>
          </a:p>
        </p:txBody>
      </p:sp>
    </p:spTree>
    <p:extLst>
      <p:ext uri="{BB962C8B-B14F-4D97-AF65-F5344CB8AC3E}">
        <p14:creationId xmlns:p14="http://schemas.microsoft.com/office/powerpoint/2010/main" val="1637096701"/>
      </p:ext>
    </p:extLst>
  </p:cSld>
  <p:clrMapOvr>
    <a:masterClrMapping/>
  </p:clrMapOvr>
  <p:extLst>
    <p:ext uri="{E180D4A7-C9FB-4DFB-919C-405C955672EB}">
      <p14:showEvtLst xmlns:p14="http://schemas.microsoft.com/office/powerpoint/2010/main">
        <p14:playEvt time="37" objId="7"/>
        <p14:stopEvt time="80087" objId="7"/>
      </p14:showEvtLst>
    </p:ext>
  </p:extLs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7A8C-C350-471C-AC05-FC6FD098EB38}"/>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15AADF92-2F88-4388-931F-ED3CD53A4AF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iDigHardware</a:t>
            </a:r>
            <a:endParaRPr lang="en-US" dirty="0"/>
          </a:p>
        </p:txBody>
      </p:sp>
      <p:pic>
        <p:nvPicPr>
          <p:cNvPr id="7" name="Picture 6">
            <a:extLst>
              <a:ext uri="{FF2B5EF4-FFF2-40B4-BE49-F238E27FC236}">
                <a16:creationId xmlns:a16="http://schemas.microsoft.com/office/drawing/2014/main" id="{6B84D27D-8EC1-477A-9864-C7981DDCFF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0716" y="482"/>
            <a:ext cx="11093726" cy="2922898"/>
          </a:xfrm>
          <a:prstGeom prst="rect">
            <a:avLst/>
          </a:prstGeom>
        </p:spPr>
      </p:pic>
      <p:pic>
        <p:nvPicPr>
          <p:cNvPr id="9" name="Picture 8">
            <a:extLst>
              <a:ext uri="{FF2B5EF4-FFF2-40B4-BE49-F238E27FC236}">
                <a16:creationId xmlns:a16="http://schemas.microsoft.com/office/drawing/2014/main" id="{4B7D6542-E6C2-48E3-89F0-AEC62467C292}"/>
              </a:ext>
            </a:extLst>
          </p:cNvPr>
          <p:cNvPicPr>
            <a:picLocks noChangeAspect="1"/>
          </p:cNvPicPr>
          <p:nvPr/>
        </p:nvPicPr>
        <p:blipFill rotWithShape="1">
          <a:blip r:embed="rId4"/>
          <a:srcRect l="13833" t="29629" r="14667" b="62969"/>
          <a:stretch/>
        </p:blipFill>
        <p:spPr>
          <a:xfrm>
            <a:off x="838200" y="2923380"/>
            <a:ext cx="10515600" cy="612300"/>
          </a:xfrm>
          <a:prstGeom prst="rect">
            <a:avLst/>
          </a:prstGeom>
        </p:spPr>
      </p:pic>
      <p:pic>
        <p:nvPicPr>
          <p:cNvPr id="10" name="Picture 9">
            <a:extLst>
              <a:ext uri="{FF2B5EF4-FFF2-40B4-BE49-F238E27FC236}">
                <a16:creationId xmlns:a16="http://schemas.microsoft.com/office/drawing/2014/main" id="{190ADCFF-142E-4A22-8A6B-46634E8D44D4}"/>
              </a:ext>
            </a:extLst>
          </p:cNvPr>
          <p:cNvPicPr>
            <a:picLocks noChangeAspect="1"/>
          </p:cNvPicPr>
          <p:nvPr/>
        </p:nvPicPr>
        <p:blipFill rotWithShape="1">
          <a:blip r:embed="rId4"/>
          <a:srcRect l="14464" t="60242" r="37015" b="16741"/>
          <a:stretch/>
        </p:blipFill>
        <p:spPr>
          <a:xfrm>
            <a:off x="838200" y="3674076"/>
            <a:ext cx="10954356" cy="2922898"/>
          </a:xfrm>
          <a:prstGeom prst="rect">
            <a:avLst/>
          </a:prstGeom>
        </p:spPr>
      </p:pic>
      <p:sp>
        <p:nvSpPr>
          <p:cNvPr id="11" name="TextBox 10">
            <a:extLst>
              <a:ext uri="{FF2B5EF4-FFF2-40B4-BE49-F238E27FC236}">
                <a16:creationId xmlns:a16="http://schemas.microsoft.com/office/drawing/2014/main" id="{93F79C89-88EB-4D53-AB86-1E82A7C1E700}"/>
              </a:ext>
            </a:extLst>
          </p:cNvPr>
          <p:cNvSpPr txBox="1"/>
          <p:nvPr/>
        </p:nvSpPr>
        <p:spPr>
          <a:xfrm>
            <a:off x="7985760" y="670560"/>
            <a:ext cx="3002280" cy="584775"/>
          </a:xfrm>
          <a:prstGeom prst="rect">
            <a:avLst/>
          </a:prstGeom>
          <a:solidFill>
            <a:srgbClr val="92D050"/>
          </a:solidFill>
        </p:spPr>
        <p:txBody>
          <a:bodyPr wrap="square" rtlCol="0">
            <a:spAutoFit/>
          </a:bodyPr>
          <a:lstStyle/>
          <a:p>
            <a:r>
              <a:rPr lang="en-US" sz="3200" b="1" dirty="0"/>
              <a:t>.com/webinars</a:t>
            </a:r>
          </a:p>
        </p:txBody>
      </p:sp>
    </p:spTree>
    <p:extLst>
      <p:ext uri="{BB962C8B-B14F-4D97-AF65-F5344CB8AC3E}">
        <p14:creationId xmlns:p14="http://schemas.microsoft.com/office/powerpoint/2010/main" val="2314075273"/>
      </p:ext>
    </p:extLst>
  </p:cSld>
  <p:clrMapOvr>
    <a:masterClrMapping/>
  </p:clrMapOvr>
  <p:extLst>
    <p:ext uri="{E180D4A7-C9FB-4DFB-919C-405C955672EB}">
      <p14:showEvtLst xmlns:p14="http://schemas.microsoft.com/office/powerpoint/2010/main">
        <p14:playEvt time="37" objId="8"/>
        <p14:stopEvt time="32113" objId="8"/>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17913</TotalTime>
  <Words>1140</Words>
  <Application>Microsoft Office PowerPoint</Application>
  <PresentationFormat>Widescreen</PresentationFormat>
  <Paragraphs>83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Key-Operated Locks</vt:lpstr>
      <vt:lpstr>PowerPoint Presentation</vt:lpstr>
      <vt:lpstr>PowerPoint Presentation</vt:lpstr>
      <vt:lpstr>Key-Operated Locks</vt:lpstr>
      <vt:lpstr>Key-Operated Locks</vt:lpstr>
      <vt:lpstr>Thumbturn Deadbolts in a Means of Egress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218</cp:revision>
  <cp:lastPrinted>2020-09-12T17:37:55Z</cp:lastPrinted>
  <dcterms:created xsi:type="dcterms:W3CDTF">2019-07-26T03:48:39Z</dcterms:created>
  <dcterms:modified xsi:type="dcterms:W3CDTF">2021-09-07T21:06:39Z</dcterms:modified>
</cp:coreProperties>
</file>