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1373" r:id="rId2"/>
    <p:sldId id="1409" r:id="rId3"/>
    <p:sldId id="1411" r:id="rId4"/>
    <p:sldId id="1415" r:id="rId5"/>
    <p:sldId id="1412" r:id="rId6"/>
    <p:sldId id="1410" r:id="rId7"/>
    <p:sldId id="1414" r:id="rId8"/>
    <p:sldId id="1413" r:id="rId9"/>
    <p:sldId id="1382"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e, Lori" initials="GL" lastIdx="1" clrIdx="0">
    <p:extLst>
      <p:ext uri="{19B8F6BF-5375-455C-9EA6-DF929625EA0E}">
        <p15:presenceInfo xmlns:p15="http://schemas.microsoft.com/office/powerpoint/2012/main" userId="S::lagreene@allegion.com::da291e1f-2f6a-4074-8e46-8f1382e7d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61432" autoAdjust="0"/>
  </p:normalViewPr>
  <p:slideViewPr>
    <p:cSldViewPr snapToGrid="0" snapToObjects="1" showGuides="1">
      <p:cViewPr varScale="1">
        <p:scale>
          <a:sx n="49" d="100"/>
          <a:sy n="49" d="100"/>
        </p:scale>
        <p:origin x="1320" y="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11/22/2022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quiz question to get this discussion rolling…</a:t>
            </a:r>
          </a:p>
        </p:txBody>
      </p:sp>
      <p:sp>
        <p:nvSpPr>
          <p:cNvPr id="4" name="Slide Number Placeholder 3"/>
          <p:cNvSpPr>
            <a:spLocks noGrp="1"/>
          </p:cNvSpPr>
          <p:nvPr>
            <p:ph type="sldNum" sz="quarter" idx="5"/>
          </p:nvPr>
        </p:nvSpPr>
        <p:spPr/>
        <p:txBody>
          <a:bodyPr/>
          <a:lstStyle/>
          <a:p>
            <a:fld id="{7F725688-E2ED-4442-80A5-CF4F5ADE452A}" type="slidenum">
              <a:rPr lang="en-US" smtClean="0"/>
              <a:t>1</a:t>
            </a:fld>
            <a:endParaRPr lang="en-US" dirty="0"/>
          </a:p>
        </p:txBody>
      </p:sp>
    </p:spTree>
    <p:extLst>
      <p:ext uri="{BB962C8B-B14F-4D97-AF65-F5344CB8AC3E}">
        <p14:creationId xmlns:p14="http://schemas.microsoft.com/office/powerpoint/2010/main" val="25003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flush, smooth surface is required for manually-operated doors but automatic doors are addressed in a separate section of the standards.  The automatic door section does not have a similar requirement because a building occupant would not have to push on an automatic door to open it or to keep it open, so the risk of catching a crutch, cane, walker, or wheelchair footpad along the bottom of the door is minimal.</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dirty="0"/>
          </a:p>
        </p:txBody>
      </p:sp>
    </p:spTree>
    <p:extLst>
      <p:ext uri="{BB962C8B-B14F-4D97-AF65-F5344CB8AC3E}">
        <p14:creationId xmlns:p14="http://schemas.microsoft.com/office/powerpoint/2010/main" val="333410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of the ADA standards and ICC A117.1 are similar.  This is not a new requirement – it has been in A117.1 for over 20 years - the height used to be 12 inches.  It was added to the ADA standards in the 2010 edition.</a:t>
            </a:r>
          </a:p>
          <a:p>
            <a:endParaRPr lang="en-US" dirty="0"/>
          </a:p>
          <a:p>
            <a:pPr marL="171450" indent="-171450">
              <a:buFont typeface="Arial" panose="020B0604020202020204" pitchFamily="34" charset="0"/>
              <a:buChar char="•"/>
            </a:pPr>
            <a:r>
              <a:rPr lang="en-US" dirty="0"/>
              <a:t>The 10-inch-high flush, smooth surface is measured up from the floor or ground, on the push side of the door (manual doors only).  </a:t>
            </a:r>
          </a:p>
          <a:p>
            <a:pPr marL="171450" indent="-171450">
              <a:buFont typeface="Arial" panose="020B0604020202020204" pitchFamily="34" charset="0"/>
              <a:buChar char="•"/>
            </a:pPr>
            <a:r>
              <a:rPr lang="en-US" dirty="0"/>
              <a:t>In addition to the minimum bottom rail height, no hardware can protrude off the door in this area (push side).</a:t>
            </a:r>
          </a:p>
          <a:p>
            <a:pPr marL="171450" indent="-171450">
              <a:buFont typeface="Arial" panose="020B0604020202020204" pitchFamily="34" charset="0"/>
              <a:buChar char="•"/>
            </a:pPr>
            <a:r>
              <a:rPr lang="en-US" dirty="0"/>
              <a:t>The 10-inch flush, smooth surface must extend the full width of the door.</a:t>
            </a:r>
          </a:p>
          <a:p>
            <a:pPr marL="171450" indent="-171450">
              <a:buFont typeface="Arial" panose="020B0604020202020204" pitchFamily="34" charset="0"/>
              <a:buChar char="•"/>
            </a:pPr>
            <a:r>
              <a:rPr lang="en-US" dirty="0"/>
              <a:t>If there are horizontal or vertical joints – if a kick plate is installed, for example – the difference between the planes must be no more than 1/16-inch.</a:t>
            </a:r>
          </a:p>
          <a:p>
            <a:pPr marL="171450" indent="-171450">
              <a:buFont typeface="Arial" panose="020B0604020202020204" pitchFamily="34" charset="0"/>
              <a:buChar char="•"/>
            </a:pPr>
            <a:r>
              <a:rPr lang="en-US" dirty="0"/>
              <a:t>If a door has a narrow bottom rail and a kick plate is added to extend the height of the bottom rail, the area at the top of the kick plate must be capped (between the glass and the plate).</a:t>
            </a:r>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358834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Surface vertical rods, kick down stops, full height pulls (push side) and bottom rail deadbolts conflict with this requirement.  Surface-mounted automatic door bottoms are also </a:t>
            </a:r>
            <a:r>
              <a:rPr lang="en-US"/>
              <a:t>a problem.</a:t>
            </a:r>
            <a:endParaRPr lang="en-US" dirty="0"/>
          </a:p>
          <a:p>
            <a:endParaRPr lang="en-US" dirty="0"/>
          </a:p>
          <a:p>
            <a:r>
              <a:rPr lang="en-US" dirty="0"/>
              <a:t>*I’ll be interested to see if anyone notices that the first photo has both the bottom latches/strikes, and the prep for the pin.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7314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10-inch requirement does not apply to:</a:t>
            </a:r>
          </a:p>
          <a:p>
            <a:endParaRPr lang="en-US" dirty="0"/>
          </a:p>
          <a:p>
            <a:pPr marL="171450" indent="-171450">
              <a:buFont typeface="Arial" panose="020B0604020202020204" pitchFamily="34" charset="0"/>
              <a:buChar char="•"/>
            </a:pPr>
            <a:r>
              <a:rPr lang="en-US" dirty="0"/>
              <a:t>Sliding doors</a:t>
            </a:r>
          </a:p>
          <a:p>
            <a:pPr marL="171450" indent="-171450">
              <a:buFont typeface="Arial" panose="020B0604020202020204" pitchFamily="34" charset="0"/>
              <a:buChar char="•"/>
            </a:pPr>
            <a:r>
              <a:rPr lang="en-US" dirty="0"/>
              <a:t>Glass doors without stiles, where the top of the bottom rail is sloped back toward the glass (60 degrees minimum from horizontal) – these doors are exempt from the 10-inch bottom rail height but can not have protruding hardware in that area</a:t>
            </a:r>
          </a:p>
          <a:p>
            <a:pPr marL="171450" indent="-171450">
              <a:buFont typeface="Arial" panose="020B0604020202020204" pitchFamily="34" charset="0"/>
              <a:buChar char="•"/>
            </a:pPr>
            <a:r>
              <a:rPr lang="en-US" dirty="0"/>
              <a:t>Doors and gates that don’t extend to within 10 inches of the floor – for example, toilet stall doors</a:t>
            </a:r>
          </a:p>
          <a:p>
            <a:pPr marL="171450" indent="-171450">
              <a:buFont typeface="Arial" panose="020B0604020202020204" pitchFamily="34" charset="0"/>
              <a:buChar char="•"/>
            </a:pPr>
            <a:r>
              <a:rPr lang="en-US" dirty="0"/>
              <a:t>Existing doors – kick plates may be used to extend the height of the bottom rail but must be capped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 are very few exceptions for doors that are not required to meet the accessibility standards, so doors must generally comply with this requirement and the other requirements of the standards unless they are specifically exempt.</a:t>
            </a:r>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235196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 Guide, a website of the US Access Board, includes information explaining the ADA requirements.  </a:t>
            </a:r>
          </a:p>
          <a:p>
            <a:endParaRPr lang="en-US" dirty="0"/>
          </a:p>
          <a:p>
            <a:r>
              <a:rPr lang="en-US" dirty="0"/>
              <a:t>Here is a direct link to the section of the Guide that addresses this topic: </a:t>
            </a:r>
          </a:p>
          <a:p>
            <a:r>
              <a:rPr lang="en-US" dirty="0"/>
              <a:t>https://www.access-board.gov/ada/guides/chapter-4-entrances-doors-and-gates/#door-and-gate-surfaces</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115365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ICC A117.1 Commentary also includes explanatory information, including a line stating that a sloped plate over a vertical rod and latch “could possibly resolve some issues.”  This is left up to the AHJ so surface vertical rods with bottom rods and latches should be avoided.</a:t>
            </a:r>
          </a:p>
          <a:p>
            <a:endParaRPr lang="en-US" dirty="0"/>
          </a:p>
          <a:p>
            <a:r>
              <a:rPr lang="en-US" dirty="0"/>
              <a:t>https://idighardware.com/2011/01/extended-latch-guards/</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269020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Cross sent these photos from a school district, where the bottom rail on the new doors was not quite high enough.  The end user noticed the problem, and the molding was changed in the field to a flush design increase the bottom rail height.</a:t>
            </a:r>
          </a:p>
          <a:p>
            <a:endParaRPr lang="en-US" dirty="0"/>
          </a:p>
          <a:p>
            <a:r>
              <a:rPr lang="en-US" dirty="0"/>
              <a:t>We should be watching for this on projects to help our architects avoid this problem.</a:t>
            </a:r>
          </a:p>
          <a:p>
            <a:endParaRPr lang="en-US" dirty="0"/>
          </a:p>
          <a:p>
            <a:r>
              <a:rPr lang="en-US" dirty="0"/>
              <a:t>https://idighardware.com/2021/11/ff-flush-bottom-rail/</a:t>
            </a:r>
          </a:p>
        </p:txBody>
      </p:sp>
      <p:sp>
        <p:nvSpPr>
          <p:cNvPr id="4" name="Slide Number Placeholder 3"/>
          <p:cNvSpPr>
            <a:spLocks noGrp="1"/>
          </p:cNvSpPr>
          <p:nvPr>
            <p:ph type="sldNum" sz="quarter" idx="5"/>
          </p:nvPr>
        </p:nvSpPr>
        <p:spPr/>
        <p:txBody>
          <a:bodyPr/>
          <a:lstStyle/>
          <a:p>
            <a:fld id="{7F725688-E2ED-4442-80A5-CF4F5ADE452A}" type="slidenum">
              <a:rPr lang="en-US" smtClean="0"/>
              <a:t>8</a:t>
            </a:fld>
            <a:endParaRPr lang="en-US"/>
          </a:p>
        </p:txBody>
      </p:sp>
    </p:spTree>
    <p:extLst>
      <p:ext uri="{BB962C8B-B14F-4D97-AF65-F5344CB8AC3E}">
        <p14:creationId xmlns:p14="http://schemas.microsoft.com/office/powerpoint/2010/main" val="334996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iDH</a:t>
            </a:r>
            <a:r>
              <a:rPr lang="en-US" dirty="0"/>
              <a:t> Tip:</a:t>
            </a:r>
          </a:p>
          <a:p>
            <a:endParaRPr lang="en-US" dirty="0"/>
          </a:p>
          <a:p>
            <a:r>
              <a:rPr lang="en-US" dirty="0"/>
              <a:t>BHMA has some new resources on codes.  The Codes in Context report shows the changes to a particular code or standard, and there are focus documents that go into more detail about a particular change.  BHMA has also published a matrix showing door-related IBC changes from one edition to the next – from 2012 to 2024.</a:t>
            </a:r>
          </a:p>
          <a:p>
            <a:endParaRPr lang="en-US" dirty="0"/>
          </a:p>
          <a:p>
            <a:r>
              <a:rPr lang="en-US" dirty="0"/>
              <a:t>https://idighardware.com/2022/11/new-resource-bhma-codes-in-context/</a:t>
            </a:r>
          </a:p>
          <a:p>
            <a:r>
              <a:rPr lang="en-US" dirty="0"/>
              <a:t>https://idighardware.com/2022/11/bhma-ibc-changes-2012-to-2024/</a:t>
            </a:r>
          </a:p>
          <a:p>
            <a:endParaRPr lang="en-US" dirty="0"/>
          </a:p>
          <a:p>
            <a:r>
              <a:rPr lang="en-US" dirty="0"/>
              <a:t>If there are any specific code issues that we want to cover in these monthly updates, let Lori know!</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9</a:t>
            </a:fld>
            <a:endParaRPr lang="en-US"/>
          </a:p>
        </p:txBody>
      </p:sp>
    </p:spTree>
    <p:extLst>
      <p:ext uri="{BB962C8B-B14F-4D97-AF65-F5344CB8AC3E}">
        <p14:creationId xmlns:p14="http://schemas.microsoft.com/office/powerpoint/2010/main" val="328978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11/22/2022</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RSO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4800600" cy="4322140"/>
          </a:xfrm>
        </p:spPr>
        <p:txBody>
          <a:bodyPr>
            <a:normAutofit/>
          </a:bodyPr>
          <a:lstStyle/>
          <a:p>
            <a:r>
              <a:rPr lang="en-US" dirty="0"/>
              <a:t>Which of the following doors would </a:t>
            </a:r>
            <a:r>
              <a:rPr lang="en-US" b="1" dirty="0"/>
              <a:t>NOT</a:t>
            </a:r>
            <a:r>
              <a:rPr lang="en-US" dirty="0"/>
              <a:t> be required to have a flush and smooth surface measured 10 inches up from the floor?</a:t>
            </a:r>
          </a:p>
          <a:p>
            <a:pPr marL="914400" lvl="1" indent="-457200">
              <a:buFont typeface="+mj-lt"/>
              <a:buAutoNum type="alphaUcPeriod"/>
            </a:pPr>
            <a:r>
              <a:rPr lang="en-US" sz="2800" dirty="0"/>
              <a:t>Classroom door</a:t>
            </a:r>
          </a:p>
          <a:p>
            <a:pPr marL="914400" lvl="1" indent="-457200">
              <a:buFont typeface="+mj-lt"/>
              <a:buAutoNum type="alphaUcPeriod"/>
            </a:pPr>
            <a:r>
              <a:rPr lang="en-US" sz="2800" dirty="0"/>
              <a:t>Patient room door</a:t>
            </a:r>
          </a:p>
          <a:p>
            <a:pPr marL="914400" lvl="1" indent="-457200">
              <a:buFont typeface="+mj-lt"/>
              <a:buAutoNum type="alphaUcPeriod"/>
            </a:pPr>
            <a:r>
              <a:rPr lang="en-US" sz="2800" dirty="0"/>
              <a:t>Stairwell fire door</a:t>
            </a:r>
          </a:p>
          <a:p>
            <a:pPr marL="914400" lvl="1" indent="-457200">
              <a:buFont typeface="+mj-lt"/>
              <a:buAutoNum type="alphaUcPeriod"/>
            </a:pPr>
            <a:r>
              <a:rPr lang="en-US" sz="2800" dirty="0"/>
              <a:t>Exterior door with low-energy operator</a:t>
            </a:r>
          </a:p>
          <a:p>
            <a:endParaRPr lang="en-US" dirty="0"/>
          </a:p>
        </p:txBody>
      </p:sp>
      <p:pic>
        <p:nvPicPr>
          <p:cNvPr id="6" name="Picture 5" descr="A building with glass doors&#10;&#10;Description automatically generated with medium confidence">
            <a:extLst>
              <a:ext uri="{FF2B5EF4-FFF2-40B4-BE49-F238E27FC236}">
                <a16:creationId xmlns:a16="http://schemas.microsoft.com/office/drawing/2014/main" id="{90517D05-5CD1-4691-9A6F-A6443A1E279C}"/>
              </a:ext>
            </a:extLst>
          </p:cNvPr>
          <p:cNvPicPr>
            <a:picLocks noChangeAspect="1"/>
          </p:cNvPicPr>
          <p:nvPr/>
        </p:nvPicPr>
        <p:blipFill>
          <a:blip r:embed="rId3"/>
          <a:stretch>
            <a:fillRect/>
          </a:stretch>
        </p:blipFill>
        <p:spPr>
          <a:xfrm>
            <a:off x="5764591" y="1544606"/>
            <a:ext cx="6046689" cy="40363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95895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4800600" cy="4322140"/>
          </a:xfrm>
        </p:spPr>
        <p:txBody>
          <a:bodyPr>
            <a:normAutofit/>
          </a:bodyPr>
          <a:lstStyle/>
          <a:p>
            <a:r>
              <a:rPr lang="en-US" dirty="0"/>
              <a:t>Which of the following doors would </a:t>
            </a:r>
            <a:r>
              <a:rPr lang="en-US" b="1" dirty="0"/>
              <a:t>NOT</a:t>
            </a:r>
            <a:r>
              <a:rPr lang="en-US" dirty="0"/>
              <a:t> be required to have a flush and smooth surface measured 10 inches up from the floor?</a:t>
            </a:r>
          </a:p>
          <a:p>
            <a:pPr marL="914400" lvl="1" indent="-457200">
              <a:buFont typeface="+mj-lt"/>
              <a:buAutoNum type="alphaUcPeriod"/>
            </a:pPr>
            <a:r>
              <a:rPr lang="en-US" sz="2800" dirty="0"/>
              <a:t>Classroom door</a:t>
            </a:r>
          </a:p>
          <a:p>
            <a:pPr marL="914400" lvl="1" indent="-457200">
              <a:buFont typeface="+mj-lt"/>
              <a:buAutoNum type="alphaUcPeriod"/>
            </a:pPr>
            <a:r>
              <a:rPr lang="en-US" sz="2800" dirty="0"/>
              <a:t>Patient room door</a:t>
            </a:r>
          </a:p>
          <a:p>
            <a:pPr marL="914400" lvl="1" indent="-457200">
              <a:buFont typeface="+mj-lt"/>
              <a:buAutoNum type="alphaUcPeriod"/>
            </a:pPr>
            <a:r>
              <a:rPr lang="en-US" sz="2800" dirty="0"/>
              <a:t>Stairwell fire door</a:t>
            </a:r>
          </a:p>
          <a:p>
            <a:pPr marL="914400" lvl="1" indent="-457200">
              <a:buFont typeface="+mj-lt"/>
              <a:buAutoNum type="alphaUcPeriod"/>
            </a:pPr>
            <a:r>
              <a:rPr lang="en-US" sz="2800" b="1" dirty="0">
                <a:solidFill>
                  <a:schemeClr val="accent2"/>
                </a:solidFill>
              </a:rPr>
              <a:t>Exterior door with low-energy operator</a:t>
            </a:r>
          </a:p>
          <a:p>
            <a:endParaRPr lang="en-US" dirty="0"/>
          </a:p>
        </p:txBody>
      </p:sp>
      <p:pic>
        <p:nvPicPr>
          <p:cNvPr id="6" name="Picture 5" descr="A building with glass doors&#10;&#10;Description automatically generated with medium confidence">
            <a:extLst>
              <a:ext uri="{FF2B5EF4-FFF2-40B4-BE49-F238E27FC236}">
                <a16:creationId xmlns:a16="http://schemas.microsoft.com/office/drawing/2014/main" id="{90517D05-5CD1-4691-9A6F-A6443A1E279C}"/>
              </a:ext>
            </a:extLst>
          </p:cNvPr>
          <p:cNvPicPr>
            <a:picLocks noChangeAspect="1"/>
          </p:cNvPicPr>
          <p:nvPr/>
        </p:nvPicPr>
        <p:blipFill>
          <a:blip r:embed="rId3"/>
          <a:stretch>
            <a:fillRect/>
          </a:stretch>
        </p:blipFill>
        <p:spPr>
          <a:xfrm>
            <a:off x="5764591" y="1544606"/>
            <a:ext cx="6046689" cy="40363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404573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8A0-70C1-421A-8416-BA30D786D47C}"/>
              </a:ext>
            </a:extLst>
          </p:cNvPr>
          <p:cNvSpPr>
            <a:spLocks noGrp="1"/>
          </p:cNvSpPr>
          <p:nvPr>
            <p:ph type="title"/>
          </p:nvPr>
        </p:nvSpPr>
        <p:spPr>
          <a:xfrm>
            <a:off x="838200" y="312667"/>
            <a:ext cx="10515600" cy="1690688"/>
          </a:xfrm>
        </p:spPr>
        <p:txBody>
          <a:bodyPr/>
          <a:lstStyle/>
          <a:p>
            <a:r>
              <a:rPr lang="en-US" dirty="0"/>
              <a:t>2010 ADA Standards </a:t>
            </a:r>
            <a:br>
              <a:rPr lang="en-US" dirty="0"/>
            </a:br>
            <a:r>
              <a:rPr lang="en-US" dirty="0"/>
              <a:t>(A117.1 similar)</a:t>
            </a:r>
          </a:p>
        </p:txBody>
      </p:sp>
      <p:sp>
        <p:nvSpPr>
          <p:cNvPr id="8" name="Content Placeholder 2">
            <a:extLst>
              <a:ext uri="{FF2B5EF4-FFF2-40B4-BE49-F238E27FC236}">
                <a16:creationId xmlns:a16="http://schemas.microsoft.com/office/drawing/2014/main" id="{3E395300-198E-4A3C-B65E-1263F13C06B3}"/>
              </a:ext>
            </a:extLst>
          </p:cNvPr>
          <p:cNvSpPr>
            <a:spLocks noGrp="1"/>
          </p:cNvSpPr>
          <p:nvPr>
            <p:ph idx="1"/>
          </p:nvPr>
        </p:nvSpPr>
        <p:spPr>
          <a:xfrm>
            <a:off x="838200" y="2049517"/>
            <a:ext cx="7244442" cy="4127446"/>
          </a:xfrm>
        </p:spPr>
        <p:txBody>
          <a:bodyPr/>
          <a:lstStyle/>
          <a:p>
            <a:pPr marL="0" indent="0">
              <a:buNone/>
            </a:pPr>
            <a:r>
              <a:rPr lang="en-US" i="1" dirty="0">
                <a:solidFill>
                  <a:srgbClr val="FF0000"/>
                </a:solidFill>
              </a:rPr>
              <a:t>404.2.10 Door and Gate Surfaces.  Swinging door and gate surfaces </a:t>
            </a:r>
            <a:r>
              <a:rPr lang="en-US" b="1" i="1" dirty="0">
                <a:solidFill>
                  <a:srgbClr val="FF0000"/>
                </a:solidFill>
              </a:rPr>
              <a:t>within 10 inches (255 mm) of the finish floor</a:t>
            </a:r>
            <a:r>
              <a:rPr lang="en-US" i="1" dirty="0">
                <a:solidFill>
                  <a:srgbClr val="FF0000"/>
                </a:solidFill>
              </a:rPr>
              <a:t> or ground measured vertically shall have a </a:t>
            </a:r>
            <a:r>
              <a:rPr lang="en-US" b="1" i="1" dirty="0">
                <a:solidFill>
                  <a:srgbClr val="FF0000"/>
                </a:solidFill>
              </a:rPr>
              <a:t>smooth surface on the push side</a:t>
            </a:r>
            <a:r>
              <a:rPr lang="en-US" i="1" dirty="0">
                <a:solidFill>
                  <a:srgbClr val="FF0000"/>
                </a:solidFill>
              </a:rPr>
              <a:t> extending the </a:t>
            </a:r>
            <a:r>
              <a:rPr lang="en-US" b="1" i="1" dirty="0">
                <a:solidFill>
                  <a:srgbClr val="FF0000"/>
                </a:solidFill>
              </a:rPr>
              <a:t>full width of the door </a:t>
            </a:r>
            <a:r>
              <a:rPr lang="en-US" i="1" dirty="0">
                <a:solidFill>
                  <a:srgbClr val="FF0000"/>
                </a:solidFill>
              </a:rPr>
              <a:t>or gate.  Parts creating horizontal or vertical joints in these surfaces shall be within </a:t>
            </a:r>
            <a:r>
              <a:rPr lang="en-US" b="1" i="1" dirty="0">
                <a:solidFill>
                  <a:srgbClr val="FF0000"/>
                </a:solidFill>
              </a:rPr>
              <a:t>1/16 inch (1.6 mm) of the same plane</a:t>
            </a:r>
            <a:r>
              <a:rPr lang="en-US" i="1" dirty="0">
                <a:solidFill>
                  <a:srgbClr val="FF0000"/>
                </a:solidFill>
              </a:rPr>
              <a:t> as the other.  Cavities created by added kick plates shall be capped.</a:t>
            </a:r>
          </a:p>
        </p:txBody>
      </p:sp>
      <p:pic>
        <p:nvPicPr>
          <p:cNvPr id="15" name="Picture 14">
            <a:extLst>
              <a:ext uri="{FF2B5EF4-FFF2-40B4-BE49-F238E27FC236}">
                <a16:creationId xmlns:a16="http://schemas.microsoft.com/office/drawing/2014/main" id="{CC6FA9F7-3375-4D9C-A810-E72B2EC96049}"/>
              </a:ext>
            </a:extLst>
          </p:cNvPr>
          <p:cNvPicPr>
            <a:picLocks noChangeAspect="1"/>
          </p:cNvPicPr>
          <p:nvPr/>
        </p:nvPicPr>
        <p:blipFill rotWithShape="1">
          <a:blip r:embed="rId3"/>
          <a:srcRect l="20187"/>
          <a:stretch/>
        </p:blipFill>
        <p:spPr>
          <a:xfrm>
            <a:off x="8082642" y="561068"/>
            <a:ext cx="4109357" cy="5367494"/>
          </a:xfrm>
          <a:prstGeom prst="rect">
            <a:avLst/>
          </a:prstGeom>
        </p:spPr>
      </p:pic>
      <p:sp>
        <p:nvSpPr>
          <p:cNvPr id="16" name="TextBox 15">
            <a:extLst>
              <a:ext uri="{FF2B5EF4-FFF2-40B4-BE49-F238E27FC236}">
                <a16:creationId xmlns:a16="http://schemas.microsoft.com/office/drawing/2014/main" id="{FAF67F47-06C0-402E-961C-FE8579140E3D}"/>
              </a:ext>
            </a:extLst>
          </p:cNvPr>
          <p:cNvSpPr txBox="1"/>
          <p:nvPr/>
        </p:nvSpPr>
        <p:spPr>
          <a:xfrm>
            <a:off x="10207183" y="2287826"/>
            <a:ext cx="1587294" cy="954107"/>
          </a:xfrm>
          <a:prstGeom prst="rect">
            <a:avLst/>
          </a:prstGeom>
          <a:solidFill>
            <a:schemeClr val="bg1"/>
          </a:solidFill>
        </p:spPr>
        <p:txBody>
          <a:bodyPr wrap="none" rtlCol="0">
            <a:spAutoFit/>
          </a:bodyPr>
          <a:lstStyle/>
          <a:p>
            <a:r>
              <a:rPr lang="en-US" sz="2800" dirty="0"/>
              <a:t>10 inches</a:t>
            </a:r>
          </a:p>
          <a:p>
            <a:r>
              <a:rPr lang="en-US" sz="2800" dirty="0"/>
              <a:t>minimum</a:t>
            </a:r>
          </a:p>
        </p:txBody>
      </p:sp>
    </p:spTree>
    <p:extLst>
      <p:ext uri="{BB962C8B-B14F-4D97-AF65-F5344CB8AC3E}">
        <p14:creationId xmlns:p14="http://schemas.microsoft.com/office/powerpoint/2010/main" val="86522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EFA3-0C9E-4290-A664-AE45ECB4E4E1}"/>
              </a:ext>
            </a:extLst>
          </p:cNvPr>
          <p:cNvSpPr>
            <a:spLocks noGrp="1"/>
          </p:cNvSpPr>
          <p:nvPr>
            <p:ph type="title"/>
          </p:nvPr>
        </p:nvSpPr>
        <p:spPr>
          <a:xfrm>
            <a:off x="194442" y="365125"/>
            <a:ext cx="11159358" cy="1325563"/>
          </a:xfrm>
        </p:spPr>
        <p:txBody>
          <a:bodyPr/>
          <a:lstStyle/>
          <a:p>
            <a:r>
              <a:rPr lang="en-US" dirty="0"/>
              <a:t>No Protruding Hardware</a:t>
            </a:r>
          </a:p>
        </p:txBody>
      </p:sp>
      <p:pic>
        <p:nvPicPr>
          <p:cNvPr id="5" name="Picture 4" descr="A picture containing floor, indoor&#10;&#10;Description automatically generated">
            <a:extLst>
              <a:ext uri="{FF2B5EF4-FFF2-40B4-BE49-F238E27FC236}">
                <a16:creationId xmlns:a16="http://schemas.microsoft.com/office/drawing/2014/main" id="{259AC4B7-241F-4D59-882F-5A8B89E2D00E}"/>
              </a:ext>
            </a:extLst>
          </p:cNvPr>
          <p:cNvPicPr>
            <a:picLocks noChangeAspect="1"/>
          </p:cNvPicPr>
          <p:nvPr/>
        </p:nvPicPr>
        <p:blipFill rotWithShape="1">
          <a:blip r:embed="rId3"/>
          <a:srcRect l="18901" r="18508"/>
          <a:stretch/>
        </p:blipFill>
        <p:spPr>
          <a:xfrm>
            <a:off x="8039934" y="1596093"/>
            <a:ext cx="3847262" cy="4094917"/>
          </a:xfrm>
          <a:prstGeom prst="rect">
            <a:avLst/>
          </a:prstGeom>
          <a:effectLst>
            <a:outerShdw blurRad="50800" dist="38100" dir="2700000" algn="tl" rotWithShape="0">
              <a:prstClr val="black">
                <a:alpha val="40000"/>
              </a:prstClr>
            </a:outerShdw>
          </a:effectLst>
        </p:spPr>
      </p:pic>
      <p:pic>
        <p:nvPicPr>
          <p:cNvPr id="7" name="Picture 6" descr="A picture containing floor, bathroom, indoor, tiled&#10;&#10;Description automatically generated">
            <a:extLst>
              <a:ext uri="{FF2B5EF4-FFF2-40B4-BE49-F238E27FC236}">
                <a16:creationId xmlns:a16="http://schemas.microsoft.com/office/drawing/2014/main" id="{5F3D703F-656A-4FE5-B8A2-0BAFB0B09DCE}"/>
              </a:ext>
            </a:extLst>
          </p:cNvPr>
          <p:cNvPicPr>
            <a:picLocks noChangeAspect="1"/>
          </p:cNvPicPr>
          <p:nvPr/>
        </p:nvPicPr>
        <p:blipFill rotWithShape="1">
          <a:blip r:embed="rId4"/>
          <a:srcRect l="51193" b="11606"/>
          <a:stretch/>
        </p:blipFill>
        <p:spPr>
          <a:xfrm>
            <a:off x="327884" y="1596093"/>
            <a:ext cx="3501817" cy="4072227"/>
          </a:xfrm>
          <a:prstGeom prst="rect">
            <a:avLst/>
          </a:prstGeom>
          <a:effectLst>
            <a:outerShdw blurRad="50800" dist="38100" dir="2700000" algn="tl" rotWithShape="0">
              <a:prstClr val="black">
                <a:alpha val="40000"/>
              </a:prstClr>
            </a:outerShdw>
          </a:effectLst>
        </p:spPr>
      </p:pic>
      <p:pic>
        <p:nvPicPr>
          <p:cNvPr id="9" name="Picture 8" descr="A picture containing floor, indoor, building&#10;&#10;Description automatically generated">
            <a:extLst>
              <a:ext uri="{FF2B5EF4-FFF2-40B4-BE49-F238E27FC236}">
                <a16:creationId xmlns:a16="http://schemas.microsoft.com/office/drawing/2014/main" id="{492F9959-A090-49A2-8C2C-ABE38E4ED226}"/>
              </a:ext>
            </a:extLst>
          </p:cNvPr>
          <p:cNvPicPr>
            <a:picLocks noChangeAspect="1"/>
          </p:cNvPicPr>
          <p:nvPr/>
        </p:nvPicPr>
        <p:blipFill rotWithShape="1">
          <a:blip r:embed="rId5"/>
          <a:srcRect l="11175" t="15178" r="25990" b="31954"/>
          <a:stretch/>
        </p:blipFill>
        <p:spPr>
          <a:xfrm>
            <a:off x="4119809" y="1596093"/>
            <a:ext cx="3630018" cy="40722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358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AA3E-A363-44E9-A4DA-96F9A2D1FC78}"/>
              </a:ext>
            </a:extLst>
          </p:cNvPr>
          <p:cNvSpPr>
            <a:spLocks noGrp="1"/>
          </p:cNvSpPr>
          <p:nvPr>
            <p:ph type="title"/>
          </p:nvPr>
        </p:nvSpPr>
        <p:spPr/>
        <p:txBody>
          <a:bodyPr/>
          <a:lstStyle/>
          <a:p>
            <a:r>
              <a:rPr lang="en-US" dirty="0"/>
              <a:t>ADA Exceptions (A117.1 similar)</a:t>
            </a:r>
          </a:p>
        </p:txBody>
      </p:sp>
      <p:sp>
        <p:nvSpPr>
          <p:cNvPr id="3" name="Content Placeholder 2">
            <a:extLst>
              <a:ext uri="{FF2B5EF4-FFF2-40B4-BE49-F238E27FC236}">
                <a16:creationId xmlns:a16="http://schemas.microsoft.com/office/drawing/2014/main" id="{B7B63BE8-3D4D-4F34-BA6E-8AC16711B7EC}"/>
              </a:ext>
            </a:extLst>
          </p:cNvPr>
          <p:cNvSpPr>
            <a:spLocks noGrp="1"/>
          </p:cNvSpPr>
          <p:nvPr>
            <p:ph idx="1"/>
          </p:nvPr>
        </p:nvSpPr>
        <p:spPr>
          <a:xfrm>
            <a:off x="838200" y="1690688"/>
            <a:ext cx="10985938" cy="4351338"/>
          </a:xfrm>
        </p:spPr>
        <p:txBody>
          <a:bodyPr>
            <a:noAutofit/>
          </a:bodyPr>
          <a:lstStyle/>
          <a:p>
            <a:pPr marL="514350" indent="-514350">
              <a:buFont typeface="+mj-lt"/>
              <a:buAutoNum type="arabicPeriod"/>
            </a:pPr>
            <a:r>
              <a:rPr lang="en-US" b="1" i="1" dirty="0">
                <a:solidFill>
                  <a:srgbClr val="FF0000"/>
                </a:solidFill>
              </a:rPr>
              <a:t>Sliding doors </a:t>
            </a:r>
            <a:r>
              <a:rPr lang="en-US" i="1" dirty="0">
                <a:solidFill>
                  <a:srgbClr val="FF0000"/>
                </a:solidFill>
              </a:rPr>
              <a:t>shall not be required to comply with 404.2.10.</a:t>
            </a:r>
          </a:p>
          <a:p>
            <a:pPr marL="514350" indent="-514350">
              <a:buFont typeface="+mj-lt"/>
              <a:buAutoNum type="arabicPeriod"/>
            </a:pPr>
            <a:r>
              <a:rPr lang="en-US" b="1" i="1" dirty="0">
                <a:solidFill>
                  <a:srgbClr val="FF0000"/>
                </a:solidFill>
              </a:rPr>
              <a:t>Tempered glass doors without stiles </a:t>
            </a:r>
            <a:r>
              <a:rPr lang="en-US" i="1" dirty="0">
                <a:solidFill>
                  <a:srgbClr val="FF0000"/>
                </a:solidFill>
              </a:rPr>
              <a:t>and having a bottom rail or shoe with the top leading edge </a:t>
            </a:r>
            <a:r>
              <a:rPr lang="en-US" b="1" i="1" dirty="0">
                <a:solidFill>
                  <a:srgbClr val="FF0000"/>
                </a:solidFill>
              </a:rPr>
              <a:t>tapered at 60 degrees minimum </a:t>
            </a:r>
            <a:r>
              <a:rPr lang="en-US" i="1" dirty="0">
                <a:solidFill>
                  <a:srgbClr val="FF0000"/>
                </a:solidFill>
              </a:rPr>
              <a:t>from the horizontal shall not be required to meet the 10 inch (255 mm) bottom smooth surface height requirement.</a:t>
            </a:r>
          </a:p>
          <a:p>
            <a:pPr marL="514350" indent="-514350">
              <a:buFont typeface="+mj-lt"/>
              <a:buAutoNum type="arabicPeriod"/>
            </a:pPr>
            <a:r>
              <a:rPr lang="en-US" b="1" i="1" dirty="0">
                <a:solidFill>
                  <a:srgbClr val="FF0000"/>
                </a:solidFill>
              </a:rPr>
              <a:t>Doors and gates that do not extend to within 10 inches </a:t>
            </a:r>
            <a:r>
              <a:rPr lang="en-US" i="1" dirty="0">
                <a:solidFill>
                  <a:srgbClr val="FF0000"/>
                </a:solidFill>
              </a:rPr>
              <a:t>(255 mm) of the finish floor or ground shall not be required to comply with 404.2.10.</a:t>
            </a:r>
          </a:p>
          <a:p>
            <a:pPr marL="514350" indent="-514350">
              <a:buFont typeface="+mj-lt"/>
              <a:buAutoNum type="arabicPeriod"/>
            </a:pPr>
            <a:r>
              <a:rPr lang="en-US" b="1" i="1" dirty="0">
                <a:solidFill>
                  <a:srgbClr val="FF0000"/>
                </a:solidFill>
              </a:rPr>
              <a:t>Existing doors and gates</a:t>
            </a:r>
            <a:r>
              <a:rPr lang="en-US" i="1" dirty="0">
                <a:solidFill>
                  <a:srgbClr val="FF0000"/>
                </a:solidFill>
              </a:rPr>
              <a:t> without smooth surfaces within 10 inches (255 mm) of the finish floor or ground shall not be required to provide smooth surfaces complying with 404.2.10 provided that if added kick plates are installed, cavities created by such kick plates are capped.</a:t>
            </a:r>
          </a:p>
        </p:txBody>
      </p:sp>
    </p:spTree>
    <p:extLst>
      <p:ext uri="{BB962C8B-B14F-4D97-AF65-F5344CB8AC3E}">
        <p14:creationId xmlns:p14="http://schemas.microsoft.com/office/powerpoint/2010/main" val="276533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EB02F8-9127-43A3-BFEC-4C252C6C91A6}"/>
              </a:ext>
            </a:extLst>
          </p:cNvPr>
          <p:cNvPicPr>
            <a:picLocks noChangeAspect="1"/>
          </p:cNvPicPr>
          <p:nvPr/>
        </p:nvPicPr>
        <p:blipFill rotWithShape="1">
          <a:blip r:embed="rId3"/>
          <a:srcRect l="26767" t="17701" r="20474" b="23678"/>
          <a:stretch/>
        </p:blipFill>
        <p:spPr>
          <a:xfrm>
            <a:off x="304800" y="2096815"/>
            <a:ext cx="7341476" cy="4588424"/>
          </a:xfrm>
          <a:prstGeom prst="rect">
            <a:avLst/>
          </a:prstGeom>
        </p:spPr>
      </p:pic>
      <p:pic>
        <p:nvPicPr>
          <p:cNvPr id="7" name="Picture 6">
            <a:extLst>
              <a:ext uri="{FF2B5EF4-FFF2-40B4-BE49-F238E27FC236}">
                <a16:creationId xmlns:a16="http://schemas.microsoft.com/office/drawing/2014/main" id="{0B69B57D-8F7A-4898-9A2B-80553173F12A}"/>
              </a:ext>
            </a:extLst>
          </p:cNvPr>
          <p:cNvPicPr>
            <a:picLocks noChangeAspect="1"/>
          </p:cNvPicPr>
          <p:nvPr/>
        </p:nvPicPr>
        <p:blipFill rotWithShape="1">
          <a:blip r:embed="rId4"/>
          <a:srcRect l="32974" t="15631" r="26681" b="10575"/>
          <a:stretch/>
        </p:blipFill>
        <p:spPr>
          <a:xfrm>
            <a:off x="7851229" y="2451742"/>
            <a:ext cx="4114801" cy="4233497"/>
          </a:xfrm>
          <a:prstGeom prst="rect">
            <a:avLst/>
          </a:prstGeom>
        </p:spPr>
      </p:pic>
      <p:pic>
        <p:nvPicPr>
          <p:cNvPr id="9" name="Picture 8">
            <a:extLst>
              <a:ext uri="{FF2B5EF4-FFF2-40B4-BE49-F238E27FC236}">
                <a16:creationId xmlns:a16="http://schemas.microsoft.com/office/drawing/2014/main" id="{3D4D9986-3742-46C2-8AF4-ABCA3817D250}"/>
              </a:ext>
            </a:extLst>
          </p:cNvPr>
          <p:cNvPicPr>
            <a:picLocks noChangeAspect="1"/>
          </p:cNvPicPr>
          <p:nvPr/>
        </p:nvPicPr>
        <p:blipFill rotWithShape="1">
          <a:blip r:embed="rId5"/>
          <a:srcRect t="28735" r="2500" b="44368"/>
          <a:stretch/>
        </p:blipFill>
        <p:spPr>
          <a:xfrm>
            <a:off x="0" y="0"/>
            <a:ext cx="12192000" cy="1891861"/>
          </a:xfrm>
          <a:prstGeom prst="rect">
            <a:avLst/>
          </a:prstGeom>
        </p:spPr>
      </p:pic>
    </p:spTree>
    <p:extLst>
      <p:ext uri="{BB962C8B-B14F-4D97-AF65-F5344CB8AC3E}">
        <p14:creationId xmlns:p14="http://schemas.microsoft.com/office/powerpoint/2010/main" val="67395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DDBE0-6B92-4123-8BC4-40D0A54DA791}"/>
              </a:ext>
            </a:extLst>
          </p:cNvPr>
          <p:cNvPicPr>
            <a:picLocks noChangeAspect="1"/>
          </p:cNvPicPr>
          <p:nvPr/>
        </p:nvPicPr>
        <p:blipFill rotWithShape="1">
          <a:blip r:embed="rId3"/>
          <a:srcRect l="58578" t="27356" r="6509" b="18621"/>
          <a:stretch/>
        </p:blipFill>
        <p:spPr>
          <a:xfrm>
            <a:off x="630620" y="1576551"/>
            <a:ext cx="5465380" cy="4756904"/>
          </a:xfrm>
          <a:prstGeom prst="rect">
            <a:avLst/>
          </a:prstGeom>
        </p:spPr>
      </p:pic>
      <p:sp>
        <p:nvSpPr>
          <p:cNvPr id="8" name="Title 1">
            <a:extLst>
              <a:ext uri="{FF2B5EF4-FFF2-40B4-BE49-F238E27FC236}">
                <a16:creationId xmlns:a16="http://schemas.microsoft.com/office/drawing/2014/main" id="{B65EB3CB-3857-43F6-8A31-5142CC93FCB2}"/>
              </a:ext>
            </a:extLst>
          </p:cNvPr>
          <p:cNvSpPr>
            <a:spLocks noGrp="1"/>
          </p:cNvSpPr>
          <p:nvPr>
            <p:ph type="title"/>
          </p:nvPr>
        </p:nvSpPr>
        <p:spPr>
          <a:xfrm>
            <a:off x="838200" y="365125"/>
            <a:ext cx="10515600" cy="1325563"/>
          </a:xfrm>
        </p:spPr>
        <p:txBody>
          <a:bodyPr/>
          <a:lstStyle/>
          <a:p>
            <a:r>
              <a:rPr lang="en-US" dirty="0"/>
              <a:t>ICC A117.1 Commentary</a:t>
            </a:r>
          </a:p>
        </p:txBody>
      </p:sp>
      <p:pic>
        <p:nvPicPr>
          <p:cNvPr id="10" name="Picture 9" descr="A wooden cabinet in a room&#10;&#10;Description automatically generated with low confidence">
            <a:extLst>
              <a:ext uri="{FF2B5EF4-FFF2-40B4-BE49-F238E27FC236}">
                <a16:creationId xmlns:a16="http://schemas.microsoft.com/office/drawing/2014/main" id="{9182F44E-B1AC-4176-9FF6-722A6E178EC3}"/>
              </a:ext>
            </a:extLst>
          </p:cNvPr>
          <p:cNvPicPr>
            <a:picLocks noChangeAspect="1"/>
          </p:cNvPicPr>
          <p:nvPr/>
        </p:nvPicPr>
        <p:blipFill>
          <a:blip r:embed="rId4"/>
          <a:stretch>
            <a:fillRect/>
          </a:stretch>
        </p:blipFill>
        <p:spPr>
          <a:xfrm>
            <a:off x="6174831" y="1824516"/>
            <a:ext cx="5681298" cy="42609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450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loor, indoor&#10;&#10;Description automatically generated">
            <a:extLst>
              <a:ext uri="{FF2B5EF4-FFF2-40B4-BE49-F238E27FC236}">
                <a16:creationId xmlns:a16="http://schemas.microsoft.com/office/drawing/2014/main" id="{0F8030F9-4F8E-49CD-B2A9-FC8CC564D515}"/>
              </a:ext>
            </a:extLst>
          </p:cNvPr>
          <p:cNvPicPr>
            <a:picLocks noGrp="1" noChangeAspect="1"/>
          </p:cNvPicPr>
          <p:nvPr>
            <p:ph idx="1"/>
          </p:nvPr>
        </p:nvPicPr>
        <p:blipFill>
          <a:blip r:embed="rId3"/>
          <a:stretch>
            <a:fillRect/>
          </a:stretch>
        </p:blipFill>
        <p:spPr>
          <a:xfrm>
            <a:off x="263883" y="327900"/>
            <a:ext cx="5800585" cy="4351338"/>
          </a:xfrm>
          <a:prstGeom prst="rect">
            <a:avLst/>
          </a:prstGeom>
          <a:effectLst>
            <a:outerShdw blurRad="50800" dist="38100" dir="2700000" algn="tl" rotWithShape="0">
              <a:prstClr val="black">
                <a:alpha val="40000"/>
              </a:prstClr>
            </a:outerShdw>
          </a:effectLst>
        </p:spPr>
      </p:pic>
      <p:pic>
        <p:nvPicPr>
          <p:cNvPr id="7" name="Picture 6" descr="A picture containing floor, indoor&#10;&#10;Description automatically generated">
            <a:extLst>
              <a:ext uri="{FF2B5EF4-FFF2-40B4-BE49-F238E27FC236}">
                <a16:creationId xmlns:a16="http://schemas.microsoft.com/office/drawing/2014/main" id="{438A9365-310D-48F3-96BB-804EAEDAC462}"/>
              </a:ext>
            </a:extLst>
          </p:cNvPr>
          <p:cNvPicPr>
            <a:picLocks noChangeAspect="1"/>
          </p:cNvPicPr>
          <p:nvPr/>
        </p:nvPicPr>
        <p:blipFill>
          <a:blip r:embed="rId4"/>
          <a:stretch>
            <a:fillRect/>
          </a:stretch>
        </p:blipFill>
        <p:spPr>
          <a:xfrm>
            <a:off x="5328746" y="949939"/>
            <a:ext cx="6567840" cy="492689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F037523-6285-483B-BE90-94B6D35970B3}"/>
              </a:ext>
            </a:extLst>
          </p:cNvPr>
          <p:cNvSpPr txBox="1"/>
          <p:nvPr/>
        </p:nvSpPr>
        <p:spPr>
          <a:xfrm>
            <a:off x="536027" y="3957144"/>
            <a:ext cx="1342612" cy="523220"/>
          </a:xfrm>
          <a:prstGeom prst="rect">
            <a:avLst/>
          </a:prstGeom>
          <a:noFill/>
        </p:spPr>
        <p:txBody>
          <a:bodyPr wrap="none" rtlCol="0">
            <a:spAutoFit/>
          </a:bodyPr>
          <a:lstStyle/>
          <a:p>
            <a:r>
              <a:rPr lang="en-US" sz="2800" b="1" dirty="0">
                <a:solidFill>
                  <a:schemeClr val="bg1"/>
                </a:solidFill>
              </a:rPr>
              <a:t>BEFORE</a:t>
            </a:r>
          </a:p>
        </p:txBody>
      </p:sp>
      <p:sp>
        <p:nvSpPr>
          <p:cNvPr id="11" name="TextBox 10">
            <a:extLst>
              <a:ext uri="{FF2B5EF4-FFF2-40B4-BE49-F238E27FC236}">
                <a16:creationId xmlns:a16="http://schemas.microsoft.com/office/drawing/2014/main" id="{A1A08F7D-21FF-4481-8693-4CEE84726791}"/>
              </a:ext>
            </a:extLst>
          </p:cNvPr>
          <p:cNvSpPr txBox="1"/>
          <p:nvPr/>
        </p:nvSpPr>
        <p:spPr>
          <a:xfrm>
            <a:off x="5607270" y="5165833"/>
            <a:ext cx="1122423" cy="523220"/>
          </a:xfrm>
          <a:prstGeom prst="rect">
            <a:avLst/>
          </a:prstGeom>
          <a:noFill/>
        </p:spPr>
        <p:txBody>
          <a:bodyPr wrap="none" rtlCol="0">
            <a:spAutoFit/>
          </a:bodyPr>
          <a:lstStyle/>
          <a:p>
            <a:r>
              <a:rPr lang="en-US" sz="2800" b="1" dirty="0">
                <a:solidFill>
                  <a:schemeClr val="bg1"/>
                </a:solidFill>
              </a:rPr>
              <a:t>AFTER</a:t>
            </a:r>
          </a:p>
        </p:txBody>
      </p:sp>
    </p:spTree>
    <p:extLst>
      <p:ext uri="{BB962C8B-B14F-4D97-AF65-F5344CB8AC3E}">
        <p14:creationId xmlns:p14="http://schemas.microsoft.com/office/powerpoint/2010/main" val="166779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A12FF25-CC5B-4D6C-BB71-C693DA9F433A}"/>
              </a:ext>
            </a:extLst>
          </p:cNvPr>
          <p:cNvPicPr>
            <a:picLocks noChangeAspect="1"/>
          </p:cNvPicPr>
          <p:nvPr/>
        </p:nvPicPr>
        <p:blipFill>
          <a:blip r:embed="rId3"/>
          <a:stretch>
            <a:fillRect/>
          </a:stretch>
        </p:blipFill>
        <p:spPr>
          <a:xfrm>
            <a:off x="1479617" y="133820"/>
            <a:ext cx="4421941" cy="5778004"/>
          </a:xfrm>
          <a:prstGeom prst="rect">
            <a:avLst/>
          </a:prstGeom>
          <a:effectLst>
            <a:outerShdw blurRad="50800" dist="38100" dir="2700000" algn="tl" rotWithShape="0">
              <a:prstClr val="black">
                <a:alpha val="40000"/>
              </a:prstClr>
            </a:outerShdw>
          </a:effectLst>
        </p:spPr>
      </p:pic>
      <p:pic>
        <p:nvPicPr>
          <p:cNvPr id="6" name="Picture 5" descr="Text&#10;&#10;Description automatically generated with medium confidence">
            <a:extLst>
              <a:ext uri="{FF2B5EF4-FFF2-40B4-BE49-F238E27FC236}">
                <a16:creationId xmlns:a16="http://schemas.microsoft.com/office/drawing/2014/main" id="{A42C7EEA-CFF0-4EA9-9647-FC7AEB927B56}"/>
              </a:ext>
            </a:extLst>
          </p:cNvPr>
          <p:cNvPicPr>
            <a:picLocks noChangeAspect="1"/>
          </p:cNvPicPr>
          <p:nvPr/>
        </p:nvPicPr>
        <p:blipFill>
          <a:blip r:embed="rId4"/>
          <a:stretch>
            <a:fillRect/>
          </a:stretch>
        </p:blipFill>
        <p:spPr>
          <a:xfrm>
            <a:off x="6511155" y="133820"/>
            <a:ext cx="4421941" cy="57311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814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31180</TotalTime>
  <Words>1088</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Question:</vt:lpstr>
      <vt:lpstr>Question:</vt:lpstr>
      <vt:lpstr>2010 ADA Standards  (A117.1 similar)</vt:lpstr>
      <vt:lpstr>No Protruding Hardware</vt:lpstr>
      <vt:lpstr>ADA Exceptions (A117.1 similar)</vt:lpstr>
      <vt:lpstr>PowerPoint Presentation</vt:lpstr>
      <vt:lpstr>ICC A117.1 Commentary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320</cp:revision>
  <cp:lastPrinted>2020-09-12T17:37:55Z</cp:lastPrinted>
  <dcterms:created xsi:type="dcterms:W3CDTF">2019-07-26T03:48:39Z</dcterms:created>
  <dcterms:modified xsi:type="dcterms:W3CDTF">2022-11-22T12:41:24Z</dcterms:modified>
</cp:coreProperties>
</file>