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88" r:id="rId1"/>
  </p:sldMasterIdLst>
  <p:notesMasterIdLst>
    <p:notesMasterId r:id="rId84"/>
  </p:notesMasterIdLst>
  <p:handoutMasterIdLst>
    <p:handoutMasterId r:id="rId85"/>
  </p:handoutMasterIdLst>
  <p:sldIdLst>
    <p:sldId id="754" r:id="rId2"/>
    <p:sldId id="679" r:id="rId3"/>
    <p:sldId id="683" r:id="rId4"/>
    <p:sldId id="705" r:id="rId5"/>
    <p:sldId id="724" r:id="rId6"/>
    <p:sldId id="704" r:id="rId7"/>
    <p:sldId id="684" r:id="rId8"/>
    <p:sldId id="571" r:id="rId9"/>
    <p:sldId id="742" r:id="rId10"/>
    <p:sldId id="748" r:id="rId11"/>
    <p:sldId id="706" r:id="rId12"/>
    <p:sldId id="707" r:id="rId13"/>
    <p:sldId id="708" r:id="rId14"/>
    <p:sldId id="709" r:id="rId15"/>
    <p:sldId id="726" r:id="rId16"/>
    <p:sldId id="737" r:id="rId17"/>
    <p:sldId id="749" r:id="rId18"/>
    <p:sldId id="688" r:id="rId19"/>
    <p:sldId id="751" r:id="rId20"/>
    <p:sldId id="581" r:id="rId21"/>
    <p:sldId id="700" r:id="rId22"/>
    <p:sldId id="582" r:id="rId23"/>
    <p:sldId id="739" r:id="rId24"/>
    <p:sldId id="588" r:id="rId25"/>
    <p:sldId id="740" r:id="rId26"/>
    <p:sldId id="743" r:id="rId27"/>
    <p:sldId id="746" r:id="rId28"/>
    <p:sldId id="750" r:id="rId29"/>
    <p:sldId id="745" r:id="rId30"/>
    <p:sldId id="744" r:id="rId31"/>
    <p:sldId id="736" r:id="rId32"/>
    <p:sldId id="689" r:id="rId33"/>
    <p:sldId id="583" r:id="rId34"/>
    <p:sldId id="584" r:id="rId35"/>
    <p:sldId id="585" r:id="rId36"/>
    <p:sldId id="587" r:id="rId37"/>
    <p:sldId id="741" r:id="rId38"/>
    <p:sldId id="720" r:id="rId39"/>
    <p:sldId id="722" r:id="rId40"/>
    <p:sldId id="691" r:id="rId41"/>
    <p:sldId id="590" r:id="rId42"/>
    <p:sldId id="710" r:id="rId43"/>
    <p:sldId id="625" r:id="rId44"/>
    <p:sldId id="696" r:id="rId45"/>
    <p:sldId id="626" r:id="rId46"/>
    <p:sldId id="753" r:id="rId47"/>
    <p:sldId id="627" r:id="rId48"/>
    <p:sldId id="692" r:id="rId49"/>
    <p:sldId id="713" r:id="rId50"/>
    <p:sldId id="752" r:id="rId51"/>
    <p:sldId id="712" r:id="rId52"/>
    <p:sldId id="723" r:id="rId53"/>
    <p:sldId id="693" r:id="rId54"/>
    <p:sldId id="694" r:id="rId55"/>
    <p:sldId id="728" r:id="rId56"/>
    <p:sldId id="714" r:id="rId57"/>
    <p:sldId id="715" r:id="rId58"/>
    <p:sldId id="730" r:id="rId59"/>
    <p:sldId id="719" r:id="rId60"/>
    <p:sldId id="697" r:id="rId61"/>
    <p:sldId id="731" r:id="rId62"/>
    <p:sldId id="716" r:id="rId63"/>
    <p:sldId id="717" r:id="rId64"/>
    <p:sldId id="631" r:id="rId65"/>
    <p:sldId id="630" r:id="rId66"/>
    <p:sldId id="632" r:id="rId67"/>
    <p:sldId id="633" r:id="rId68"/>
    <p:sldId id="634" r:id="rId69"/>
    <p:sldId id="635" r:id="rId70"/>
    <p:sldId id="636" r:id="rId71"/>
    <p:sldId id="734" r:id="rId72"/>
    <p:sldId id="733" r:id="rId73"/>
    <p:sldId id="671" r:id="rId74"/>
    <p:sldId id="672" r:id="rId75"/>
    <p:sldId id="673" r:id="rId76"/>
    <p:sldId id="674" r:id="rId77"/>
    <p:sldId id="675" r:id="rId78"/>
    <p:sldId id="676" r:id="rId79"/>
    <p:sldId id="677" r:id="rId80"/>
    <p:sldId id="681" r:id="rId81"/>
    <p:sldId id="682" r:id="rId82"/>
    <p:sldId id="690" r:id="rId8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392B1D"/>
    <a:srgbClr val="464F07"/>
    <a:srgbClr val="040452"/>
    <a:srgbClr val="060690"/>
    <a:srgbClr val="0C0CF4"/>
    <a:srgbClr val="5720E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615" autoAdjust="0"/>
    <p:restoredTop sz="90764" autoAdjust="0"/>
  </p:normalViewPr>
  <p:slideViewPr>
    <p:cSldViewPr snapToGrid="0">
      <p:cViewPr varScale="1">
        <p:scale>
          <a:sx n="63" d="100"/>
          <a:sy n="63" d="100"/>
        </p:scale>
        <p:origin x="-1278" y="-96"/>
      </p:cViewPr>
      <p:guideLst>
        <p:guide orient="horz" pos="4224"/>
        <p:guide orient="horz" pos="689"/>
        <p:guide orient="horz" pos="2160"/>
        <p:guide pos="502"/>
        <p:guide pos="5458"/>
        <p:guide pos="44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762"/>
    </p:cViewPr>
  </p:sorterViewPr>
  <p:notesViewPr>
    <p:cSldViewPr snapToGrid="0">
      <p:cViewPr>
        <p:scale>
          <a:sx n="75" d="100"/>
          <a:sy n="75" d="100"/>
        </p:scale>
        <p:origin x="-1242" y="-66"/>
      </p:cViewPr>
      <p:guideLst>
        <p:guide orient="horz" pos="3024"/>
        <p:guide pos="23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81589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3613" y="0"/>
            <a:ext cx="3181588" cy="47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249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3613" y="9129249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17E4C06-311C-4F31-A747-67233A9B3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3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81589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3613" y="1"/>
            <a:ext cx="3181588" cy="4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6663" y="709613"/>
            <a:ext cx="4841875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296" y="4578411"/>
            <a:ext cx="5404611" cy="43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55198"/>
            <a:ext cx="3181589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3613" y="9155198"/>
            <a:ext cx="3181588" cy="4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8" tIns="47635" rIns="95268" bIns="47635" numCol="1" anchor="b" anchorCtr="0" compatLnSpc="1">
            <a:prstTxWarp prst="textNoShape">
              <a:avLst/>
            </a:prstTxWarp>
          </a:bodyPr>
          <a:lstStyle>
            <a:lvl1pPr algn="r" defTabSz="953781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551A8F7-D75D-4A71-BFA4-F4D5036168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AF088C-54D7-40B6-9A5B-00B5BAAA10EC}" type="slidenum">
              <a:rPr lang="en-US" sz="1300"/>
              <a:pPr eaLnBrk="1" hangingPunct="1"/>
              <a:t>56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FF78BA-931A-40FB-81AE-081EBAD8D556}" type="slidenum">
              <a:rPr lang="en-US" sz="1300"/>
              <a:pPr eaLnBrk="1" hangingPunct="1"/>
              <a:t>57</a:t>
            </a:fld>
            <a:endParaRPr lang="en-US" sz="1300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2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40" tIns="46882" rIns="95440" bIns="46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15963"/>
            <a:ext cx="4805362" cy="36036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C6F7C0-167F-45E3-BA1E-01765804E44A}" type="slidenum">
              <a:rPr lang="en-US" sz="1300"/>
              <a:pPr eaLnBrk="1" hangingPunct="1"/>
              <a:t>59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C61350-BA6A-495B-9BAA-9F99F41F6E48}" type="slidenum">
              <a:rPr lang="en-US" sz="1300"/>
              <a:pPr eaLnBrk="1" hangingPunct="1"/>
              <a:t>62</a:t>
            </a:fld>
            <a:endParaRPr 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8D35D1-80A0-4BE4-A202-C79AFE50CC47}" type="slidenum">
              <a:rPr lang="en-US" sz="1300"/>
              <a:pPr eaLnBrk="1" hangingPunct="1"/>
              <a:t>63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C442-D113-414D-8A7B-7D86E8118DAB}" type="slidenum">
              <a:rPr lang="en-US"/>
              <a:pPr/>
              <a:t>65</a:t>
            </a:fld>
            <a:endParaRPr lang="en-US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7"/>
            <a:ext cx="5364480" cy="4320213"/>
          </a:xfrm>
          <a:noFill/>
          <a:ln/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1"/>
              </a:buClr>
              <a:buFont typeface="Monotype Sorts"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3BBF1B-FD9E-4C38-AC49-B46BB54251D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FC9B9A-2199-4802-A76C-F23272D16DFB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49ABEF-4F09-4675-B570-C5DD73BD7ED6}" type="slidenum">
              <a:rPr lang="en-US" sz="1300"/>
              <a:pPr eaLnBrk="1" hangingPunct="1"/>
              <a:t>13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780827-1969-45F4-BD4D-D6EEEAB1ACA8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1A8F7-D75D-4A71-BFA4-F4D5036168E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8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CFB77-CFCD-47EB-BC45-F1C5B0771C9E}" type="slidenum">
              <a:rPr lang="en-US"/>
              <a:pPr/>
              <a:t>43</a:t>
            </a:fld>
            <a:endParaRPr lang="en-US"/>
          </a:p>
        </p:txBody>
      </p:sp>
      <p:sp>
        <p:nvSpPr>
          <p:cNvPr id="357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360" y="4561226"/>
            <a:ext cx="5364480" cy="4321852"/>
          </a:xfrm>
          <a:noFill/>
          <a:ln/>
        </p:spPr>
        <p:txBody>
          <a:bodyPr lIns="95449" tIns="46887" rIns="95449" bIns="46887"/>
          <a:lstStyle/>
          <a:p>
            <a:pPr eaLnBrk="1" hangingPunct="1"/>
            <a:endParaRPr lang="en-US" dirty="0" smtClean="0"/>
          </a:p>
        </p:txBody>
      </p:sp>
      <p:sp>
        <p:nvSpPr>
          <p:cNvPr id="3573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6C248B-2782-4FC4-B437-AD1B34654291}" type="slidenum">
              <a:rPr lang="en-US" sz="1300"/>
              <a:pPr eaLnBrk="1" hangingPunct="1"/>
              <a:t>46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8A2E36-5C5B-4EFF-9577-754A291AF1E8}" type="slidenum">
              <a:rPr lang="en-US" sz="1300"/>
              <a:pPr eaLnBrk="1" hangingPunct="1"/>
              <a:t>51</a:t>
            </a:fld>
            <a:endParaRPr lang="en-US" sz="1300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22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40" tIns="46882" rIns="95440" bIns="46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5713" y="715963"/>
            <a:ext cx="4805362" cy="3603625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45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842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5867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343400" y="1752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 bwMode="invGray">
          <a:xfrm>
            <a:off x="578461" y="4637581"/>
            <a:ext cx="5758009" cy="522335"/>
          </a:xfrm>
        </p:spPr>
        <p:txBody>
          <a:bodyPr vert="horz" lIns="0" tIns="45720" rIns="0" bIns="45720" rtlCol="0" anchor="t">
            <a:normAutofit/>
          </a:bodyPr>
          <a:lstStyle>
            <a:lvl1pPr>
              <a:defRPr lang="en-US" sz="1400" b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>
              <a:spcBef>
                <a:spcPct val="0"/>
              </a:spcBef>
              <a:buFont typeface="Arial"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13600" y="3748314"/>
            <a:ext cx="1930400" cy="2881086"/>
          </a:xfrm>
          <a:prstGeom prst="rect">
            <a:avLst/>
          </a:prstGeom>
          <a:solidFill>
            <a:schemeClr val="accent6">
              <a:alpha val="7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40">
            <a:noAutofit/>
          </a:bodyPr>
          <a:lstStyle/>
          <a:p>
            <a:pPr marL="0" indent="0">
              <a:buFont typeface="Arial"/>
              <a:buNone/>
            </a:pPr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FULL BLEED </a:t>
            </a:r>
            <a:r>
              <a:rPr lang="en-US" sz="800" b="1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 COVER</a:t>
            </a:r>
          </a:p>
          <a:p>
            <a:pPr marL="58738" indent="-58738">
              <a:buFont typeface="Arial"/>
              <a:buChar char="•"/>
            </a:pP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an image that relates to the presentation subject and aligns to the </a:t>
            </a:r>
            <a:r>
              <a:rPr lang="en-US" sz="800" b="0" dirty="0" err="1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Allegion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800" b="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imagery guidelines</a:t>
            </a:r>
            <a:r>
              <a:rPr lang="en-US" sz="800" b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Ensure the image does not diminish the </a:t>
            </a:r>
            <a:r>
              <a:rPr lang="en-US" sz="8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visibility </a:t>
            </a: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 the logo.</a:t>
            </a:r>
          </a:p>
          <a:p>
            <a:pPr marL="58738" indent="-58738" algn="l" defTabSz="457200" rtl="0" eaLnBrk="1" latinLnBrk="0" hangingPunct="1">
              <a:buFont typeface="Arial"/>
              <a:buChar char="•"/>
            </a:pPr>
            <a:r>
              <a:rPr lang="en-US" sz="8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Do not use more than one image.</a:t>
            </a: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CHANGING A PHOTO IN THE IMAGE AREA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 your menu bar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“View” &gt; “Master” &gt; “Slide Master”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Go to the Title Slide Image Master you wish to change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Select the image and delete </a:t>
            </a: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Insert</a:t>
            </a:r>
            <a:r>
              <a:rPr lang="en-US" sz="8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new image/photo on page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58738" indent="-58738">
              <a:buFont typeface="Arial"/>
              <a:buChar char="•"/>
            </a:pP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Once the new image placement is finalized, select </a:t>
            </a:r>
            <a:b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</a:b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Arrange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&gt; 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</a:t>
            </a:r>
            <a:r>
              <a:rPr 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Send to back</a:t>
            </a:r>
            <a:r>
              <a:rPr lang="ja-JP" altLang="en-US" sz="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”</a:t>
            </a:r>
            <a:endParaRPr lang="en-US" sz="800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endParaRPr lang="en-US" sz="800" b="1" dirty="0" smtClean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r>
              <a:rPr lang="en-US" sz="800" b="1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DELETE THESE INSTRUCTIONS BEFORE FINAL USE.</a:t>
            </a:r>
            <a:endParaRPr lang="en-US" sz="800" b="1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 descr="ALLE_CMYK_V_Tag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019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63"/>
            <a:ext cx="8229600" cy="4361991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06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blackWhite">
          <a:xfrm>
            <a:off x="226066" y="228600"/>
            <a:ext cx="6400800" cy="6400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invGray">
          <a:xfrm>
            <a:off x="576072" y="2797254"/>
            <a:ext cx="5760399" cy="1470025"/>
          </a:xfrm>
        </p:spPr>
        <p:txBody>
          <a:bodyPr lIns="0" rIns="0" anchor="t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587022" y="2549674"/>
            <a:ext cx="5749449" cy="322855"/>
          </a:xfrm>
        </p:spPr>
        <p:txBody>
          <a:bodyPr vert="horz" lIns="0" tIns="45720" rIns="0" bIns="45720" rtlCol="0" anchor="t">
            <a:normAutofit/>
          </a:bodyPr>
          <a:lstStyle>
            <a:lvl1pPr marL="0" indent="0">
              <a:buNone/>
              <a:defRPr lang="en-US" sz="1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ALLE_CMYK_V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32" y="441252"/>
            <a:ext cx="1421283" cy="1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648200" y="1600200"/>
            <a:ext cx="4038600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1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3264645" y="452157"/>
            <a:ext cx="5432211" cy="5450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 bwMode="invGray">
          <a:xfrm>
            <a:off x="3264646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673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hart Placeholder 5"/>
          <p:cNvSpPr>
            <a:spLocks noGrp="1"/>
          </p:cNvSpPr>
          <p:nvPr>
            <p:ph type="chart" sz="quarter" idx="11"/>
          </p:nvPr>
        </p:nvSpPr>
        <p:spPr bwMode="invGray">
          <a:xfrm>
            <a:off x="5990725" y="452157"/>
            <a:ext cx="2712781" cy="5450167"/>
          </a:xfrm>
          <a:noFill/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264787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57200" y="1695591"/>
            <a:ext cx="2647870" cy="420240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3264644" y="452156"/>
            <a:ext cx="5425563" cy="544584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457200" y="2174875"/>
            <a:ext cx="4040188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4645025" y="2174875"/>
            <a:ext cx="4041775" cy="39512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2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01234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73340"/>
            <a:ext cx="8229600" cy="41515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Allegion_tm_v_c_large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938874" y="6001016"/>
            <a:ext cx="798607" cy="527474"/>
          </a:xfrm>
          <a:prstGeom prst="rect">
            <a:avLst/>
          </a:prstGeom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450849" y="6314630"/>
            <a:ext cx="6118335" cy="372366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8D7474-F959-4F4F-B552-144BC6A81CE6}" type="slidenum">
              <a:rPr lang="en-US" smtClean="0"/>
              <a:pPr/>
              <a:t>‹#›</a:t>
            </a:fld>
            <a:r>
              <a:rPr lang="en-US" dirty="0" smtClean="0"/>
              <a:t> |</a:t>
            </a:r>
            <a:r>
              <a:rPr lang="en-US" baseline="0" dirty="0" smtClean="0"/>
              <a:t> Decoded 4 – Codes for Electrified Hardware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defTabSz="457200" rtl="0" eaLnBrk="1" latinLnBrk="0" hangingPunct="1">
        <a:spcBef>
          <a:spcPct val="20000"/>
        </a:spcBef>
        <a:buClr>
          <a:schemeClr val="bg2"/>
        </a:buClr>
        <a:buSzPct val="110000"/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46075" indent="-173038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2763" indent="-166688" algn="l" defTabSz="457200" rtl="0" eaLnBrk="1" latinLnBrk="0" hangingPunct="1">
        <a:spcBef>
          <a:spcPct val="20000"/>
        </a:spcBef>
        <a:buClr>
          <a:schemeClr val="bg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" indent="-171450" algn="l" defTabSz="457200" rtl="0" eaLnBrk="1" latinLnBrk="0" hangingPunct="1">
        <a:spcBef>
          <a:spcPct val="20000"/>
        </a:spcBef>
        <a:buClr>
          <a:schemeClr val="bg2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j0wgA-KcZCEo8M&amp;tbnid=kyN1ZijkC7XEFM:&amp;ved=0CAUQjRw&amp;url=http://www.law.arizona.edu/library/disastermanual/exits.htm&amp;ei=hjipUqb0HYSUkQfjyYDYAw&amp;psig=AFQjCNErPD7wn5iMQT-YAOrGXLNjObmFOA&amp;ust=138690811861980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lEbPouwkmowsTM&amp;tbnid=ozIxXbKV2Nn5IM:&amp;ved=0CAUQjRw&amp;url=http://www.mscdirect.com/product/70275573&amp;ei=J0-pUofNEo2FkQed3ICACw&amp;psig=AFQjCNHisuFL1_nxUTMpixGBMyQdH4KL6Q&amp;ust=1386913922518248" TargetMode="External"/><Relationship Id="rId2" Type="http://schemas.openxmlformats.org/officeDocument/2006/relationships/hyperlink" Target="http://www.google.com/url?sa=i&amp;rct=j&amp;q=&amp;esrc=s&amp;source=images&amp;cd=&amp;cad=rja&amp;docid=oMVgvmdUDE2qYM&amp;tbnid=_GrTFJgfXizoTM:&amp;ved=0CAUQjRw&amp;url=http://www.jmlock.com/shop/von-duprin-6211-series-12vdc-fail-safe-mortise-lock-electric-strike/&amp;ei=w06pUrz5IdKNkAe7xoHIDQ&amp;psig=AFQjCNG1Dtb7pZq2H9kLMAHPCy6xx8kMzw&amp;ust=138691385587013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/url?sa=i&amp;rct=j&amp;q=&amp;esrc=s&amp;source=images&amp;cd=&amp;cad=rja&amp;docid=j0wgA-KcZCEo8M&amp;tbnid=kyN1ZijkC7XEFM:&amp;ved=0CAUQjRw&amp;url=http://www.law.arizona.edu/library/disastermanual/exits.htm&amp;ei=hjipUqb0HYSUkQfjyYDYAw&amp;psig=AFQjCNErPD7wn5iMQT-YAOrGXLNjObmFOA&amp;ust=1386908118619802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://idighardware.com/2011/08/stairwell-reentry-myths-and-facts/" TargetMode="External"/><Relationship Id="rId3" Type="http://schemas.openxmlformats.org/officeDocument/2006/relationships/hyperlink" Target="http://idighardware.com/2012/07/decoded-doors-with-access-control/" TargetMode="External"/><Relationship Id="rId7" Type="http://schemas.openxmlformats.org/officeDocument/2006/relationships/hyperlink" Target="http://idighardware.com/2012/03/decoded-ibc-electromagnetically-locked-egress-doors/" TargetMode="External"/><Relationship Id="rId2" Type="http://schemas.openxmlformats.org/officeDocument/2006/relationships/hyperlink" Target="https://www.kamtm.com/url/u.aspx?3E5BBC9434806988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dighardware.com/2013/08/decoded-elevator-lobby-egress/" TargetMode="External"/><Relationship Id="rId11" Type="http://schemas.openxmlformats.org/officeDocument/2006/relationships/hyperlink" Target="http://idighardware.com/2010/12/nfpa-72-on-access-control-2/" TargetMode="External"/><Relationship Id="rId5" Type="http://schemas.openxmlformats.org/officeDocument/2006/relationships/hyperlink" Target="http://idighardware.com/2012/02/locksmith-ledger-code-requirements-for-electromagnetic-locks/" TargetMode="External"/><Relationship Id="rId10" Type="http://schemas.openxmlformats.org/officeDocument/2006/relationships/hyperlink" Target="http://idighardware.com/2013/10/special-egress-locks-in-i-2-occupancies/" TargetMode="External"/><Relationship Id="rId4" Type="http://schemas.openxmlformats.org/officeDocument/2006/relationships/hyperlink" Target="http://idighardware.com/2012/07/fail-safe-vs-fail-secure-when-and-where/" TargetMode="External"/><Relationship Id="rId9" Type="http://schemas.openxmlformats.org/officeDocument/2006/relationships/hyperlink" Target="http://idighardware.com/2011/11/delayed-egress-hardware-code-comparison-2/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Decoded 4 – Codes for Electrified Hardware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08760"/>
            <a:ext cx="8229600" cy="431609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Understand the concepts of “fail safe” and “fail secure”, which types of electrified hardware are available with each function, and when to specify them.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Properly apply code requirements for fire door assemblies and positive latching to applications with electrified hardware.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Differentiate between the two code sections relative to electromagnetic locks, and which release devices are required for each application.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Become familiar with delayed egress locks and the applications where doors may be locked in the direction of egress for additional security.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Apply the stairwell reentry requirements to doors serving egress stairs, including the various options allowed by NFPA 101 – The Life Safety Code and the International Building Code.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3893373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this picture?</a:t>
            </a:r>
            <a:endParaRPr lang="en-US" dirty="0"/>
          </a:p>
        </p:txBody>
      </p:sp>
      <p:pic>
        <p:nvPicPr>
          <p:cNvPr id="71682" name="Picture 2" descr="http://www.idighardware.com/wordpress/wp-content/uploads/2010/04/IMG_01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4" y="1047750"/>
            <a:ext cx="7342104" cy="5508836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von duprin 3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1"/>
          <a:stretch>
            <a:fillRect/>
          </a:stretch>
        </p:blipFill>
        <p:spPr bwMode="auto">
          <a:xfrm>
            <a:off x="0" y="457200"/>
            <a:ext cx="48768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3200400"/>
            <a:ext cx="6096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5867400" y="914400"/>
            <a:ext cx="3048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Electric Latch Retraction</a:t>
            </a:r>
          </a:p>
          <a:p>
            <a:pPr eaLnBrk="1" hangingPunct="1"/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Apply Power – Latch Retracts</a:t>
            </a:r>
          </a:p>
          <a:p>
            <a:pPr eaLnBrk="1" hangingPunct="1"/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Remove Power – Latch Projects</a:t>
            </a:r>
          </a:p>
          <a:p>
            <a:pPr eaLnBrk="1" hangingPunct="1"/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Fire alarm can initiate latching.</a:t>
            </a:r>
          </a:p>
        </p:txBody>
      </p:sp>
    </p:spTree>
    <p:extLst>
      <p:ext uri="{BB962C8B-B14F-4D97-AF65-F5344CB8AC3E}">
        <p14:creationId xmlns:p14="http://schemas.microsoft.com/office/powerpoint/2010/main" val="36294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S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57175"/>
            <a:ext cx="8943975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SIP Atr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50850"/>
            <a:ext cx="751522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4876800"/>
            <a:ext cx="9144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USIP Auditor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50850"/>
            <a:ext cx="89154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#101</a:t>
            </a:r>
            <a:br>
              <a:rPr lang="en-US" dirty="0" smtClean="0"/>
            </a:br>
            <a:r>
              <a:rPr lang="en-US" dirty="0" smtClean="0"/>
              <a:t>Fine Dining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Need new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Fire Rating: 20 minutes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Restaurant manager                                                                      does not want doors to                                                  latch because of the noise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One door will swing into kitchen, one door will swing out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What code-compliant product should we use?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other electronic components do we need to specify?</a:t>
            </a:r>
          </a:p>
        </p:txBody>
      </p:sp>
      <p:pic>
        <p:nvPicPr>
          <p:cNvPr id="3074" name="Picture 2" descr="http://idighardware.com/wordpress/wp-content/uploads/2012/04/Kitchen-Double-Acting-Do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9075"/>
          <a:stretch/>
        </p:blipFill>
        <p:spPr bwMode="auto">
          <a:xfrm>
            <a:off x="4588170" y="112294"/>
            <a:ext cx="4427494" cy="3529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your conductors…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 descr="http://idighardware.com/wordpress/wp-content/uploads/2013/10/Gate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/>
          <a:stretch/>
        </p:blipFill>
        <p:spPr bwMode="auto">
          <a:xfrm>
            <a:off x="399010" y="913050"/>
            <a:ext cx="4638503" cy="385218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http://idighardware.com/wordpress/wp-content/uploads/2011/01/Chex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r="17213" b="33109"/>
          <a:stretch/>
        </p:blipFill>
        <p:spPr bwMode="auto">
          <a:xfrm>
            <a:off x="5203767" y="2839143"/>
            <a:ext cx="3624349" cy="373363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 your conductors…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8" name="Picture 4" descr="http://idighardware.com/wordpress/wp-content/uploads/2012/05/Power-Transf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537"/>
            <a:ext cx="9160080" cy="5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#102</a:t>
            </a:r>
            <a:br>
              <a:rPr lang="en-US" dirty="0" smtClean="0"/>
            </a:br>
            <a:r>
              <a:rPr lang="en-US" dirty="0" smtClean="0"/>
              <a:t>All Glass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4676274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glass door – no stiles or rails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Access control system will lock/unlock door on a time schedule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code-compliant product should we use?</a:t>
            </a:r>
          </a:p>
        </p:txBody>
      </p:sp>
      <p:pic>
        <p:nvPicPr>
          <p:cNvPr id="4098" name="Picture 2" descr="http://www.ccglass.com/images/large/sliding_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2" y="92074"/>
            <a:ext cx="3805112" cy="507348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#102</a:t>
            </a:r>
            <a:br>
              <a:rPr lang="en-US" dirty="0" smtClean="0"/>
            </a:br>
            <a:r>
              <a:rPr lang="en-US" dirty="0" smtClean="0"/>
              <a:t>All Glass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4676274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glass door – no stiles or rails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Access control system will lock/unlock door on a time schedule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What code-compliant product should we use?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mag-lock mounting option is required for this door?</a:t>
            </a:r>
          </a:p>
        </p:txBody>
      </p:sp>
      <p:pic>
        <p:nvPicPr>
          <p:cNvPr id="4098" name="Picture 2" descr="http://www.ccglass.com/images/large/sliding_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2" y="92074"/>
            <a:ext cx="3805112" cy="507348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2" y="545432"/>
            <a:ext cx="5760399" cy="4514248"/>
          </a:xfrm>
        </p:spPr>
        <p:txBody>
          <a:bodyPr>
            <a:normAutofit/>
          </a:bodyPr>
          <a:lstStyle/>
          <a:p>
            <a:r>
              <a:rPr lang="en-US" dirty="0" smtClean="0"/>
              <a:t>Decoded 4 – </a:t>
            </a:r>
            <a:br>
              <a:rPr lang="en-US" dirty="0" smtClean="0"/>
            </a:br>
            <a:r>
              <a:rPr lang="en-US" dirty="0" smtClean="0"/>
              <a:t>Codes for </a:t>
            </a:r>
            <a:r>
              <a:rPr lang="en-US" dirty="0" smtClean="0"/>
              <a:t>Electrified Hardware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42" y="2531816"/>
            <a:ext cx="5165558" cy="4132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194" y="2533048"/>
            <a:ext cx="32376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Audio </a:t>
            </a:r>
            <a:r>
              <a:rPr lang="en-US" dirty="0"/>
              <a:t>Dial-In - International: </a:t>
            </a:r>
            <a:endParaRPr lang="en-US" dirty="0" smtClean="0"/>
          </a:p>
          <a:p>
            <a:r>
              <a:rPr lang="en-US" dirty="0" smtClean="0"/>
              <a:t>404-665-9207 </a:t>
            </a:r>
            <a:endParaRPr lang="en-US" dirty="0"/>
          </a:p>
          <a:p>
            <a:r>
              <a:rPr lang="en-US" dirty="0"/>
              <a:t>Audio Code: </a:t>
            </a:r>
            <a:endParaRPr lang="en-US" dirty="0" smtClean="0"/>
          </a:p>
          <a:p>
            <a:r>
              <a:rPr lang="en-US" dirty="0" smtClean="0"/>
              <a:t>781-453-5306</a:t>
            </a:r>
            <a:endParaRPr lang="en-US" dirty="0"/>
          </a:p>
          <a:p>
            <a:r>
              <a:rPr lang="en-US" dirty="0"/>
              <a:t>Mute your phone </a:t>
            </a:r>
            <a:endParaRPr lang="en-US" dirty="0" smtClean="0"/>
          </a:p>
          <a:p>
            <a:r>
              <a:rPr lang="en-US" dirty="0" smtClean="0"/>
              <a:t>(*</a:t>
            </a:r>
            <a:r>
              <a:rPr lang="en-US" dirty="0"/>
              <a:t>6 to mute, #6 to unmute).</a:t>
            </a:r>
          </a:p>
          <a:p>
            <a:r>
              <a:rPr lang="en-US" dirty="0"/>
              <a:t>This webinar is being recorded.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Access-Controlled Egress Doors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Used to control and monitor access.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Must also provide life safety. 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Typically an electro-magnetic lock, access control device, and required release devices.</a:t>
            </a:r>
            <a:endParaRPr lang="en-US" dirty="0" smtClean="0"/>
          </a:p>
        </p:txBody>
      </p:sp>
      <p:pic>
        <p:nvPicPr>
          <p:cNvPr id="203780" name="Picture 4" descr="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982452"/>
            <a:ext cx="32766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doors with access control are </a:t>
            </a:r>
            <a:br>
              <a:rPr lang="en-US" dirty="0" smtClean="0"/>
            </a:br>
            <a:r>
              <a:rPr lang="en-US" u="sng" dirty="0" smtClean="0"/>
              <a:t>Access-Controlled Egress Doors!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Controlled Access / Free Egress – hardware allows egress independent of access control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Delayed Egress – 15-second delay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Stairwell Reentry – fail-safe lock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I-2 (Hospitals / Nursing Homes) – fail-safe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Elevator Lobbies (NFPA 101 only) – fail-safe locks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Electromagnetically Locked Egress Doors – mag-lock with door-mounted release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Access Controlled Egress Doors – mag-lock with motion sensor release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2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05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Access-Controlled Egress Doors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75874"/>
            <a:ext cx="7772400" cy="4391526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Entrance doors &amp; tenant entrance doors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IBC Groups A, B, E, I-2, M, R-1 or R-2</a:t>
            </a:r>
          </a:p>
          <a:p>
            <a:pPr marL="342900" indent="-3429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 smtClean="0"/>
              <a:t>NFPA 101 – where allowed by occupancy chapter</a:t>
            </a:r>
          </a:p>
          <a:p>
            <a:pPr marL="68738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pPr marL="350838" indent="-350838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A sensor unlocks the lock</a:t>
            </a:r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Power loss to lock unlocks the door</a:t>
            </a:r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Manual release device (with sign) unlocks door for 30 seconds, independent of access control system</a:t>
            </a:r>
          </a:p>
          <a:p>
            <a:pPr marL="350838" lvl="1" indent="-350838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/>
              <a:t>Actuation of fire/sprinkler system (if provided) unlocks door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http://idighardware.com/wordpress/wp-content/uploads/2012/01/Sensor-Behind-Exit-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idighardware.com/wordpress/wp-content/uploads/2011/10/A-Hot-M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559"/>
            <a:ext cx="9144000" cy="54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Mag-Locks can be an option for gates, but you may need a variance for the release devices.</a:t>
            </a:r>
            <a:endParaRPr lang="en-US" dirty="0"/>
          </a:p>
        </p:txBody>
      </p:sp>
      <p:pic>
        <p:nvPicPr>
          <p:cNvPr id="68610" name="Picture 2" descr="http://idighardware.com/wordpress/wp-content/uploads/2010/10/NHG-A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0" y="1539105"/>
            <a:ext cx="3475628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idighardware.com/wordpress/wp-content/uploads/2010/10/NHG-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8" y="1539105"/>
            <a:ext cx="3433345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TJ Bracket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36" y="1416551"/>
            <a:ext cx="5535084" cy="415131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1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gates, you also need to think about conductors, closers, and access to hardware.</a:t>
            </a:r>
            <a:endParaRPr lang="en-US" dirty="0"/>
          </a:p>
        </p:txBody>
      </p:sp>
      <p:pic>
        <p:nvPicPr>
          <p:cNvPr id="68610" name="Picture 2" descr="http://idighardware.com/wordpress/wp-content/uploads/2010/10/NHG-A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0" y="1539105"/>
            <a:ext cx="3475628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://idighardware.com/wordpress/wp-content/uploads/2010/10/NHG-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78" y="1539105"/>
            <a:ext cx="3433345" cy="515847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http://idighardware.com/wordpress/wp-content/uploads/2010/10/NHG-L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21"/>
            <a:ext cx="9144000" cy="608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20968"/>
            <a:ext cx="6559062" cy="609600"/>
          </a:xfrm>
        </p:spPr>
        <p:txBody>
          <a:bodyPr/>
          <a:lstStyle/>
          <a:p>
            <a:r>
              <a:rPr lang="en-US" dirty="0" smtClean="0"/>
              <a:t>Session 4 – Electrified Hardware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Electric Latch Retraction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Access-Controlled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Electromagnetically Locked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Delayed Egress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Elevator Lobbies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I-2 Special Egress Locks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Stairwell Reentry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idighardware.com/wordpress/wp-content/uploads/2010/10/NHG-Clos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008"/>
            <a:ext cx="915399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battery backup allowed?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495"/>
            <a:ext cx="8229600" cy="4493359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Codes require mag-locks to unlock upon loss of power, but “loss of power” is not defined.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Is this loss of normal building power?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the lock be powered by the emergency generator along with the rest of the building?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NFPA 72 Interpretation - if the fire alarm system and mag-locks are on the same back-up power, this would meet the intent of the code.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Do not specify separate battery back-up in the power supply for the locks.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#103</a:t>
            </a:r>
            <a:br>
              <a:rPr lang="en-US" dirty="0" smtClean="0"/>
            </a:br>
            <a:r>
              <a:rPr lang="en-US" dirty="0" smtClean="0"/>
              <a:t>No Sensor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3340"/>
            <a:ext cx="4676274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The owner wants a mag-lock and card reader.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 motion sensor won’t work because it will be accidentally actuated by the room’s occupants.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Free egress is required.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options?</a:t>
            </a:r>
          </a:p>
        </p:txBody>
      </p:sp>
      <p:pic>
        <p:nvPicPr>
          <p:cNvPr id="5124" name="Picture 4" descr="Aluminum-doors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43" y="184318"/>
            <a:ext cx="3954545" cy="395454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Mag-Lock with Door-Mounted Release (RX Switch)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4243137" cy="4151514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2003 edition of NFPA 101: A bar with an RX switch in it could be used instead of a motion sensor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2006 edition of NFPA 101:  Doors with electromagnetic locks and door-mounted release devices are considered “normal” doors, not access-controlled egress doors.</a:t>
            </a:r>
          </a:p>
        </p:txBody>
      </p:sp>
      <p:pic>
        <p:nvPicPr>
          <p:cNvPr id="16386" name="Picture 2" descr="http://idighardware.com/wordpress/wp-content/uploads/2012/03/Mag-L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21" y="1235242"/>
            <a:ext cx="3544867" cy="531294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Mag-Lock with Door-Mounted Release (RX Switch)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71075"/>
            <a:ext cx="8229600" cy="5133472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2009 edition of NFPA 101:  Electrically Controlled Egress Door Assemblies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2009 edition of IBC:  Electromagnetically Locked Egress Doors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Release device affixed to door leaf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Obvious means of operation in direction of egress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Operable with one hand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Interrupts power supply and unlocks door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/>
              <a:t>Loss of power unlocks door</a:t>
            </a:r>
          </a:p>
          <a:p>
            <a:pPr marL="798513" lvl="1" indent="-461963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798513" lvl="1" indent="-461963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Besides the motion sensor and push button, what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 smtClean="0">
                <a:solidFill>
                  <a:schemeClr val="bg2"/>
                </a:solidFill>
              </a:rPr>
              <a:t>has been removed from this list?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6781800" cy="914400"/>
          </a:xfrm>
        </p:spPr>
        <p:txBody>
          <a:bodyPr/>
          <a:lstStyle/>
          <a:p>
            <a:pPr eaLnBrk="1" hangingPunct="1"/>
            <a:r>
              <a:rPr lang="en-US" smtClean="0"/>
              <a:t>Direct-Hold Mag-Locks vs</a:t>
            </a:r>
            <a:br>
              <a:rPr lang="en-US" smtClean="0"/>
            </a:br>
            <a:r>
              <a:rPr lang="en-US" smtClean="0"/>
              <a:t>Shear Locks</a:t>
            </a:r>
          </a:p>
        </p:txBody>
      </p:sp>
      <p:pic>
        <p:nvPicPr>
          <p:cNvPr id="207875" name="Picture 6" descr="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09800"/>
            <a:ext cx="4495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idighardware.com/wordpress/wp-content/uploads/2011/07/Mag-Lock-with-Duct-Tape-and-Velc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security Inter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21" y="1413709"/>
            <a:ext cx="6251073" cy="468830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0709"/>
            <a:ext cx="8574505" cy="1143000"/>
          </a:xfrm>
        </p:spPr>
        <p:txBody>
          <a:bodyPr/>
          <a:lstStyle/>
          <a:p>
            <a:r>
              <a:rPr lang="en-US" dirty="0" smtClean="0"/>
              <a:t>Interlocks (AKA man-traps), which often involve mag-locks, are not addressed in the IBC or NFPA 101.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304800" y="685800"/>
            <a:ext cx="8458200" cy="5715000"/>
            <a:chOff x="304800" y="685800"/>
            <a:chExt cx="8458200" cy="5715000"/>
          </a:xfrm>
        </p:grpSpPr>
        <p:pic>
          <p:nvPicPr>
            <p:cNvPr id="74756" name="Picture 1" descr="Clean Room Interloc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00"/>
            <a:stretch>
              <a:fillRect/>
            </a:stretch>
          </p:blipFill>
          <p:spPr bwMode="auto">
            <a:xfrm>
              <a:off x="434725" y="685800"/>
              <a:ext cx="8328275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04800" y="5638800"/>
              <a:ext cx="16002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061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ectrified Mortise 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>
            <a:fillRect/>
          </a:stretch>
        </p:blipFill>
        <p:spPr bwMode="auto">
          <a:xfrm>
            <a:off x="5283200" y="4191000"/>
            <a:ext cx="386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 Safe vs. Fail Secure</a:t>
            </a:r>
            <a:br>
              <a:rPr lang="en-US" dirty="0" smtClean="0"/>
            </a:br>
            <a:r>
              <a:rPr lang="en-US" dirty="0"/>
              <a:t>Electrified Locks and Electrified Exit Device Trim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4" descr="E Tr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/>
          <a:stretch>
            <a:fillRect/>
          </a:stretch>
        </p:blipFill>
        <p:spPr bwMode="auto">
          <a:xfrm>
            <a:off x="5803900" y="1291390"/>
            <a:ext cx="28194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78280"/>
            <a:ext cx="5606716" cy="434657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Fail Safe 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When power fails, access-side lever is unlocked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Lock is latched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Fail Secure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When power fails, access-side lever is locked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Lock is latched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Free egress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Library Egress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Library emergency exit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Librarian wants to lock door                                               and only allow egress during                                                            a fire alarm.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NFPA 101-2009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9218" name="Picture 2" descr="http://www.law.arizona.edu/library/disastermanual/images/Exit%20M5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14712"/>
          <a:stretch/>
        </p:blipFill>
        <p:spPr bwMode="auto">
          <a:xfrm>
            <a:off x="5101388" y="159585"/>
            <a:ext cx="3898233" cy="32413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905000" y="3703320"/>
            <a:ext cx="2164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5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248224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0"/>
            <a:ext cx="3810000" cy="3810000"/>
          </a:xfrm>
          <a:prstGeom prst="rect">
            <a:avLst/>
          </a:prstGeom>
          <a:noFill/>
          <a:ln w="50800">
            <a:noFill/>
          </a:ln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8325" y="685800"/>
            <a:ext cx="7772400" cy="9906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mtClean="0"/>
              <a:t>Delayed Egress Devices</a:t>
            </a:r>
          </a:p>
        </p:txBody>
      </p:sp>
      <p:pic>
        <p:nvPicPr>
          <p:cNvPr id="212995" name="Picture 3" descr="Chexi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7674" y="1692442"/>
            <a:ext cx="4953000" cy="2819400"/>
          </a:xfrm>
          <a:noFill/>
          <a:ln w="508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153400" cy="1143000"/>
          </a:xfrm>
        </p:spPr>
        <p:txBody>
          <a:bodyPr/>
          <a:lstStyle/>
          <a:p>
            <a:pPr algn="l" eaLnBrk="1" hangingPunct="1"/>
            <a:r>
              <a:rPr lang="en-US" b="1" dirty="0" smtClean="0"/>
              <a:t>Delayed Egress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4648200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Designed to delay egress to prevent unauthorized use of the door.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allow egress for life safety. 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Typically a delayed egress exit device or magnetic lock with delayed egress controller.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32772" name="Picture 3" descr="Delayed Eg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t="2438" r="2254" b="2438"/>
          <a:stretch>
            <a:fillRect/>
          </a:stretch>
        </p:blipFill>
        <p:spPr bwMode="auto">
          <a:xfrm>
            <a:off x="5358064" y="228600"/>
            <a:ext cx="2895600" cy="297180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4" descr="Airport Delayed Egr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64" y="3428999"/>
            <a:ext cx="2514600" cy="3286125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234"/>
            <a:ext cx="8229600" cy="757545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 smtClean="0"/>
              <a:t>Delayed Egress Locks (NFPA 101)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42737"/>
            <a:ext cx="8229600" cy="4782117"/>
          </a:xfrm>
          <a:noFill/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Approved, listed, delayed egress locks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be allowed by occupancy chapter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Automatic sprinkler system or smoke/heat detection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Quantity of delays per egress path varies by occupancy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Immediate release by fire alarm, smoke detection system, or power failure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Capability of releasing from fire command center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15 lbs. applied for 3 second begins 15-second timer (30-second if approved by AHJ)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Audible local alarm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Manual rearm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Signage - “Push until alarm sounds.  Door can be opened in 15 seconds.” (+ additional requirements)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29440" r="43777" b="18641"/>
          <a:stretch/>
        </p:blipFill>
        <p:spPr bwMode="auto">
          <a:xfrm>
            <a:off x="128920" y="571500"/>
            <a:ext cx="8919411" cy="512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1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180975"/>
            <a:ext cx="3736975" cy="6573838"/>
          </a:xfrm>
          <a:prstGeom prst="rect">
            <a:avLst/>
          </a:prstGeom>
          <a:noFill/>
          <a:ln w="50800" algn="ctr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9859" name="Picture 7"/>
          <p:cNvPicPr>
            <a:picLocks noChangeAspect="1" noChangeArrowheads="1"/>
          </p:cNvPicPr>
          <p:nvPr/>
        </p:nvPicPr>
        <p:blipFill>
          <a:blip r:embed="rId3" cstate="print"/>
          <a:srcRect l="17932" t="43613" r="13004" b="34363"/>
          <a:stretch>
            <a:fillRect/>
          </a:stretch>
        </p:blipFill>
        <p:spPr bwMode="auto">
          <a:xfrm>
            <a:off x="4495800" y="2209800"/>
            <a:ext cx="4343400" cy="2435225"/>
          </a:xfrm>
          <a:prstGeom prst="rect">
            <a:avLst/>
          </a:prstGeom>
          <a:noFill/>
          <a:ln w="50800" algn="ctr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k Up Ph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74650"/>
            <a:ext cx="45847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66800" y="4953000"/>
            <a:ext cx="7169150" cy="1200150"/>
          </a:xfrm>
          <a:prstGeom prst="rect">
            <a:avLst/>
          </a:prstGeom>
          <a:solidFill>
            <a:schemeClr val="bg1">
              <a:alpha val="43137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EMERGENCY EXIT ONLY</a:t>
            </a:r>
          </a:p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PICK UP PHONE FOR EMERGENCY EXIT</a:t>
            </a:r>
          </a:p>
        </p:txBody>
      </p:sp>
    </p:spTree>
    <p:extLst>
      <p:ext uri="{BB962C8B-B14F-4D97-AF65-F5344CB8AC3E}">
        <p14:creationId xmlns:p14="http://schemas.microsoft.com/office/powerpoint/2010/main" val="1712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70" y="0"/>
            <a:ext cx="51560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i.imgur.com/IR1Po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15 Minu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33413"/>
            <a:ext cx="74803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 Safe vs. Fail Secure</a:t>
            </a:r>
            <a:br>
              <a:rPr lang="en-US" dirty="0" smtClean="0"/>
            </a:br>
            <a:r>
              <a:rPr lang="en-US" dirty="0" smtClean="0"/>
              <a:t>Electric Strikes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3340"/>
            <a:ext cx="6264442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Fail Safe 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When power fails, keeper is free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Latch can be pulled through keeper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Fail Secure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/>
              <a:t>When power fails, </a:t>
            </a:r>
            <a:r>
              <a:rPr lang="en-US" sz="2400" dirty="0" smtClean="0"/>
              <a:t>keeper is secure</a:t>
            </a:r>
          </a:p>
          <a:p>
            <a:pPr marL="625475" lvl="1" indent="-336550">
              <a:buFont typeface="Arial" pitchFamily="34" charset="0"/>
              <a:buChar char="•"/>
            </a:pPr>
            <a:r>
              <a:rPr lang="en-US" sz="2400" dirty="0" smtClean="0"/>
              <a:t>Latch is captured behind keeper</a:t>
            </a: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Free egress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type of electric strikes are required when used on fire doors?</a:t>
            </a:r>
          </a:p>
          <a:p>
            <a:endParaRPr lang="en-US" dirty="0"/>
          </a:p>
        </p:txBody>
      </p:sp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OYAVQMBIgACEQEDEQH/xAAcAAABBAMBAAAAAAAAAAAAAAAABAUGBwECAwj/xABQEAABAwICBQUIDgcFCQAAAAABAAIDBBEFBhIhMbGyQVFhcXIHEyIkNnOBwRQjJTIzNDViY4KRoaLCFkJSg5LR4RVTZHTwFyZDRFSzw9Lx/8QAFAEBAAAAAAAAAAAAAAAAAAAAAP/EABQRAQAAAAAAAAAAAAAAAAAAAAD/2gAMAwEAAhEDEQA/ALHxnE62nxSaGCdzGNAs0AHkvyhJBjGJj/mja176Ddn2Ix/5bqPq8ISYAEIOlXmmehbpVddHGOdzR/JbUuaKmtidLR1kM0bDoksDTou5jzLvk5lHXzT1ZjY6WEtDNLWW3vr+7ets80sNO7D8TiaGVPsllM8tHwsb7jRdz2NnDmseQm4JX5lxRux0XLtZzLrh+Y8RmxahppTEY5pnMeRHY20XHe0JumhuigZo47hJtr9lf+N6CwrnmW19iLDmRYIMaWq9kaXQs2HMiwQZQhCCCZik0cdqR2eEJMyXpWmcBIcwTCJ1vCZp9nQCbIBVgMu8D9rwr3Or+qBF7JxzKeKz12DUprqWo1yU9ieW9rDWLXNiEvpa3MGbMUpa/HaNmF4dQkyQUTX6TpZSCA95IBsATbZrSxxnMvtJs3R+9dI/ZxubtADSdHVrNjYfbZA4PaCuEA0cYww81UOFy4yur2t8ABxDeW2vb/RZrXzwz0lTSQCd8FQ2Qx98DNIAHlPWgsRChf6aYg33+XiOquYfUtZM9zxtLpcDkY0bSapth9yCbIUD/wBpNOPhKEN6qjS3NKyO6ZQ/9DOT8149YCCdoTfgmJNxbDIa5kbo2y6VmE3Is4j1IQQvNXlBU9TOEJvY6ycs1j3dqfq8ITUwoFsTkrjfZNzXLsyQoM4vXSUkDHw6IcXWNxdNrcXqpNpZ/D/Vb447Sp4h871JvgGtAtNXUu2tjP1T/NIq109TA+F4YA617NPIb8/QnCJoIWskYugjsuHiKlklL3uLQCNQA98BzdKRR++UjxNlsOqOy3jao6Ab6kFz5C8k6H95xuQjIPkpRfvONyygjmbnBmNVTjsAaT/CFBmZ0wfSsZJvTH/VTXOh90648zBwBeeHOOiepBdkeKQuaHBk1iLjwQurcUgG1sn8Ka4me0RW/YG5BaQgVYrilM+GMe2mzrm0TjbV1Jr/AEhwmncBPVCMnkexw9S6ztbIBG8Atc4Ag8utQDGoIYsVrGQQxsY2UgNa0AAILDjzdl4D5VhHWHfyWxzfl47cVp/xfyUGhwWgfAyQwG5aD791t6Q4jQU8LmiOFougstmJUGNUdXFhVQypewM0gwHVdwI29R+xIJqCemYJJmBrSbbf9cyZu5KLT4wOiHe9TLMGqkYfpBuKCwsh+StFb6TjchGQ/JWi+vxuQgjWc/lOu7A4AvOpHgnqXorOnylXdgcAXnb9T0ILjhA7xEeTvbdyQR1NTWTmKiZS6jb26V7dfoYU4RfF4uw3ckGXAPZ584UG0jKyGpjjrG0oJcPgpXO5elgUFx239t13RO7erHxr5Tg7YVZ4873cr/Pv3oJFQtvSxj5g3Juxlg76zqO5O2GN8Vi7A3JBjTfbmdk7kC3uSt8Zxm/0Q+96mOYxaij88NzlD+5R8PjHai/MphmU+JReeHC5BYORPJSg6n8bkLGQ/JOg6n8bllBGc6fKVd2BwBedAfBXorOnynX9gcAXnQe9PUguON3i8XYbuCQ5dNsQHbO9LIDeCLsN3BIsC1V/1zvQOOOG+LU/bG5Vljp926//ADD95Vl40fden7Y3Ks8cHu3X/wCYfvQS7Cx4nF2G7kgxn4xHb9k7k4YZ8VhH0bdybsY1VDOy5Ar7lrrTYtb9tn5lLswm9DH50cLlDu5h8LivnGfmUux4+Ix+dHCUFjZD8k6DqfxuWVjInknQdT+NyygjWcR7pV/ZHAF5yHvT1L0hnBt8SrewOALze33voQW/S/AxdgbgkWC3/tEj6Q70toddPB2G7klwRvuiT9Id6BZjQP8Aa0HS8biq3xoe7Vd59+9WXjg91afXsf6iq4xz5arhy9/dvQSrDR4rD5tu5N2NDxhnYcnTDRelh823cmzGvjDOw5B37mPv8U84z8ylmPfEovPDhKincxGvFPOt3FSvH/iMXnhwlBY+Q/JOg6n8bkIyH5J0HU/jchAy5rZevrT8z8gXmoOFr25L29S9NZmF8Qq+ho4V5lA1ILbw82pYRzMbuWmFWhrJXzAsGmdZbqtfbsRhrtKkhPzG7krIug54vURzYpCYnh13u1gavemyrzMHy3X22d/d6TdT6dgD4ncz/UVAce1Y3X+ffvQSvDn+Kwjb4A9GxN2N6qhnSDtSygdamh1/qN3Jvxl3jEZ+aUC3uYnVifN35o2dH/1SnHHk0MWvZIDbnNion3NjZmJdM43KUYy7SpWecG4oLLyH5J0HU/jchZyKLZUoOy7jcsoGfMg0sUq2A2LmgfhVKydzrMEbbsjppuiKcA/i0QrmzI62NVH1eEJHDNzoK4p8PzfSsDHYdKGtAAsYn7iV1fJmWMeHQy6uT2PfcrPjdpDUsvjB5EFVxV+LOmYKzD6jvYNyWUjwdhTDieH4nWYjVzw4TX97llc5ulAQSCdStrGYg2JhAsdJN8TQDsQQaOLH2Qxx02X6pxa0C8jmt2DrSOpwTN1Y/SdhgjtqAEsTbfa9WeUarIK/y9hWYcDiqDJRUrWPdpyPmqm6uT9TST3LWOqIGxyaGkHaXgXts6U64r8Rqrf3f5mqPQnYgunI/krQdl3G5ZWuRz/urh/ZdxuWUDHmce7E57PCE0NcQU75qeyLFJ3PNhdg+0BMAqoX6Ja+2nsv9u5A700uxOEfhBMFNVRE6pByj0gp3pp26AcXANNrE9KBFmAWgj7fqTGx9nKTV0FPXxNbJNZrPD9rcPvumubAacbKiq9Ejf8A1QJXSalyM3IibBWawKusH7xNOKYayihE76yslBeGCJrtEuJvbXc83MgW4i7Sw6qJ/uvzBR+PV6E/4XlfMOLRhkNAaSmfa76l7gXDb+td1tQ2Cyl+Fdzeih0XYnVSVDhtjj8Bv27T9yB7yKb5Tw/sv43ITzRUdPQ0sdNSRiKGMWawHZyoQRHMjWyYrO17Q4eDqPUEyTUNO5uiYW2ta3QnnMLrY1UDs8ISIWda6BixCogw4NaKOomJOkBCzSt07UrwLE8PxmkLKOUuERAfG4aL2c1x69ikeS62mxCLEpdEGWKzC3VdrSDvsfsVM5QqXUucsPbTOPeJ3vgNzYvZouIBHQQNaC2mUMWjohztG1i3n/1qTPnMyQ4RAGSPDhI1pc02JGi5SGMalHc8absLYImh0nfRotJsCdE2uUEk7mtNFNlvTqImSu9kPGlINI21cpUtZR00bg6Onha4bC2MAqLdyv2R+iMRqxG2V08pLYzcDwtWvlUwQCEIQCEIQQLMhtjtT9XhCSxu2KdVGFUNVIZJ6aN7ztdaxPpSc5fw79WFzep5QVdVYVjFBiU+I5br2QPnaRLDJ7119vXynZq9KRZLyc7Ca84niczJqpoIhYy5EdxYm52m1x6SrVq8v0kcEsjZJm6LC4C4tqHUq4wfMJrw3SgDb8zroJbG5MObz4tTD/EjhKcnVHeY9NwNrbAmbGauLEWQMgDgYpg92mOSxHrQTTubeSdOeeWXjKlKjXc7Zo5SpPOTf916kqAQhCAQhCAQhCBLirtHDKt3NA8/hKoXKX/DHMBuV64+7QwLEXfs0sp/AVQ+VXWLEE+qRej9CYaZvtzk9Tv8U9CZqM3mcgsrJLO95apW/OlP2yOKfE1ZXGjgNIAQdTtnaKdUAhCEAhCEAhCxdA2ZqNssYueahm4CqHyudbFeub3WypjJ/wADNwFUTlUXc3oQTqc+LehNNGbTE9KdZwRTW1famqkAEruuyC18ttLcDowbX0L6uspyTfgXg4NRg7e9BL7hBlCxdFwgyhCEGDrC10dW3kQhBpNBHNE+KZjZI3gtcx4uHA6iCOZRh+QcDjk77RRSUbr+9gd4H8JuB6LIQg3myeHxlrK4i99sV9vpXClyLDFLpz18j7nYyMN9Z50IQSuGBsMTIogGsYLNHQulugIQgxo7BqWbepYQg3QhC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820863"/>
            <a:ext cx="14097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OYAVQMBIgACEQEDEQH/xAAcAAABBAMBAAAAAAAAAAAAAAAABAUGBwECAwj/xABQEAABAwICBQUIDgcFCQAAAAABAAIDBBEFBhIhMbGyQVFhcXIHEyIkNnOBwRQjJTIzNDViY4KRoaLCFkJSg5LR4RVTZHTwFyZDRFSzw9Lx/8QAFAEBAAAAAAAAAAAAAAAAAAAAAP/EABQRAQAAAAAAAAAAAAAAAAAAAAD/2gAMAwEAAhEDEQA/ALHxnE62nxSaGCdzGNAs0AHkvyhJBjGJj/mja176Ddn2Ix/5bqPq8ISYAEIOlXmmehbpVddHGOdzR/JbUuaKmtidLR1kM0bDoksDTou5jzLvk5lHXzT1ZjY6WEtDNLWW3vr+7ets80sNO7D8TiaGVPsllM8tHwsb7jRdz2NnDmseQm4JX5lxRux0XLtZzLrh+Y8RmxahppTEY5pnMeRHY20XHe0JumhuigZo47hJtr9lf+N6CwrnmW19iLDmRYIMaWq9kaXQs2HMiwQZQhCCCZik0cdqR2eEJMyXpWmcBIcwTCJ1vCZp9nQCbIBVgMu8D9rwr3Or+qBF7JxzKeKz12DUprqWo1yU9ieW9rDWLXNiEvpa3MGbMUpa/HaNmF4dQkyQUTX6TpZSCA95IBsATbZrSxxnMvtJs3R+9dI/ZxubtADSdHVrNjYfbZA4PaCuEA0cYww81UOFy4yur2t8ABxDeW2vb/RZrXzwz0lTSQCd8FQ2Qx98DNIAHlPWgsRChf6aYg33+XiOquYfUtZM9zxtLpcDkY0bSapth9yCbIUD/wBpNOPhKEN6qjS3NKyO6ZQ/9DOT8149YCCdoTfgmJNxbDIa5kbo2y6VmE3Is4j1IQQvNXlBU9TOEJvY6ycs1j3dqfq8ITUwoFsTkrjfZNzXLsyQoM4vXSUkDHw6IcXWNxdNrcXqpNpZ/D/Vb447Sp4h871JvgGtAtNXUu2tjP1T/NIq109TA+F4YA617NPIb8/QnCJoIWskYugjsuHiKlklL3uLQCNQA98BzdKRR++UjxNlsOqOy3jao6Ab6kFz5C8k6H95xuQjIPkpRfvONyygjmbnBmNVTjsAaT/CFBmZ0wfSsZJvTH/VTXOh90648zBwBeeHOOiepBdkeKQuaHBk1iLjwQurcUgG1sn8Ka4me0RW/YG5BaQgVYrilM+GMe2mzrm0TjbV1Jr/AEhwmncBPVCMnkexw9S6ztbIBG8Atc4Ag8utQDGoIYsVrGQQxsY2UgNa0AAILDjzdl4D5VhHWHfyWxzfl47cVp/xfyUGhwWgfAyQwG5aD791t6Q4jQU8LmiOFougstmJUGNUdXFhVQypewM0gwHVdwI29R+xIJqCemYJJmBrSbbf9cyZu5KLT4wOiHe9TLMGqkYfpBuKCwsh+StFb6TjchGQ/JWi+vxuQgjWc/lOu7A4AvOpHgnqXorOnylXdgcAXnb9T0ILjhA7xEeTvbdyQR1NTWTmKiZS6jb26V7dfoYU4RfF4uw3ckGXAPZ584UG0jKyGpjjrG0oJcPgpXO5elgUFx239t13RO7erHxr5Tg7YVZ4873cr/Pv3oJFQtvSxj5g3Juxlg76zqO5O2GN8Vi7A3JBjTfbmdk7kC3uSt8Zxm/0Q+96mOYxaij88NzlD+5R8PjHai/MphmU+JReeHC5BYORPJSg6n8bkLGQ/JOg6n8bllBGc6fKVd2BwBedAfBXorOnynX9gcAXnQe9PUguON3i8XYbuCQ5dNsQHbO9LIDeCLsN3BIsC1V/1zvQOOOG+LU/bG5Vljp926//ADD95Vl40fden7Y3Ks8cHu3X/wCYfvQS7Cx4nF2G7kgxn4xHb9k7k4YZ8VhH0bdybsY1VDOy5Ar7lrrTYtb9tn5lLswm9DH50cLlDu5h8LivnGfmUux4+Ix+dHCUFjZD8k6DqfxuWVjInknQdT+NyygjWcR7pV/ZHAF5yHvT1L0hnBt8SrewOALze33voQW/S/AxdgbgkWC3/tEj6Q70toddPB2G7klwRvuiT9Id6BZjQP8Aa0HS8biq3xoe7Vd59+9WXjg91afXsf6iq4xz5arhy9/dvQSrDR4rD5tu5N2NDxhnYcnTDRelh823cmzGvjDOw5B37mPv8U84z8ylmPfEovPDhKincxGvFPOt3FSvH/iMXnhwlBY+Q/JOg6n8bkIyH5J0HU/jchAy5rZevrT8z8gXmoOFr25L29S9NZmF8Qq+ho4V5lA1ILbw82pYRzMbuWmFWhrJXzAsGmdZbqtfbsRhrtKkhPzG7krIug54vURzYpCYnh13u1gavemyrzMHy3X22d/d6TdT6dgD4ncz/UVAce1Y3X+ffvQSvDn+Kwjb4A9GxN2N6qhnSDtSygdamh1/qN3Jvxl3jEZ+aUC3uYnVifN35o2dH/1SnHHk0MWvZIDbnNion3NjZmJdM43KUYy7SpWecG4oLLyH5J0HU/jchZyKLZUoOy7jcsoGfMg0sUq2A2LmgfhVKydzrMEbbsjppuiKcA/i0QrmzI62NVH1eEJHDNzoK4p8PzfSsDHYdKGtAAsYn7iV1fJmWMeHQy6uT2PfcrPjdpDUsvjB5EFVxV+LOmYKzD6jvYNyWUjwdhTDieH4nWYjVzw4TX97llc5ulAQSCdStrGYg2JhAsdJN8TQDsQQaOLH2Qxx02X6pxa0C8jmt2DrSOpwTN1Y/SdhgjtqAEsTbfa9WeUarIK/y9hWYcDiqDJRUrWPdpyPmqm6uT9TST3LWOqIGxyaGkHaXgXts6U64r8Rqrf3f5mqPQnYgunI/krQdl3G5ZWuRz/urh/ZdxuWUDHmce7E57PCE0NcQU75qeyLFJ3PNhdg+0BMAqoX6Ja+2nsv9u5A700uxOEfhBMFNVRE6pByj0gp3pp26AcXANNrE9KBFmAWgj7fqTGx9nKTV0FPXxNbJNZrPD9rcPvumubAacbKiq9Ejf8A1QJXSalyM3IibBWawKusH7xNOKYayihE76yslBeGCJrtEuJvbXc83MgW4i7Sw6qJ/uvzBR+PV6E/4XlfMOLRhkNAaSmfa76l7gXDb+td1tQ2Cyl+Fdzeih0XYnVSVDhtjj8Bv27T9yB7yKb5Tw/sv43ITzRUdPQ0sdNSRiKGMWawHZyoQRHMjWyYrO17Q4eDqPUEyTUNO5uiYW2ta3QnnMLrY1UDs8ISIWda6BixCogw4NaKOomJOkBCzSt07UrwLE8PxmkLKOUuERAfG4aL2c1x69ikeS62mxCLEpdEGWKzC3VdrSDvsfsVM5QqXUucsPbTOPeJ3vgNzYvZouIBHQQNaC2mUMWjohztG1i3n/1qTPnMyQ4RAGSPDhI1pc02JGi5SGMalHc8absLYImh0nfRotJsCdE2uUEk7mtNFNlvTqImSu9kPGlINI21cpUtZR00bg6Onha4bC2MAqLdyv2R+iMRqxG2V08pLYzcDwtWvlUwQCEIQCEIQQLMhtjtT9XhCSxu2KdVGFUNVIZJ6aN7ztdaxPpSc5fw79WFzep5QVdVYVjFBiU+I5br2QPnaRLDJ7119vXynZq9KRZLyc7Ca84niczJqpoIhYy5EdxYm52m1x6SrVq8v0kcEsjZJm6LC4C4tqHUq4wfMJrw3SgDb8zroJbG5MObz4tTD/EjhKcnVHeY9NwNrbAmbGauLEWQMgDgYpg92mOSxHrQTTubeSdOeeWXjKlKjXc7Zo5SpPOTf916kqAQhCAQhCAQhCBLirtHDKt3NA8/hKoXKX/DHMBuV64+7QwLEXfs0sp/AVQ+VXWLEE+qRej9CYaZvtzk9Tv8U9CZqM3mcgsrJLO95apW/OlP2yOKfE1ZXGjgNIAQdTtnaKdUAhCEAhCEAhCxdA2ZqNssYueahm4CqHyudbFeub3WypjJ/wADNwFUTlUXc3oQTqc+LehNNGbTE9KdZwRTW1famqkAEruuyC18ttLcDowbX0L6uspyTfgXg4NRg7e9BL7hBlCxdFwgyhCEGDrC10dW3kQhBpNBHNE+KZjZI3gtcx4uHA6iCOZRh+QcDjk77RRSUbr+9gd4H8JuB6LIQg3myeHxlrK4i99sV9vpXClyLDFLpz18j7nYyMN9Z50IQSuGBsMTIogGsYLNHQulugIQgxo7BqWbepYQg3QhCD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68463"/>
            <a:ext cx="14097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6" name="Picture 6" descr="https://encrypted-tbn1.gstatic.com/images?q=tbn:ANd9GcRW5YsfISmzqmTRqUeVF-o-ZRjS9XHD4sTMpWEpug1hinbsmeEflR5FTgL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5" y="1018589"/>
            <a:ext cx="1764632" cy="46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90611" y="2582779"/>
            <a:ext cx="930442" cy="1459832"/>
          </a:xfrm>
          <a:prstGeom prst="rect">
            <a:avLst/>
          </a:prstGeom>
          <a:noFill/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Library Egress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Library emergency exit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Librarian wants to lock door                                               and only allow egress during                                                            a fire alarm.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strike="sngStrike" dirty="0" smtClean="0"/>
              <a:t>Code is NFPA 101-2009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What are our options?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if the code was the 2009 IBC?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9218" name="Picture 2" descr="http://www.law.arizona.edu/library/disastermanual/images/Exit%20M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14712"/>
          <a:stretch/>
        </p:blipFill>
        <p:spPr bwMode="auto">
          <a:xfrm>
            <a:off x="5101388" y="159585"/>
            <a:ext cx="3898233" cy="3241341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algn="l" eaLnBrk="1" hangingPunct="1"/>
            <a:r>
              <a:rPr lang="en-US" b="1" dirty="0" smtClean="0"/>
              <a:t>Delayed Egress (IBC)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3340"/>
            <a:ext cx="5077326" cy="4151514"/>
          </a:xfrm>
        </p:spPr>
        <p:txBody>
          <a:bodyPr lIns="90488" tIns="44450" rIns="90488" bIns="44450"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Allowed in all occupancies except Assembly, Educational, and High Hazard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One delay before entering an exit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15 lbs. applied for </a:t>
            </a:r>
            <a:r>
              <a:rPr lang="en-US" sz="2400" dirty="0"/>
              <a:t>1</a:t>
            </a:r>
            <a:r>
              <a:rPr lang="en-US" sz="2400" dirty="0" smtClean="0"/>
              <a:t> second begins 15-second timer (30-second if approved by AHJ)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BOCA option (automatic rearm) is not required for IBC compliance.</a:t>
            </a:r>
          </a:p>
        </p:txBody>
      </p:sp>
      <p:pic>
        <p:nvPicPr>
          <p:cNvPr id="34820" name="Picture 3" descr="Decoded Re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27" y="1514891"/>
            <a:ext cx="2971800" cy="4011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8632" y="3256547"/>
            <a:ext cx="1427747" cy="529390"/>
          </a:xfrm>
          <a:prstGeom prst="rect">
            <a:avLst/>
          </a:prstGeom>
          <a:solidFill>
            <a:srgbClr val="F86700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dighardware.com/wordpress/wp-content/uploads/2013/03/Exit-Ala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27485"/>
          <a:stretch/>
        </p:blipFill>
        <p:spPr bwMode="auto">
          <a:xfrm>
            <a:off x="2022474" y="1443790"/>
            <a:ext cx="5140325" cy="4491790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an alarm is the most secure solution you can offer.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5" r="11347"/>
          <a:stretch/>
        </p:blipFill>
        <p:spPr>
          <a:xfrm>
            <a:off x="-304800" y="0"/>
            <a:ext cx="9448800" cy="6858000"/>
          </a:xfrm>
        </p:spPr>
      </p:pic>
    </p:spTree>
    <p:extLst>
      <p:ext uri="{BB962C8B-B14F-4D97-AF65-F5344CB8AC3E}">
        <p14:creationId xmlns:p14="http://schemas.microsoft.com/office/powerpoint/2010/main" val="27729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7" t="1872" r="8391" b="18128"/>
          <a:stretch/>
        </p:blipFill>
        <p:spPr>
          <a:xfrm>
            <a:off x="2646947" y="0"/>
            <a:ext cx="4411579" cy="6889315"/>
          </a:xfrm>
        </p:spPr>
      </p:pic>
    </p:spTree>
    <p:extLst>
      <p:ext uri="{BB962C8B-B14F-4D97-AF65-F5344CB8AC3E}">
        <p14:creationId xmlns:p14="http://schemas.microsoft.com/office/powerpoint/2010/main" val="3659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#105</a:t>
            </a:r>
            <a:br>
              <a:rPr lang="en-US" dirty="0" smtClean="0"/>
            </a:br>
            <a:r>
              <a:rPr lang="en-US" dirty="0" smtClean="0"/>
              <a:t>Elevator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3931919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Means of egress from the elevator lobby is through the tenant space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How can you provide security if the code is the 2009 IBC?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How can you provide security if the code is the 2009 edition of NFPA 101?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pic>
        <p:nvPicPr>
          <p:cNvPr id="54274" name="Picture 2" descr="http://idighardware.com/wordpress/wp-content/uploads/2013/08/Elevator-Lobb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r="15801"/>
          <a:stretch/>
        </p:blipFill>
        <p:spPr bwMode="auto">
          <a:xfrm>
            <a:off x="4555958" y="328697"/>
            <a:ext cx="4251158" cy="4002672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levator Lobb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288"/>
            <a:ext cx="87725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990600"/>
            <a:ext cx="3352800" cy="449580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5425"/>
            <a:ext cx="8262938" cy="1409700"/>
          </a:xfrm>
        </p:spPr>
        <p:txBody>
          <a:bodyPr lIns="90488" tIns="44450" rIns="90488" bIns="44450"/>
          <a:lstStyle/>
          <a:p>
            <a:pPr algn="l" eaLnBrk="1" hangingPunct="1"/>
            <a:r>
              <a:rPr lang="en-US" b="1" dirty="0" smtClean="0"/>
              <a:t>Elevator Lobby Egress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4611"/>
            <a:ext cx="8153400" cy="4567989"/>
          </a:xfrm>
        </p:spPr>
        <p:txBody>
          <a:bodyPr lIns="90488" tIns="44450" rIns="90488" bIns="44450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2009 IBC: </a:t>
            </a:r>
            <a:r>
              <a:rPr lang="en-US" sz="2400" i="1" dirty="0" smtClean="0">
                <a:solidFill>
                  <a:schemeClr val="bg2"/>
                </a:solidFill>
              </a:rPr>
              <a:t>708.14.1: “Elevator lobbies shall have at least one means of egress complying with Chapter 10 and other provisions within this code.”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2009 NFPA 101: </a:t>
            </a:r>
            <a:r>
              <a:rPr lang="en-US" sz="2400" i="1" dirty="0" smtClean="0">
                <a:solidFill>
                  <a:schemeClr val="bg2"/>
                </a:solidFill>
              </a:rPr>
              <a:t>7.2.1.6.3 Elevator Lobby Exit Access Door Assemblies Locking.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Fail safe lock – unlocks on fire alarm and power failure (battery backup not allowed)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Must be allowed by occupancy chapter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Switch listed per UL 294 Access Control System Units</a:t>
            </a:r>
          </a:p>
          <a:p>
            <a:pPr marL="687388" lvl="1" indent="-350838">
              <a:buFont typeface="Arial" pitchFamily="34" charset="0"/>
              <a:buChar char="•"/>
            </a:pPr>
            <a:r>
              <a:rPr lang="en-US" sz="2400" dirty="0" smtClean="0"/>
              <a:t>Two-way communication system in elevator lobby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Some state codes also have modifications for elevator lobby doors.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862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#106</a:t>
            </a:r>
            <a:br>
              <a:rPr lang="en-US" dirty="0" smtClean="0"/>
            </a:br>
            <a:r>
              <a:rPr lang="en-US" dirty="0" smtClean="0"/>
              <a:t>Pediatric 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154904"/>
            <a:ext cx="8237620" cy="1669949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options can you offer to allow the hospital to secure the doors on the egress side?</a:t>
            </a:r>
          </a:p>
          <a:p>
            <a:endParaRPr lang="en-US" dirty="0"/>
          </a:p>
        </p:txBody>
      </p:sp>
      <p:pic>
        <p:nvPicPr>
          <p:cNvPr id="5" name="Picture 1" descr="Hospital Ex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7" y="231273"/>
            <a:ext cx="5091365" cy="3394243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1" dirty="0" smtClean="0"/>
              <a:t>I-2 Special Egress Locks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78569"/>
            <a:ext cx="8229600" cy="4846286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have fire protection/detection system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Doors unlock upon activation of sprinkler/fire alarm and loss of power controlling lock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Capability of remote unlock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One special egress lock max. before entering an exit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Procedures must be part of emergency planning and preparedness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 clinical staff carry keys/code/credentials to operate locks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Emergency lighting at the door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Protective needs (maternity, pediatrics, emergency, dementia) vs. security measures (detention, forensics)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8763000" y="6396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214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Mag L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9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anic Hardwa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52400" y="4648200"/>
            <a:ext cx="6923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Electrified Mortise Lo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>
            <a:fillRect/>
          </a:stretch>
        </p:blipFill>
        <p:spPr bwMode="auto">
          <a:xfrm>
            <a:off x="228600" y="2286000"/>
            <a:ext cx="386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Schlage 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"/>
          <a:stretch>
            <a:fillRect/>
          </a:stretch>
        </p:blipFill>
        <p:spPr bwMode="auto">
          <a:xfrm>
            <a:off x="4038600" y="1528012"/>
            <a:ext cx="32004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E Tri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/>
          <a:stretch>
            <a:fillRect/>
          </a:stretch>
        </p:blipFill>
        <p:spPr bwMode="auto">
          <a:xfrm>
            <a:off x="5791200" y="152400"/>
            <a:ext cx="281940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" descr="Electric Strik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19400"/>
            <a:ext cx="11826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76200"/>
            <a:ext cx="3657600" cy="228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4953000"/>
            <a:ext cx="6858000" cy="167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8763000" y="64008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624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#107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What’s the first problem with                                                                                     this door?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3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#107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are our options                                                                          for locking the stair doors?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tair 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r="8888"/>
          <a:stretch>
            <a:fillRect/>
          </a:stretch>
        </p:blipFill>
        <p:spPr bwMode="auto">
          <a:xfrm>
            <a:off x="609600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Smoke in St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990600"/>
            <a:ext cx="7600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Stairwell Reentry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4724400" cy="41148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Stairwell doors are often locked to prevent entry to restricted floors.</a:t>
            </a:r>
          </a:p>
        </p:txBody>
      </p:sp>
      <p:pic>
        <p:nvPicPr>
          <p:cNvPr id="253956" name="Picture 4" descr="Stairwell Reentry"/>
          <p:cNvPicPr>
            <a:picLocks noChangeAspect="1" noChangeArrowheads="1"/>
          </p:cNvPicPr>
          <p:nvPr/>
        </p:nvPicPr>
        <p:blipFill>
          <a:blip r:embed="rId2" cstate="print"/>
          <a:srcRect r="34801"/>
          <a:stretch>
            <a:fillRect/>
          </a:stretch>
        </p:blipFill>
        <p:spPr bwMode="auto">
          <a:xfrm>
            <a:off x="5173663" y="990600"/>
            <a:ext cx="3676650" cy="5638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0613" name="Line 5"/>
          <p:cNvSpPr>
            <a:spLocks noChangeShapeType="1"/>
          </p:cNvSpPr>
          <p:nvPr/>
        </p:nvSpPr>
        <p:spPr bwMode="auto">
          <a:xfrm>
            <a:off x="7543800" y="1562100"/>
            <a:ext cx="0" cy="44767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0614" name="Rectangle 6"/>
          <p:cNvSpPr>
            <a:spLocks noChangeArrowheads="1"/>
          </p:cNvSpPr>
          <p:nvPr/>
        </p:nvSpPr>
        <p:spPr bwMode="auto">
          <a:xfrm>
            <a:off x="176464" y="3276600"/>
            <a:ext cx="4724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rgbClr val="D52B1E"/>
              </a:buClr>
              <a:buSzPct val="110000"/>
              <a:buFontTx/>
              <a:buChar char="•"/>
            </a:pPr>
            <a:r>
              <a:rPr lang="en-US" dirty="0">
                <a:latin typeface="+mn-lt"/>
              </a:rPr>
              <a:t>During a fire, occupants must be able to move from the stairwell onto floors through doors that are normally locked</a:t>
            </a:r>
            <a:r>
              <a:rPr lang="en-US" b="0" dirty="0"/>
              <a:t>. </a:t>
            </a:r>
          </a:p>
        </p:txBody>
      </p:sp>
      <p:pic>
        <p:nvPicPr>
          <p:cNvPr id="580615" name="Picture 7" descr="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9200" y="4827588"/>
            <a:ext cx="6397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0616" name="AutoShape 8"/>
          <p:cNvSpPr>
            <a:spLocks noChangeArrowheads="1"/>
          </p:cNvSpPr>
          <p:nvPr/>
        </p:nvSpPr>
        <p:spPr bwMode="auto">
          <a:xfrm>
            <a:off x="7165975" y="39893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8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1" grpId="0" build="p" autoUpdateAnimBg="0"/>
      <p:bldP spid="580613" grpId="0" animBg="1"/>
      <p:bldP spid="580614" grpId="0" build="p" autoUpdateAnimBg="0"/>
      <p:bldP spid="5806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Stairway Doors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077200" cy="45720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Interior stairway means of egress doors </a:t>
            </a:r>
            <a:r>
              <a:rPr lang="en-US" sz="2400" dirty="0" err="1" smtClean="0"/>
              <a:t>openable</a:t>
            </a:r>
            <a:r>
              <a:rPr lang="en-US" sz="2400" dirty="0" smtClean="0"/>
              <a:t> from both sides without a key or special knowledge or effort</a:t>
            </a:r>
          </a:p>
          <a:p>
            <a:pPr marL="738188" lvl="1" indent="-401638" eaLnBrk="1" hangingPunct="1">
              <a:buFont typeface="Arial" pitchFamily="34" charset="0"/>
              <a:buChar char="•"/>
            </a:pPr>
            <a:r>
              <a:rPr lang="en-US" sz="2400" dirty="0" smtClean="0"/>
              <a:t>Discharge doors </a:t>
            </a:r>
            <a:r>
              <a:rPr lang="en-US" sz="2400" dirty="0" err="1" smtClean="0"/>
              <a:t>openable</a:t>
            </a:r>
            <a:r>
              <a:rPr lang="en-US" sz="2400" dirty="0" smtClean="0"/>
              <a:t> from egress side</a:t>
            </a:r>
          </a:p>
          <a:p>
            <a:pPr marL="738188" lvl="1" indent="-401638" eaLnBrk="1" hangingPunct="1">
              <a:buFont typeface="Arial" pitchFamily="34" charset="0"/>
              <a:buChar char="•"/>
            </a:pPr>
            <a:r>
              <a:rPr lang="en-US" sz="2400" dirty="0" smtClean="0"/>
              <a:t>High rise buildings (403.5.3) </a:t>
            </a:r>
          </a:p>
          <a:p>
            <a:pPr lvl="2" eaLnBrk="1" hangingPunct="1">
              <a:buFont typeface="Arial" pitchFamily="34" charset="0"/>
              <a:buChar char="•"/>
            </a:pPr>
            <a:endParaRPr lang="en-US" sz="2400" dirty="0" smtClean="0"/>
          </a:p>
          <a:p>
            <a:pPr lvl="2" eaLnBrk="1" hangingPunct="1">
              <a:buFont typeface="Arial" pitchFamily="34" charset="0"/>
              <a:buChar char="•"/>
            </a:pPr>
            <a:r>
              <a:rPr lang="en-US" sz="2400" dirty="0" smtClean="0"/>
              <a:t>Unlocked without unlatching by a signal from the </a:t>
            </a:r>
            <a:r>
              <a:rPr lang="en-US" sz="2400" u="sng" dirty="0" smtClean="0"/>
              <a:t>fire command center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400" dirty="0" smtClean="0"/>
              <a:t>Stairway communication system required</a:t>
            </a:r>
          </a:p>
          <a:p>
            <a:pPr marL="735013" lvl="1" indent="-333375" eaLnBrk="1" hangingPunct="1">
              <a:buFont typeface="Arial" pitchFamily="34" charset="0"/>
              <a:buChar char="•"/>
            </a:pPr>
            <a:r>
              <a:rPr lang="en-US" sz="2400" dirty="0" smtClean="0"/>
              <a:t>Stairs serving 4 stories or less – recent changes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4800600" y="1066800"/>
            <a:ext cx="3970338" cy="31242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4114800" cy="24384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The 2003 edition of the IBC allowed stairs serving not more than four stories to have mechanical locksets on the stair side of doors other than the stair discharge.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Later editions require fail safe locks controlled remotely, even on 4-story stairs or less.</a:t>
            </a:r>
          </a:p>
        </p:txBody>
      </p:sp>
      <p:pic>
        <p:nvPicPr>
          <p:cNvPr id="254980" name="Picture 4" descr="Stairwell Reentry"/>
          <p:cNvPicPr>
            <a:picLocks noChangeAspect="1" noChangeArrowheads="1"/>
          </p:cNvPicPr>
          <p:nvPr/>
        </p:nvPicPr>
        <p:blipFill>
          <a:blip r:embed="rId2" cstate="print"/>
          <a:srcRect l="8400" t="60600" r="43201" b="7800"/>
          <a:stretch>
            <a:fillRect/>
          </a:stretch>
        </p:blipFill>
        <p:spPr bwMode="auto">
          <a:xfrm>
            <a:off x="5035550" y="1590675"/>
            <a:ext cx="3503613" cy="22875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254981" name="Line 5"/>
          <p:cNvSpPr>
            <a:spLocks noChangeShapeType="1"/>
          </p:cNvSpPr>
          <p:nvPr/>
        </p:nvSpPr>
        <p:spPr bwMode="auto">
          <a:xfrm flipH="1" flipV="1">
            <a:off x="7467600" y="1595438"/>
            <a:ext cx="8683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2" name="Line 6"/>
          <p:cNvSpPr>
            <a:spLocks noChangeShapeType="1"/>
          </p:cNvSpPr>
          <p:nvPr/>
        </p:nvSpPr>
        <p:spPr bwMode="auto">
          <a:xfrm>
            <a:off x="7467600" y="1595438"/>
            <a:ext cx="0" cy="16049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3" name="AutoShape 7"/>
          <p:cNvSpPr>
            <a:spLocks noChangeArrowheads="1"/>
          </p:cNvSpPr>
          <p:nvPr/>
        </p:nvSpPr>
        <p:spPr bwMode="auto">
          <a:xfrm>
            <a:off x="6961188" y="32004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4" name="AutoShape 8"/>
          <p:cNvSpPr>
            <a:spLocks noChangeArrowheads="1"/>
          </p:cNvSpPr>
          <p:nvPr/>
        </p:nvSpPr>
        <p:spPr bwMode="auto">
          <a:xfrm rot="10800000">
            <a:off x="8085138" y="32004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7554913" y="3200400"/>
            <a:ext cx="6413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Times New Roman" pitchFamily="18" charset="0"/>
              </a:rPr>
              <a:t>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 descr="Stairwell Reentry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34801"/>
          <a:stretch>
            <a:fillRect/>
          </a:stretch>
        </p:blipFill>
        <p:spPr bwMode="auto">
          <a:xfrm>
            <a:off x="4964113" y="1066800"/>
            <a:ext cx="3429000" cy="525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82659" name="Line 3"/>
          <p:cNvSpPr>
            <a:spLocks noChangeShapeType="1"/>
          </p:cNvSpPr>
          <p:nvPr/>
        </p:nvSpPr>
        <p:spPr bwMode="auto">
          <a:xfrm>
            <a:off x="7162800" y="1600200"/>
            <a:ext cx="0" cy="4133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4850" y="1066800"/>
            <a:ext cx="3429000" cy="5257800"/>
            <a:chOff x="576" y="624"/>
            <a:chExt cx="2316" cy="3552"/>
          </a:xfrm>
        </p:grpSpPr>
        <p:pic>
          <p:nvPicPr>
            <p:cNvPr id="256019" name="Picture 5" descr="Stairwell Reentry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r="34801"/>
            <a:stretch>
              <a:fillRect/>
            </a:stretch>
          </p:blipFill>
          <p:spPr bwMode="auto">
            <a:xfrm>
              <a:off x="576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56020" name="AutoShape 6"/>
            <p:cNvSpPr>
              <a:spLocks noChangeArrowheads="1"/>
            </p:cNvSpPr>
            <p:nvPr/>
          </p:nvSpPr>
          <p:spPr bwMode="auto">
            <a:xfrm>
              <a:off x="1831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1" name="AutoShape 7"/>
            <p:cNvSpPr>
              <a:spLocks noChangeArrowheads="1"/>
            </p:cNvSpPr>
            <p:nvPr/>
          </p:nvSpPr>
          <p:spPr bwMode="auto">
            <a:xfrm>
              <a:off x="1831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2" name="AutoShape 8"/>
            <p:cNvSpPr>
              <a:spLocks noChangeArrowheads="1"/>
            </p:cNvSpPr>
            <p:nvPr/>
          </p:nvSpPr>
          <p:spPr bwMode="auto">
            <a:xfrm>
              <a:off x="1831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3" name="AutoShape 9"/>
            <p:cNvSpPr>
              <a:spLocks noChangeArrowheads="1"/>
            </p:cNvSpPr>
            <p:nvPr/>
          </p:nvSpPr>
          <p:spPr bwMode="auto">
            <a:xfrm>
              <a:off x="1831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4" name="AutoShape 10"/>
            <p:cNvSpPr>
              <a:spLocks noChangeArrowheads="1"/>
            </p:cNvSpPr>
            <p:nvPr/>
          </p:nvSpPr>
          <p:spPr bwMode="auto">
            <a:xfrm>
              <a:off x="1831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5" name="AutoShape 11"/>
            <p:cNvSpPr>
              <a:spLocks noChangeArrowheads="1"/>
            </p:cNvSpPr>
            <p:nvPr/>
          </p:nvSpPr>
          <p:spPr bwMode="auto">
            <a:xfrm>
              <a:off x="1831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6" name="AutoShape 12"/>
            <p:cNvSpPr>
              <a:spLocks noChangeArrowheads="1"/>
            </p:cNvSpPr>
            <p:nvPr/>
          </p:nvSpPr>
          <p:spPr bwMode="auto">
            <a:xfrm>
              <a:off x="1831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7" name="AutoShape 13"/>
            <p:cNvSpPr>
              <a:spLocks noChangeArrowheads="1"/>
            </p:cNvSpPr>
            <p:nvPr/>
          </p:nvSpPr>
          <p:spPr bwMode="auto">
            <a:xfrm>
              <a:off x="1831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8" name="AutoShape 14"/>
            <p:cNvSpPr>
              <a:spLocks noChangeArrowheads="1"/>
            </p:cNvSpPr>
            <p:nvPr/>
          </p:nvSpPr>
          <p:spPr bwMode="auto">
            <a:xfrm>
              <a:off x="1831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29" name="AutoShape 15"/>
            <p:cNvSpPr>
              <a:spLocks noChangeArrowheads="1"/>
            </p:cNvSpPr>
            <p:nvPr/>
          </p:nvSpPr>
          <p:spPr bwMode="auto">
            <a:xfrm>
              <a:off x="1831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30" name="AutoShape 16"/>
            <p:cNvSpPr>
              <a:spLocks noChangeArrowheads="1"/>
            </p:cNvSpPr>
            <p:nvPr/>
          </p:nvSpPr>
          <p:spPr bwMode="auto">
            <a:xfrm>
              <a:off x="1831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781800" y="1600200"/>
            <a:ext cx="628650" cy="4198938"/>
            <a:chOff x="4512" y="984"/>
            <a:chExt cx="432" cy="2837"/>
          </a:xfrm>
        </p:grpSpPr>
        <p:sp>
          <p:nvSpPr>
            <p:cNvPr id="256008" name="AutoShape 18"/>
            <p:cNvSpPr>
              <a:spLocks noChangeArrowheads="1"/>
            </p:cNvSpPr>
            <p:nvPr/>
          </p:nvSpPr>
          <p:spPr bwMode="auto">
            <a:xfrm>
              <a:off x="4512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09" name="AutoShape 19"/>
            <p:cNvSpPr>
              <a:spLocks noChangeArrowheads="1"/>
            </p:cNvSpPr>
            <p:nvPr/>
          </p:nvSpPr>
          <p:spPr bwMode="auto">
            <a:xfrm>
              <a:off x="4512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0" name="AutoShape 20"/>
            <p:cNvSpPr>
              <a:spLocks noChangeArrowheads="1"/>
            </p:cNvSpPr>
            <p:nvPr/>
          </p:nvSpPr>
          <p:spPr bwMode="auto">
            <a:xfrm>
              <a:off x="4512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1" name="AutoShape 21"/>
            <p:cNvSpPr>
              <a:spLocks noChangeArrowheads="1"/>
            </p:cNvSpPr>
            <p:nvPr/>
          </p:nvSpPr>
          <p:spPr bwMode="auto">
            <a:xfrm>
              <a:off x="4512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2" name="AutoShape 22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3" name="AutoShape 23"/>
            <p:cNvSpPr>
              <a:spLocks noChangeArrowheads="1"/>
            </p:cNvSpPr>
            <p:nvPr/>
          </p:nvSpPr>
          <p:spPr bwMode="auto">
            <a:xfrm>
              <a:off x="4512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4" name="AutoShape 24"/>
            <p:cNvSpPr>
              <a:spLocks noChangeArrowheads="1"/>
            </p:cNvSpPr>
            <p:nvPr/>
          </p:nvSpPr>
          <p:spPr bwMode="auto">
            <a:xfrm>
              <a:off x="4512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5" name="AutoShape 25"/>
            <p:cNvSpPr>
              <a:spLocks noChangeArrowheads="1"/>
            </p:cNvSpPr>
            <p:nvPr/>
          </p:nvSpPr>
          <p:spPr bwMode="auto">
            <a:xfrm>
              <a:off x="4512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6" name="AutoShape 26"/>
            <p:cNvSpPr>
              <a:spLocks noChangeArrowheads="1"/>
            </p:cNvSpPr>
            <p:nvPr/>
          </p:nvSpPr>
          <p:spPr bwMode="auto">
            <a:xfrm>
              <a:off x="4512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7" name="AutoShape 27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18" name="AutoShape 28"/>
            <p:cNvSpPr>
              <a:spLocks noChangeArrowheads="1"/>
            </p:cNvSpPr>
            <p:nvPr/>
          </p:nvSpPr>
          <p:spPr bwMode="auto">
            <a:xfrm>
              <a:off x="4512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06" name="Text Box 29"/>
          <p:cNvSpPr txBox="1">
            <a:spLocks noChangeArrowheads="1"/>
          </p:cNvSpPr>
          <p:nvPr/>
        </p:nvSpPr>
        <p:spPr bwMode="auto">
          <a:xfrm>
            <a:off x="1447800" y="457200"/>
            <a:ext cx="198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Free Access</a:t>
            </a:r>
          </a:p>
        </p:txBody>
      </p:sp>
      <p:sp>
        <p:nvSpPr>
          <p:cNvPr id="582686" name="Text Box 30"/>
          <p:cNvSpPr txBox="1">
            <a:spLocks noChangeArrowheads="1"/>
          </p:cNvSpPr>
          <p:nvPr/>
        </p:nvSpPr>
        <p:spPr bwMode="auto">
          <a:xfrm>
            <a:off x="5029200" y="457200"/>
            <a:ext cx="324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Unlock on Fire Alarm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9" grpId="0" animBg="1"/>
      <p:bldP spid="58268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Stairwell Reentry"/>
          <p:cNvPicPr preferRelativeResize="0">
            <a:picLocks noChangeAspect="1" noChangeArrowheads="1"/>
          </p:cNvPicPr>
          <p:nvPr/>
        </p:nvPicPr>
        <p:blipFill>
          <a:blip r:embed="rId2" cstate="print"/>
          <a:srcRect r="34801"/>
          <a:stretch>
            <a:fillRect/>
          </a:stretch>
        </p:blipFill>
        <p:spPr bwMode="auto">
          <a:xfrm>
            <a:off x="4964113" y="1066800"/>
            <a:ext cx="3429000" cy="5257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7027" name="Line 3"/>
          <p:cNvSpPr>
            <a:spLocks noChangeShapeType="1"/>
          </p:cNvSpPr>
          <p:nvPr/>
        </p:nvSpPr>
        <p:spPr bwMode="auto">
          <a:xfrm>
            <a:off x="7162800" y="1600200"/>
            <a:ext cx="0" cy="41338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4850" y="1066800"/>
            <a:ext cx="3429000" cy="5257800"/>
            <a:chOff x="576" y="624"/>
            <a:chExt cx="2316" cy="3552"/>
          </a:xfrm>
        </p:grpSpPr>
        <p:pic>
          <p:nvPicPr>
            <p:cNvPr id="257043" name="Picture 5" descr="Stairwell Reentry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576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57044" name="AutoShape 6"/>
            <p:cNvSpPr>
              <a:spLocks noChangeArrowheads="1"/>
            </p:cNvSpPr>
            <p:nvPr/>
          </p:nvSpPr>
          <p:spPr bwMode="auto">
            <a:xfrm>
              <a:off x="1831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5" name="AutoShape 7"/>
            <p:cNvSpPr>
              <a:spLocks noChangeArrowheads="1"/>
            </p:cNvSpPr>
            <p:nvPr/>
          </p:nvSpPr>
          <p:spPr bwMode="auto">
            <a:xfrm>
              <a:off x="1831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6" name="AutoShape 8"/>
            <p:cNvSpPr>
              <a:spLocks noChangeArrowheads="1"/>
            </p:cNvSpPr>
            <p:nvPr/>
          </p:nvSpPr>
          <p:spPr bwMode="auto">
            <a:xfrm>
              <a:off x="1831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7" name="AutoShape 9"/>
            <p:cNvSpPr>
              <a:spLocks noChangeArrowheads="1"/>
            </p:cNvSpPr>
            <p:nvPr/>
          </p:nvSpPr>
          <p:spPr bwMode="auto">
            <a:xfrm>
              <a:off x="1831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8" name="AutoShape 10"/>
            <p:cNvSpPr>
              <a:spLocks noChangeArrowheads="1"/>
            </p:cNvSpPr>
            <p:nvPr/>
          </p:nvSpPr>
          <p:spPr bwMode="auto">
            <a:xfrm>
              <a:off x="1831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9" name="AutoShape 11"/>
            <p:cNvSpPr>
              <a:spLocks noChangeArrowheads="1"/>
            </p:cNvSpPr>
            <p:nvPr/>
          </p:nvSpPr>
          <p:spPr bwMode="auto">
            <a:xfrm>
              <a:off x="1831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0" name="AutoShape 12"/>
            <p:cNvSpPr>
              <a:spLocks noChangeArrowheads="1"/>
            </p:cNvSpPr>
            <p:nvPr/>
          </p:nvSpPr>
          <p:spPr bwMode="auto">
            <a:xfrm>
              <a:off x="1831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1" name="AutoShape 13"/>
            <p:cNvSpPr>
              <a:spLocks noChangeArrowheads="1"/>
            </p:cNvSpPr>
            <p:nvPr/>
          </p:nvSpPr>
          <p:spPr bwMode="auto">
            <a:xfrm>
              <a:off x="1831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2" name="AutoShape 14"/>
            <p:cNvSpPr>
              <a:spLocks noChangeArrowheads="1"/>
            </p:cNvSpPr>
            <p:nvPr/>
          </p:nvSpPr>
          <p:spPr bwMode="auto">
            <a:xfrm>
              <a:off x="1831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3" name="AutoShape 15"/>
            <p:cNvSpPr>
              <a:spLocks noChangeArrowheads="1"/>
            </p:cNvSpPr>
            <p:nvPr/>
          </p:nvSpPr>
          <p:spPr bwMode="auto">
            <a:xfrm>
              <a:off x="1831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4" name="AutoShape 16"/>
            <p:cNvSpPr>
              <a:spLocks noChangeArrowheads="1"/>
            </p:cNvSpPr>
            <p:nvPr/>
          </p:nvSpPr>
          <p:spPr bwMode="auto">
            <a:xfrm>
              <a:off x="1831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781800" y="1600200"/>
            <a:ext cx="628650" cy="4198938"/>
            <a:chOff x="4512" y="984"/>
            <a:chExt cx="432" cy="2837"/>
          </a:xfrm>
        </p:grpSpPr>
        <p:sp>
          <p:nvSpPr>
            <p:cNvPr id="257032" name="AutoShape 18"/>
            <p:cNvSpPr>
              <a:spLocks noChangeArrowheads="1"/>
            </p:cNvSpPr>
            <p:nvPr/>
          </p:nvSpPr>
          <p:spPr bwMode="auto">
            <a:xfrm>
              <a:off x="4512" y="251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3" name="AutoShape 19"/>
            <p:cNvSpPr>
              <a:spLocks noChangeArrowheads="1"/>
            </p:cNvSpPr>
            <p:nvPr/>
          </p:nvSpPr>
          <p:spPr bwMode="auto">
            <a:xfrm>
              <a:off x="4512" y="277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4" name="AutoShape 20"/>
            <p:cNvSpPr>
              <a:spLocks noChangeArrowheads="1"/>
            </p:cNvSpPr>
            <p:nvPr/>
          </p:nvSpPr>
          <p:spPr bwMode="auto">
            <a:xfrm>
              <a:off x="4512" y="302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5" name="AutoShape 21"/>
            <p:cNvSpPr>
              <a:spLocks noChangeArrowheads="1"/>
            </p:cNvSpPr>
            <p:nvPr/>
          </p:nvSpPr>
          <p:spPr bwMode="auto">
            <a:xfrm>
              <a:off x="4512" y="3287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6" name="AutoShape 22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7" name="AutoShape 23"/>
            <p:cNvSpPr>
              <a:spLocks noChangeArrowheads="1"/>
            </p:cNvSpPr>
            <p:nvPr/>
          </p:nvSpPr>
          <p:spPr bwMode="auto">
            <a:xfrm>
              <a:off x="4512" y="227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8" name="AutoShape 24"/>
            <p:cNvSpPr>
              <a:spLocks noChangeArrowheads="1"/>
            </p:cNvSpPr>
            <p:nvPr/>
          </p:nvSpPr>
          <p:spPr bwMode="auto">
            <a:xfrm>
              <a:off x="4512" y="2009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9" name="AutoShape 25"/>
            <p:cNvSpPr>
              <a:spLocks noChangeArrowheads="1"/>
            </p:cNvSpPr>
            <p:nvPr/>
          </p:nvSpPr>
          <p:spPr bwMode="auto">
            <a:xfrm>
              <a:off x="4512" y="1745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0" name="AutoShape 26"/>
            <p:cNvSpPr>
              <a:spLocks noChangeArrowheads="1"/>
            </p:cNvSpPr>
            <p:nvPr/>
          </p:nvSpPr>
          <p:spPr bwMode="auto">
            <a:xfrm>
              <a:off x="4512" y="149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1" name="AutoShape 27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2" name="AutoShape 28"/>
            <p:cNvSpPr>
              <a:spLocks noChangeArrowheads="1"/>
            </p:cNvSpPr>
            <p:nvPr/>
          </p:nvSpPr>
          <p:spPr bwMode="auto">
            <a:xfrm>
              <a:off x="4512" y="98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030" name="Text Box 29"/>
          <p:cNvSpPr txBox="1">
            <a:spLocks noChangeArrowheads="1"/>
          </p:cNvSpPr>
          <p:nvPr/>
        </p:nvSpPr>
        <p:spPr bwMode="auto">
          <a:xfrm>
            <a:off x="1447800" y="457200"/>
            <a:ext cx="1982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Free Access</a:t>
            </a:r>
          </a:p>
        </p:txBody>
      </p:sp>
      <p:sp>
        <p:nvSpPr>
          <p:cNvPr id="257031" name="Text Box 30"/>
          <p:cNvSpPr txBox="1">
            <a:spLocks noChangeArrowheads="1"/>
          </p:cNvSpPr>
          <p:nvPr/>
        </p:nvSpPr>
        <p:spPr bwMode="auto">
          <a:xfrm>
            <a:off x="5029200" y="457200"/>
            <a:ext cx="324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Unlock on Fire Alarm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98358" y="1239838"/>
            <a:ext cx="4283242" cy="114300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 smtClean="0"/>
              <a:t>Electrified Locks</a:t>
            </a:r>
          </a:p>
        </p:txBody>
      </p:sp>
      <p:pic>
        <p:nvPicPr>
          <p:cNvPr id="258051" name="Picture 3"/>
          <p:cNvPicPr>
            <a:picLocks noGrp="1" noChangeArrowheads="1"/>
          </p:cNvPicPr>
          <p:nvPr>
            <p:ph type="body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1773" y="2807369"/>
            <a:ext cx="3891922" cy="2733259"/>
          </a:xfrm>
          <a:noFill/>
          <a:ln w="50800" cap="flat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8052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1239838"/>
            <a:ext cx="2662238" cy="4159250"/>
          </a:xfrm>
          <a:noFill/>
          <a:ln w="50800" cap="flat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#101</a:t>
            </a:r>
            <a:br>
              <a:rPr lang="en-US" dirty="0" smtClean="0"/>
            </a:br>
            <a:r>
              <a:rPr lang="en-US" dirty="0" smtClean="0"/>
              <a:t>Fine Dining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673340"/>
            <a:ext cx="3981796" cy="415151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Existing kitchen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Need new doors due to 20-minute fire rating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Restaurant manager                                                                      does not want doors to                                                  latch because of the noise and inconvenience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No locking required</a:t>
            </a:r>
          </a:p>
        </p:txBody>
      </p:sp>
      <p:pic>
        <p:nvPicPr>
          <p:cNvPr id="3074" name="Picture 2" descr="http://idighardware.com/wordpress/wp-content/uploads/2012/04/Kitchen-Double-Acting-Doo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r="9075"/>
          <a:stretch/>
        </p:blipFill>
        <p:spPr bwMode="auto">
          <a:xfrm>
            <a:off x="4588170" y="112294"/>
            <a:ext cx="4427494" cy="3529264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 bwMode="gray">
          <a:xfrm>
            <a:off x="468228" y="4971011"/>
            <a:ext cx="8599572" cy="111206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10000"/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6075" indent="-17303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2763" indent="-166688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213" indent="-1714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Lucida Grande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/>
              <a:t>One door will swing into kitchen, one door will swing out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code-compliant product should we use?</a:t>
            </a:r>
          </a:p>
        </p:txBody>
      </p:sp>
    </p:spTree>
    <p:extLst>
      <p:ext uri="{BB962C8B-B14F-4D97-AF65-F5344CB8AC3E}">
        <p14:creationId xmlns:p14="http://schemas.microsoft.com/office/powerpoint/2010/main" val="19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Fail Safe vs. Fail Secure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Safe</a:t>
            </a:r>
            <a:r>
              <a:rPr lang="en-US" sz="2400" dirty="0" smtClean="0"/>
              <a:t> - When power fails, lock is unlocked.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Lock is still </a:t>
            </a:r>
            <a:r>
              <a:rPr lang="en-US" sz="2400" u="sng" dirty="0" smtClean="0"/>
              <a:t>latched</a:t>
            </a:r>
            <a:r>
              <a:rPr lang="en-US" sz="2400" dirty="0" smtClean="0"/>
              <a:t>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Secure</a:t>
            </a:r>
            <a:r>
              <a:rPr lang="en-US" sz="2400" dirty="0" smtClean="0"/>
              <a:t> - When power fails, lock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secure side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egress side is not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Which type of lock do we need for stairwell reentry?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Fail Safe vs. Fail Secure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Safe</a:t>
            </a:r>
            <a:r>
              <a:rPr lang="en-US" sz="2400" dirty="0" smtClean="0"/>
              <a:t> - When power fails, lock is unlocked.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Lock is still </a:t>
            </a:r>
            <a:r>
              <a:rPr lang="en-US" sz="2400" u="sng" dirty="0" smtClean="0"/>
              <a:t>latched</a:t>
            </a:r>
            <a:r>
              <a:rPr lang="en-US" sz="2400" dirty="0" smtClean="0"/>
              <a:t>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u="sng" dirty="0" smtClean="0"/>
              <a:t>Fail Secure</a:t>
            </a:r>
            <a:r>
              <a:rPr lang="en-US" sz="2400" dirty="0" smtClean="0"/>
              <a:t> - When power fails, lock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secure side is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Lever on egress side is not locked.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endParaRPr lang="en-US" sz="2400" dirty="0"/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/>
              <a:t>Which type of lock do we need for stairwell reentry?</a:t>
            </a:r>
          </a:p>
          <a:p>
            <a:pPr marL="687388" lvl="1" indent="-350838" eaLnBrk="1" hangingPunct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Why can’t you use an electric strike for these doors?</a:t>
            </a:r>
          </a:p>
        </p:txBody>
      </p:sp>
    </p:spTree>
    <p:extLst>
      <p:ext uri="{BB962C8B-B14F-4D97-AF65-F5344CB8AC3E}">
        <p14:creationId xmlns:p14="http://schemas.microsoft.com/office/powerpoint/2010/main" val="5737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#104</a:t>
            </a:r>
            <a:br>
              <a:rPr lang="en-US" dirty="0" smtClean="0"/>
            </a:br>
            <a:r>
              <a:rPr lang="en-US" dirty="0" smtClean="0"/>
              <a:t>Stair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3340"/>
            <a:ext cx="8189495" cy="415151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Replacing existing stair doors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High-rise building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Multi-tenant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Card readers on stair side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strike="sngStrike" dirty="0" smtClean="0"/>
              <a:t>Code is 2009 IBC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What if the code                                                                             is NFPA 101 – 2009??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14338" name="Picture 2" descr="http://2.bp.blogspot.com/-Cxm_q5ezvZY/TotJqqfWx_I/AAAAAAAACts/l3ab8W_q-9k/s1600/iggy%2Bdo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807" y="240631"/>
            <a:ext cx="3750194" cy="5021180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1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Selected Reentry</a:t>
            </a:r>
            <a:endParaRPr lang="en-US" smtClean="0">
              <a:hlinkClick r:id="" action="ppaction://noaction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3505200" cy="41148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Allows mechanical locking of some doors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Selected reentry is not covered in the IBC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4919" name="Picture 6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4920" name="Line 7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1" name="AutoShape 8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2" name="AutoShape 9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3" name="Line 10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924" name="Line 11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4917" name="AutoShape 12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4918" name="Rectangl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1000" y="4953000"/>
            <a:ext cx="46482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39108" y="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Selected Reentry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b="1" dirty="0" smtClean="0"/>
              <a:t>NFPA 101 - </a:t>
            </a:r>
            <a:r>
              <a:rPr lang="en-US" sz="2400" dirty="0" smtClean="0"/>
              <a:t>Door assemblies on stair enclosures shall be permitted to be equipped with hardware that prevents re-entry into the interior of the building, provided that the following criteria are met: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6970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6971" name="Line 4"/>
            <p:cNvSpPr>
              <a:spLocks noChangeShapeType="1"/>
            </p:cNvSpPr>
            <p:nvPr/>
          </p:nvSpPr>
          <p:spPr bwMode="auto">
            <a:xfrm>
              <a:off x="4752" y="984"/>
              <a:ext cx="0" cy="282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6965" name="Picture 6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6966" name="Line 7"/>
            <p:cNvSpPr>
              <a:spLocks noChangeShapeType="1"/>
            </p:cNvSpPr>
            <p:nvPr/>
          </p:nvSpPr>
          <p:spPr bwMode="auto">
            <a:xfrm>
              <a:off x="4752" y="1529"/>
              <a:ext cx="0" cy="201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7" name="AutoShape 8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8" name="AutoShape 9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969" name="Line 10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64" name="Rectangle 11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3429000" cy="41148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(1) There shall be not less than two levels where it is possible to leave the stair enclosure to access another exit.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7989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7990" name="Line 4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1" name="AutoShape 5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2" name="AutoShape 6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3" name="Line 7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994" name="Line 8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987" name="Rectangle 9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(2) There shall be not more than four stories intervening between stories where it is possible to leave the stair enclosure to access another exit.</a:t>
            </a:r>
          </a:p>
        </p:txBody>
      </p:sp>
      <p:sp>
        <p:nvSpPr>
          <p:cNvPr id="625674" name="AutoShape 10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5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7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73663" y="990600"/>
            <a:ext cx="3676650" cy="5638800"/>
            <a:chOff x="3259" y="624"/>
            <a:chExt cx="2316" cy="3552"/>
          </a:xfrm>
        </p:grpSpPr>
        <p:pic>
          <p:nvPicPr>
            <p:cNvPr id="299014" name="Picture 3" descr="Stairwell Reentry"/>
            <p:cNvPicPr>
              <a:picLocks noChangeAspect="1" noChangeArrowheads="1"/>
            </p:cNvPicPr>
            <p:nvPr/>
          </p:nvPicPr>
          <p:blipFill>
            <a:blip r:embed="rId2" cstate="print"/>
            <a:srcRect r="34801"/>
            <a:stretch>
              <a:fillRect/>
            </a:stretch>
          </p:blipFill>
          <p:spPr bwMode="auto">
            <a:xfrm>
              <a:off x="3259" y="624"/>
              <a:ext cx="2316" cy="35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99015" name="Line 4"/>
            <p:cNvSpPr>
              <a:spLocks noChangeShapeType="1"/>
            </p:cNvSpPr>
            <p:nvPr/>
          </p:nvSpPr>
          <p:spPr bwMode="auto">
            <a:xfrm>
              <a:off x="4752" y="1529"/>
              <a:ext cx="0" cy="98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6" name="AutoShape 5"/>
            <p:cNvSpPr>
              <a:spLocks noChangeArrowheads="1"/>
            </p:cNvSpPr>
            <p:nvPr/>
          </p:nvSpPr>
          <p:spPr bwMode="auto">
            <a:xfrm>
              <a:off x="4512" y="3533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7" name="AutoShape 6"/>
            <p:cNvSpPr>
              <a:spLocks noChangeArrowheads="1"/>
            </p:cNvSpPr>
            <p:nvPr/>
          </p:nvSpPr>
          <p:spPr bwMode="auto">
            <a:xfrm>
              <a:off x="4512" y="1241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8" name="Line 7"/>
            <p:cNvSpPr>
              <a:spLocks noChangeShapeType="1"/>
            </p:cNvSpPr>
            <p:nvPr/>
          </p:nvSpPr>
          <p:spPr bwMode="auto">
            <a:xfrm>
              <a:off x="4752" y="1008"/>
              <a:ext cx="0" cy="23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019" name="Line 8"/>
            <p:cNvSpPr>
              <a:spLocks noChangeShapeType="1"/>
            </p:cNvSpPr>
            <p:nvPr/>
          </p:nvSpPr>
          <p:spPr bwMode="auto">
            <a:xfrm flipH="1">
              <a:off x="4748" y="2779"/>
              <a:ext cx="0" cy="7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9011" name="Rectangle 9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(3) Re-entry shall be possible on the top story or next-to-top story served by the stair enclosure, and such story shall allow access to another exit.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99012" name="AutoShape 10"/>
          <p:cNvSpPr>
            <a:spLocks noChangeArrowheads="1"/>
          </p:cNvSpPr>
          <p:nvPr/>
        </p:nvSpPr>
        <p:spPr bwMode="auto">
          <a:xfrm>
            <a:off x="7170738" y="40147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6699" name="AutoShape 11"/>
          <p:cNvSpPr>
            <a:spLocks noChangeArrowheads="1"/>
          </p:cNvSpPr>
          <p:nvPr/>
        </p:nvSpPr>
        <p:spPr bwMode="auto">
          <a:xfrm>
            <a:off x="7170738" y="1970088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6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3429000" cy="464820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(4) Door assemblies allowing re-entry shall be identified as such on the stair side of the door leaf.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800600" y="1447800"/>
            <a:ext cx="3657600" cy="3886200"/>
          </a:xfrm>
          <a:prstGeom prst="rect">
            <a:avLst/>
          </a:prstGeom>
          <a:solidFill>
            <a:srgbClr val="FFFF99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REENTRY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PERMITTED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 ON THIS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3657600" cy="4648200"/>
          </a:xfrm>
        </p:spPr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 smtClean="0"/>
              <a:t>(5) Door assemblies not allowing re-entry shall be provided with a sign on the stair side indicating the location of the nearest door opening, in each direction of travel, that allows re-entry or exit.</a:t>
            </a: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4495800" y="1447800"/>
            <a:ext cx="4419600" cy="3886200"/>
          </a:xfrm>
          <a:prstGeom prst="rect">
            <a:avLst/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00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01060" name="AutoShape 4"/>
          <p:cNvSpPr>
            <a:spLocks noChangeArrowheads="1"/>
          </p:cNvSpPr>
          <p:nvPr/>
        </p:nvSpPr>
        <p:spPr bwMode="auto">
          <a:xfrm>
            <a:off x="4705350" y="1638300"/>
            <a:ext cx="990600" cy="1371600"/>
          </a:xfrm>
          <a:prstGeom prst="upArrow">
            <a:avLst>
              <a:gd name="adj1" fmla="val 50000"/>
              <a:gd name="adj2" fmla="val 34615"/>
            </a:avLst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1" name="AutoShape 5"/>
          <p:cNvSpPr>
            <a:spLocks noChangeArrowheads="1"/>
          </p:cNvSpPr>
          <p:nvPr/>
        </p:nvSpPr>
        <p:spPr bwMode="auto">
          <a:xfrm rot="10800000">
            <a:off x="4705350" y="3657600"/>
            <a:ext cx="990600" cy="1371600"/>
          </a:xfrm>
          <a:prstGeom prst="upArrow">
            <a:avLst>
              <a:gd name="adj1" fmla="val 50000"/>
              <a:gd name="adj2" fmla="val 34615"/>
            </a:avLst>
          </a:prstGeom>
          <a:solidFill>
            <a:srgbClr val="FFFF99"/>
          </a:solidFill>
          <a:ln w="508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6172200" y="3657600"/>
            <a:ext cx="2441575" cy="1311275"/>
          </a:xfrm>
          <a:prstGeom prst="rect">
            <a:avLst/>
          </a:prstGeom>
          <a:solidFill>
            <a:srgbClr val="FFFF99"/>
          </a:solidFill>
          <a:ln w="508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EXIT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 1</a:t>
            </a:r>
          </a:p>
        </p:txBody>
      </p:sp>
      <p:sp>
        <p:nvSpPr>
          <p:cNvPr id="301063" name="Text Box 7"/>
          <p:cNvSpPr txBox="1">
            <a:spLocks noChangeArrowheads="1"/>
          </p:cNvSpPr>
          <p:nvPr/>
        </p:nvSpPr>
        <p:spPr bwMode="auto">
          <a:xfrm>
            <a:off x="6172200" y="1676400"/>
            <a:ext cx="2441575" cy="1311275"/>
          </a:xfrm>
          <a:prstGeom prst="rect">
            <a:avLst/>
          </a:prstGeom>
          <a:solidFill>
            <a:srgbClr val="FFFF99"/>
          </a:solidFill>
          <a:ln w="508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4000">
                <a:latin typeface="Times New Roman" pitchFamily="18" charset="0"/>
              </a:rPr>
              <a:t>REENTRY </a:t>
            </a:r>
          </a:p>
          <a:p>
            <a:pPr algn="ctr" eaLnBrk="0" hangingPunct="0"/>
            <a:r>
              <a:rPr lang="en-US" sz="4000">
                <a:latin typeface="Times New Roman" pitchFamily="18" charset="0"/>
              </a:rPr>
              <a:t>FLOOR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Electric Latch Retraction (EL / QEL)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284"/>
            <a:ext cx="7836568" cy="457357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Latch can be held retracted electrically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Must project upon fire alarm for fire rated doors so doors are latched to deter smoke and flames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Refer to NFPA 80 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 smtClean="0"/>
              <a:t>EL/QEL may also be used to release latch for automatic doors</a:t>
            </a:r>
          </a:p>
        </p:txBody>
      </p:sp>
      <p:pic>
        <p:nvPicPr>
          <p:cNvPr id="194564" name="Picture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174958"/>
            <a:ext cx="735488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20968"/>
            <a:ext cx="6559062" cy="609600"/>
          </a:xfrm>
        </p:spPr>
        <p:txBody>
          <a:bodyPr/>
          <a:lstStyle/>
          <a:p>
            <a:r>
              <a:rPr lang="en-US" dirty="0" smtClean="0"/>
              <a:t>Session </a:t>
            </a:r>
            <a:r>
              <a:rPr lang="en-US" dirty="0"/>
              <a:t>4</a:t>
            </a:r>
            <a:r>
              <a:rPr lang="en-US" dirty="0" smtClean="0"/>
              <a:t> – Electrified Hardware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7773444" cy="4114800"/>
          </a:xfrm>
        </p:spPr>
        <p:txBody>
          <a:bodyPr/>
          <a:lstStyle/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Electric Latch Retraction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Access-Controlled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Electromagnetically Locked Egress Doors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Delayed Egress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Elevator Lobbies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I-2 Special Egress Locks</a:t>
            </a:r>
          </a:p>
          <a:p>
            <a:pPr marL="398463" indent="-398463">
              <a:buFont typeface="Arial" pitchFamily="34" charset="0"/>
              <a:buChar char="•"/>
            </a:pPr>
            <a:r>
              <a:rPr lang="en-US" sz="2400" dirty="0" smtClean="0"/>
              <a:t>Stairwell Reentry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0999" y="1235242"/>
            <a:ext cx="8618621" cy="463215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Please fill out a short evaluation for this course!</a:t>
            </a:r>
          </a:p>
          <a:p>
            <a:r>
              <a:rPr lang="en-US" sz="2000" u="sng" dirty="0">
                <a:hlinkClick r:id="rId2"/>
              </a:rPr>
              <a:t>https://</a:t>
            </a:r>
            <a:r>
              <a:rPr lang="en-US" sz="2000" u="sng" dirty="0" smtClean="0">
                <a:hlinkClick r:id="rId2"/>
              </a:rPr>
              <a:t>www.kamtm.com/url/u.aspx?3E5BBC94348069880</a:t>
            </a:r>
            <a:endParaRPr lang="en-US" sz="2000" u="sng" dirty="0" smtClean="0"/>
          </a:p>
          <a:p>
            <a:endParaRPr lang="en-US" sz="2000" dirty="0"/>
          </a:p>
          <a:p>
            <a:r>
              <a:rPr lang="en-US" sz="2000" dirty="0" smtClean="0"/>
              <a:t>Read and digest any of the following articles on </a:t>
            </a:r>
            <a:r>
              <a:rPr lang="en-US" sz="2000" dirty="0" err="1" smtClean="0"/>
              <a:t>iDigHardware</a:t>
            </a:r>
            <a:r>
              <a:rPr lang="en-US" sz="20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Doors </a:t>
            </a:r>
            <a:r>
              <a:rPr lang="en-US" sz="2000" dirty="0">
                <a:hlinkClick r:id="rId3"/>
              </a:rPr>
              <a:t>with Access </a:t>
            </a:r>
            <a:r>
              <a:rPr lang="en-US" sz="2000" dirty="0" smtClean="0">
                <a:hlinkClick r:id="rId3"/>
              </a:rPr>
              <a:t>Control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4"/>
              </a:rPr>
              <a:t>Fail </a:t>
            </a:r>
            <a:r>
              <a:rPr lang="en-US" sz="2000" dirty="0">
                <a:hlinkClick r:id="rId4"/>
              </a:rPr>
              <a:t>Safe vs. Fail Secure – When and Where</a:t>
            </a:r>
            <a:r>
              <a:rPr lang="en-US" sz="2000" dirty="0" smtClean="0">
                <a:hlinkClick r:id="rId4"/>
              </a:rPr>
              <a:t>?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5"/>
              </a:rPr>
              <a:t>Code </a:t>
            </a:r>
            <a:r>
              <a:rPr lang="en-US" sz="2000" dirty="0">
                <a:hlinkClick r:id="rId5"/>
              </a:rPr>
              <a:t>Requirements for Electromagnetic </a:t>
            </a:r>
            <a:r>
              <a:rPr lang="en-US" sz="2000" dirty="0" smtClean="0">
                <a:hlinkClick r:id="rId5"/>
              </a:rPr>
              <a:t>Locks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6"/>
              </a:rPr>
              <a:t>Elevator </a:t>
            </a:r>
            <a:r>
              <a:rPr lang="en-US" sz="2000" dirty="0">
                <a:hlinkClick r:id="rId6"/>
              </a:rPr>
              <a:t>Lobby </a:t>
            </a:r>
            <a:r>
              <a:rPr lang="en-US" sz="2000" dirty="0" smtClean="0">
                <a:hlinkClick r:id="rId6"/>
              </a:rPr>
              <a:t>Egress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7"/>
              </a:rPr>
              <a:t>Electromagnetically </a:t>
            </a:r>
            <a:r>
              <a:rPr lang="en-US" sz="2000" dirty="0">
                <a:hlinkClick r:id="rId7"/>
              </a:rPr>
              <a:t>Locked Egress </a:t>
            </a:r>
            <a:r>
              <a:rPr lang="en-US" sz="2000" dirty="0" smtClean="0">
                <a:hlinkClick r:id="rId7"/>
              </a:rPr>
              <a:t>Doors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8"/>
              </a:rPr>
              <a:t>Stairwell </a:t>
            </a:r>
            <a:r>
              <a:rPr lang="en-US" sz="2000" dirty="0">
                <a:hlinkClick r:id="rId8"/>
              </a:rPr>
              <a:t>Reentry – Myths and </a:t>
            </a:r>
            <a:r>
              <a:rPr lang="en-US" sz="2000" dirty="0" smtClean="0">
                <a:hlinkClick r:id="rId8"/>
              </a:rPr>
              <a:t>Facts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9"/>
              </a:rPr>
              <a:t>Delayed </a:t>
            </a:r>
            <a:r>
              <a:rPr lang="en-US" sz="2000" dirty="0">
                <a:hlinkClick r:id="rId9"/>
              </a:rPr>
              <a:t>Egress Hardware – Code </a:t>
            </a:r>
            <a:r>
              <a:rPr lang="en-US" sz="2000" dirty="0" smtClean="0">
                <a:hlinkClick r:id="rId9"/>
              </a:rPr>
              <a:t>Comparison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10"/>
              </a:rPr>
              <a:t>Special </a:t>
            </a:r>
            <a:r>
              <a:rPr lang="en-US" sz="2000" dirty="0">
                <a:hlinkClick r:id="rId10"/>
              </a:rPr>
              <a:t>Egress Locks in I-2 </a:t>
            </a:r>
            <a:r>
              <a:rPr lang="en-US" sz="2000" dirty="0" smtClean="0">
                <a:hlinkClick r:id="rId10"/>
              </a:rPr>
              <a:t>Occupancies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hlinkClick r:id="rId11"/>
              </a:rPr>
              <a:t>NFPA </a:t>
            </a:r>
            <a:r>
              <a:rPr lang="en-US" sz="2000" dirty="0">
                <a:hlinkClick r:id="rId11"/>
              </a:rPr>
              <a:t>72 on Access Control</a:t>
            </a:r>
            <a:endParaRPr lang="en-US" sz="20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49" y="103576"/>
            <a:ext cx="4611170" cy="67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7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auto op actuators with the access control system!</a:t>
            </a:r>
            <a:endParaRPr lang="en-US" dirty="0"/>
          </a:p>
        </p:txBody>
      </p:sp>
      <p:pic>
        <p:nvPicPr>
          <p:cNvPr id="67586" name="Picture 2" descr="http://idighardware.com/wordpress/wp-content/uploads/2011/01/Actuator-Protec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1"/>
          <a:stretch/>
        </p:blipFill>
        <p:spPr bwMode="auto">
          <a:xfrm>
            <a:off x="2373061" y="1579980"/>
            <a:ext cx="4362450" cy="4499977"/>
          </a:xfrm>
          <a:prstGeom prst="rect">
            <a:avLst/>
          </a:prstGeom>
          <a:noFill/>
          <a:ln w="508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LE_PPT_Template_Tagline">
  <a:themeElements>
    <a:clrScheme name="Allegion">
      <a:dk1>
        <a:srgbClr val="000000"/>
      </a:dk1>
      <a:lt1>
        <a:sysClr val="window" lastClr="FFFFFF"/>
      </a:lt1>
      <a:dk2>
        <a:srgbClr val="C05131"/>
      </a:dk2>
      <a:lt2>
        <a:srgbClr val="FF671F"/>
      </a:lt2>
      <a:accent1>
        <a:srgbClr val="007681"/>
      </a:accent1>
      <a:accent2>
        <a:srgbClr val="DC582A"/>
      </a:accent2>
      <a:accent3>
        <a:srgbClr val="509E2F"/>
      </a:accent3>
      <a:accent4>
        <a:srgbClr val="7E5475"/>
      </a:accent4>
      <a:accent5>
        <a:srgbClr val="0076A5"/>
      </a:accent5>
      <a:accent6>
        <a:srgbClr val="FFB500"/>
      </a:accent6>
      <a:hlink>
        <a:srgbClr val="0076A5"/>
      </a:hlink>
      <a:folHlink>
        <a:srgbClr val="7E54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867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29144</TotalTime>
  <Words>2236</Words>
  <Application>Microsoft Office PowerPoint</Application>
  <PresentationFormat>On-screen Show (4:3)</PresentationFormat>
  <Paragraphs>328</Paragraphs>
  <Slides>82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ALLE_PPT_Template_Tagline</vt:lpstr>
      <vt:lpstr>Decoded 4 – Codes for Electrified Hardware Learning Objectives</vt:lpstr>
      <vt:lpstr>Decoded 4 –  Codes for Electrified Hardware </vt:lpstr>
      <vt:lpstr>Session 4 – Electrified Hardware</vt:lpstr>
      <vt:lpstr>Fail Safe vs. Fail Secure Electrified Locks and Electrified Exit Device Trim </vt:lpstr>
      <vt:lpstr>Fail Safe vs. Fail Secure Electric Strikes</vt:lpstr>
      <vt:lpstr>PowerPoint Presentation</vt:lpstr>
      <vt:lpstr>Door #101 Fine Dining</vt:lpstr>
      <vt:lpstr>Electric Latch Retraction (EL / QEL)</vt:lpstr>
      <vt:lpstr>Coordinate auto op actuators with the access control system!</vt:lpstr>
      <vt:lpstr>What’s wrong with this picture?</vt:lpstr>
      <vt:lpstr>PowerPoint Presentation</vt:lpstr>
      <vt:lpstr>PowerPoint Presentation</vt:lpstr>
      <vt:lpstr>PowerPoint Presentation</vt:lpstr>
      <vt:lpstr>PowerPoint Presentation</vt:lpstr>
      <vt:lpstr>Door #101 Fine Dining</vt:lpstr>
      <vt:lpstr>Don’t forget your conductors…</vt:lpstr>
      <vt:lpstr>Don’t forget your conductors…</vt:lpstr>
      <vt:lpstr>Door #102 All Glass</vt:lpstr>
      <vt:lpstr>Door #102 All Glass</vt:lpstr>
      <vt:lpstr>Access-Controlled Egress Doors</vt:lpstr>
      <vt:lpstr>Not all doors with access control are  Access-Controlled Egress Doors!</vt:lpstr>
      <vt:lpstr>Access-Controlled Egress Doors</vt:lpstr>
      <vt:lpstr>PowerPoint Presentation</vt:lpstr>
      <vt:lpstr>PowerPoint Presentation</vt:lpstr>
      <vt:lpstr>PowerPoint Presentation</vt:lpstr>
      <vt:lpstr>Mag-Locks can be an option for gates, but you may need a variance for the release devices.</vt:lpstr>
      <vt:lpstr>TJ Bracket</vt:lpstr>
      <vt:lpstr>With gates, you also need to think about conductors, closers, and access to hardware.</vt:lpstr>
      <vt:lpstr>PowerPoint Presentation</vt:lpstr>
      <vt:lpstr>PowerPoint Presentation</vt:lpstr>
      <vt:lpstr>Is battery backup allowed?</vt:lpstr>
      <vt:lpstr>Door #103 No Sensor</vt:lpstr>
      <vt:lpstr>Mag-Lock with Door-Mounted Release (RX Switch)</vt:lpstr>
      <vt:lpstr>Mag-Lock with Door-Mounted Release (RX Switch)</vt:lpstr>
      <vt:lpstr>Direct-Hold Mag-Locks vs Shear Locks</vt:lpstr>
      <vt:lpstr>PowerPoint Presentation</vt:lpstr>
      <vt:lpstr>PowerPoint Presentation</vt:lpstr>
      <vt:lpstr>Interlocks (AKA man-traps), which often involve mag-locks, are not addressed in the IBC or NFPA 101.</vt:lpstr>
      <vt:lpstr>PowerPoint Presentation</vt:lpstr>
      <vt:lpstr>Door #104 Library Egress</vt:lpstr>
      <vt:lpstr>Delayed Egress Devices</vt:lpstr>
      <vt:lpstr>Delayed Egress</vt:lpstr>
      <vt:lpstr>Delayed Egress Locks (NFPA 101)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Door #104 Library Egress</vt:lpstr>
      <vt:lpstr>Delayed Egress (IBC) </vt:lpstr>
      <vt:lpstr>Sometimes an alarm is the most secure solution you can offer.</vt:lpstr>
      <vt:lpstr>PowerPoint Presentation</vt:lpstr>
      <vt:lpstr>PowerPoint Presentation</vt:lpstr>
      <vt:lpstr>Door #105 Elevator Lobby</vt:lpstr>
      <vt:lpstr>PowerPoint Presentation</vt:lpstr>
      <vt:lpstr>Elevator Lobby Egress</vt:lpstr>
      <vt:lpstr>Door #106 Pediatric Ward</vt:lpstr>
      <vt:lpstr>I-2 Special Egress Locks</vt:lpstr>
      <vt:lpstr>Door #107 Stair Door</vt:lpstr>
      <vt:lpstr>Door #107 Stair Door</vt:lpstr>
      <vt:lpstr>PowerPoint Presentation</vt:lpstr>
      <vt:lpstr>PowerPoint Presentation</vt:lpstr>
      <vt:lpstr>Stairwell Reentry</vt:lpstr>
      <vt:lpstr>Stairway Doors</vt:lpstr>
      <vt:lpstr>PowerPoint Presentation</vt:lpstr>
      <vt:lpstr>PowerPoint Presentation</vt:lpstr>
      <vt:lpstr>PowerPoint Presentation</vt:lpstr>
      <vt:lpstr>Electrified Locks</vt:lpstr>
      <vt:lpstr>Fail Safe vs. Fail Secure</vt:lpstr>
      <vt:lpstr>Fail Safe vs. Fail Secure</vt:lpstr>
      <vt:lpstr>Door #104 Stair Door</vt:lpstr>
      <vt:lpstr>Selected Reentry</vt:lpstr>
      <vt:lpstr>Selected Reentry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4 – Electrified Hardware</vt:lpstr>
      <vt:lpstr>Homework</vt:lpstr>
      <vt:lpstr>PowerPoint Presentation</vt:lpstr>
    </vt:vector>
  </TitlesOfParts>
  <Company>Allegion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Decoded</dc:title>
  <dc:creator>Lori.Greene@allegion.com</dc:creator>
  <cp:lastModifiedBy>Greene, Lori</cp:lastModifiedBy>
  <cp:revision>1137</cp:revision>
  <cp:lastPrinted>2005-10-18T13:26:44Z</cp:lastPrinted>
  <dcterms:created xsi:type="dcterms:W3CDTF">2001-06-01T18:18:43Z</dcterms:created>
  <dcterms:modified xsi:type="dcterms:W3CDTF">2014-03-19T13:45:13Z</dcterms:modified>
</cp:coreProperties>
</file>