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03" r:id="rId1"/>
  </p:sldMasterIdLst>
  <p:notesMasterIdLst>
    <p:notesMasterId r:id="rId106"/>
  </p:notesMasterIdLst>
  <p:handoutMasterIdLst>
    <p:handoutMasterId r:id="rId107"/>
  </p:handoutMasterIdLst>
  <p:sldIdLst>
    <p:sldId id="723" r:id="rId2"/>
    <p:sldId id="656" r:id="rId3"/>
    <p:sldId id="678" r:id="rId4"/>
    <p:sldId id="565" r:id="rId5"/>
    <p:sldId id="566" r:id="rId6"/>
    <p:sldId id="719" r:id="rId7"/>
    <p:sldId id="567" r:id="rId8"/>
    <p:sldId id="683" r:id="rId9"/>
    <p:sldId id="682" r:id="rId10"/>
    <p:sldId id="575" r:id="rId11"/>
    <p:sldId id="576" r:id="rId12"/>
    <p:sldId id="658" r:id="rId13"/>
    <p:sldId id="660" r:id="rId14"/>
    <p:sldId id="661" r:id="rId15"/>
    <p:sldId id="662" r:id="rId16"/>
    <p:sldId id="669" r:id="rId17"/>
    <p:sldId id="670" r:id="rId18"/>
    <p:sldId id="673" r:id="rId19"/>
    <p:sldId id="672" r:id="rId20"/>
    <p:sldId id="671" r:id="rId21"/>
    <p:sldId id="687" r:id="rId22"/>
    <p:sldId id="577" r:id="rId23"/>
    <p:sldId id="578" r:id="rId24"/>
    <p:sldId id="688" r:id="rId25"/>
    <p:sldId id="579" r:id="rId26"/>
    <p:sldId id="580" r:id="rId27"/>
    <p:sldId id="708" r:id="rId28"/>
    <p:sldId id="581" r:id="rId29"/>
    <p:sldId id="582" r:id="rId30"/>
    <p:sldId id="583" r:id="rId31"/>
    <p:sldId id="584" r:id="rId32"/>
    <p:sldId id="659" r:id="rId33"/>
    <p:sldId id="585" r:id="rId34"/>
    <p:sldId id="690" r:id="rId35"/>
    <p:sldId id="692" r:id="rId36"/>
    <p:sldId id="691" r:id="rId37"/>
    <p:sldId id="589" r:id="rId38"/>
    <p:sldId id="693" r:id="rId39"/>
    <p:sldId id="694" r:id="rId40"/>
    <p:sldId id="713" r:id="rId41"/>
    <p:sldId id="590" r:id="rId42"/>
    <p:sldId id="592" r:id="rId43"/>
    <p:sldId id="593" r:id="rId44"/>
    <p:sldId id="717" r:id="rId45"/>
    <p:sldId id="702" r:id="rId46"/>
    <p:sldId id="595" r:id="rId47"/>
    <p:sldId id="596" r:id="rId48"/>
    <p:sldId id="718" r:id="rId49"/>
    <p:sldId id="597" r:id="rId50"/>
    <p:sldId id="675" r:id="rId51"/>
    <p:sldId id="598" r:id="rId52"/>
    <p:sldId id="714" r:id="rId53"/>
    <p:sldId id="599" r:id="rId54"/>
    <p:sldId id="68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95" r:id="rId64"/>
    <p:sldId id="696" r:id="rId65"/>
    <p:sldId id="697" r:id="rId66"/>
    <p:sldId id="698" r:id="rId67"/>
    <p:sldId id="716" r:id="rId68"/>
    <p:sldId id="703" r:id="rId69"/>
    <p:sldId id="704" r:id="rId70"/>
    <p:sldId id="721" r:id="rId71"/>
    <p:sldId id="709" r:id="rId72"/>
    <p:sldId id="623" r:id="rId73"/>
    <p:sldId id="624" r:id="rId74"/>
    <p:sldId id="625" r:id="rId75"/>
    <p:sldId id="622" r:id="rId76"/>
    <p:sldId id="699" r:id="rId77"/>
    <p:sldId id="631" r:id="rId78"/>
    <p:sldId id="634" r:id="rId79"/>
    <p:sldId id="635" r:id="rId80"/>
    <p:sldId id="700" r:id="rId81"/>
    <p:sldId id="715" r:id="rId82"/>
    <p:sldId id="707" r:id="rId83"/>
    <p:sldId id="720" r:id="rId84"/>
    <p:sldId id="637" r:id="rId85"/>
    <p:sldId id="640" r:id="rId86"/>
    <p:sldId id="641" r:id="rId87"/>
    <p:sldId id="643" r:id="rId88"/>
    <p:sldId id="689" r:id="rId89"/>
    <p:sldId id="644" r:id="rId90"/>
    <p:sldId id="650" r:id="rId91"/>
    <p:sldId id="652" r:id="rId92"/>
    <p:sldId id="705" r:id="rId93"/>
    <p:sldId id="706" r:id="rId94"/>
    <p:sldId id="710" r:id="rId95"/>
    <p:sldId id="712" r:id="rId96"/>
    <p:sldId id="722" r:id="rId97"/>
    <p:sldId id="711" r:id="rId98"/>
    <p:sldId id="654" r:id="rId99"/>
    <p:sldId id="655" r:id="rId100"/>
    <p:sldId id="701" r:id="rId101"/>
    <p:sldId id="686" r:id="rId102"/>
    <p:sldId id="679" r:id="rId103"/>
    <p:sldId id="684" r:id="rId104"/>
    <p:sldId id="685" r:id="rId10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92B1D"/>
    <a:srgbClr val="464F07"/>
    <a:srgbClr val="040452"/>
    <a:srgbClr val="060690"/>
    <a:srgbClr val="0C0CF4"/>
    <a:srgbClr val="5720E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86323" autoAdjust="0"/>
  </p:normalViewPr>
  <p:slideViewPr>
    <p:cSldViewPr snapToGrid="0">
      <p:cViewPr varScale="1">
        <p:scale>
          <a:sx n="59" d="100"/>
          <a:sy n="59" d="100"/>
        </p:scale>
        <p:origin x="-1560" y="-90"/>
      </p:cViewPr>
      <p:guideLst>
        <p:guide orient="horz" pos="4224"/>
        <p:guide orient="horz" pos="689"/>
        <p:guide orient="horz" pos="2160"/>
        <p:guide pos="502"/>
        <p:guide pos="5458"/>
        <p:guide pos="44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26" y="-66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81589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3613" y="0"/>
            <a:ext cx="3181588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249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3613" y="9129249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17E4C06-311C-4F31-A747-67233A9B3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3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81589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3613" y="1"/>
            <a:ext cx="3181588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6663" y="709613"/>
            <a:ext cx="4841875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296" y="4578411"/>
            <a:ext cx="5404611" cy="43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55198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3613" y="9155198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551A8F7-D75D-4A71-BFA4-F4D5036168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36B1C-65F5-49BF-88DB-4A9B696DC8CA}" type="slidenum">
              <a:rPr lang="en-US"/>
              <a:pPr/>
              <a:t>26</a:t>
            </a:fld>
            <a:endParaRPr lang="en-US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6939B-7D81-4134-9A83-97FA9020155C}" type="slidenum">
              <a:rPr lang="en-US"/>
              <a:pPr/>
              <a:t>43</a:t>
            </a:fld>
            <a:endParaRPr lang="en-US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5BBAB-E26A-43CF-832F-1DACCACC98EB}" type="slidenum">
              <a:rPr lang="en-US"/>
              <a:pPr/>
              <a:t>46</a:t>
            </a:fld>
            <a:endParaRPr lang="en-US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3FFEE-7650-4E8E-9D9E-0A20E589245F}" type="slidenum">
              <a:rPr lang="en-US"/>
              <a:pPr/>
              <a:t>47</a:t>
            </a:fld>
            <a:endParaRPr lang="en-US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C037D-DB5B-464B-8802-4D926883DFE7}" type="slidenum">
              <a:rPr lang="en-US"/>
              <a:pPr/>
              <a:t>51</a:t>
            </a:fld>
            <a:endParaRPr lang="en-US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AAA3C-C563-4BDD-A61F-8B88C4EA7A99}" type="slidenum">
              <a:rPr lang="en-US"/>
              <a:pPr/>
              <a:t>53</a:t>
            </a:fld>
            <a:endParaRPr lang="en-US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2745F-C230-449E-AA62-2407886B6842}" type="slidenum">
              <a:rPr lang="en-US"/>
              <a:pPr/>
              <a:t>72</a:t>
            </a:fld>
            <a:endParaRPr lang="en-US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67255-EB1F-4B9A-9A60-D1F0215B52B4}" type="slidenum">
              <a:rPr lang="en-US"/>
              <a:pPr/>
              <a:t>73</a:t>
            </a:fld>
            <a:endParaRPr lang="en-US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07732-2987-4D19-9FE8-456E7FF32D8E}" type="slidenum">
              <a:rPr lang="en-US"/>
              <a:pPr/>
              <a:t>74</a:t>
            </a:fld>
            <a:endParaRPr lang="en-US"/>
          </a:p>
        </p:txBody>
      </p:sp>
      <p:sp>
        <p:nvSpPr>
          <p:cNvPr id="327683" name="Rectangle 2"/>
          <p:cNvSpPr>
            <a:spLocks noChangeArrowheads="1"/>
          </p:cNvSpPr>
          <p:nvPr/>
        </p:nvSpPr>
        <p:spPr bwMode="auto">
          <a:xfrm>
            <a:off x="4145280" y="0"/>
            <a:ext cx="3169920" cy="478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4" name="Rectangle 3"/>
          <p:cNvSpPr>
            <a:spLocks noChangeArrowheads="1"/>
          </p:cNvSpPr>
          <p:nvPr/>
        </p:nvSpPr>
        <p:spPr bwMode="auto">
          <a:xfrm>
            <a:off x="4145280" y="9119173"/>
            <a:ext cx="3169920" cy="48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0064" tIns="0" rIns="20064" bIns="0" anchor="b"/>
          <a:lstStyle/>
          <a:p>
            <a:pPr algn="r" defTabSz="963328" eaLnBrk="0" hangingPunct="0"/>
            <a:r>
              <a:rPr lang="en-US" sz="1000" i="1" dirty="0">
                <a:latin typeface="Times New Roman" pitchFamily="18" charset="0"/>
              </a:rPr>
              <a:t>7</a:t>
            </a:r>
          </a:p>
        </p:txBody>
      </p:sp>
      <p:sp>
        <p:nvSpPr>
          <p:cNvPr id="327685" name="Rectangle 4"/>
          <p:cNvSpPr>
            <a:spLocks noChangeArrowheads="1"/>
          </p:cNvSpPr>
          <p:nvPr/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6" name="Rectangle 5"/>
          <p:cNvSpPr>
            <a:spLocks noChangeArrowheads="1"/>
          </p:cNvSpPr>
          <p:nvPr/>
        </p:nvSpPr>
        <p:spPr bwMode="auto">
          <a:xfrm>
            <a:off x="0" y="0"/>
            <a:ext cx="3169920" cy="478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32768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308" tIns="46817" rIns="95308" bIns="46817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588A4-0315-44D5-AED2-2282032637B2}" type="slidenum">
              <a:rPr lang="en-US"/>
              <a:pPr/>
              <a:t>75</a:t>
            </a:fld>
            <a:endParaRPr lang="en-US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8507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BB1BD-0F12-4BEE-B281-8517BCA6804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588A4-0315-44D5-AED2-2282032637B2}" type="slidenum">
              <a:rPr lang="en-US"/>
              <a:pPr/>
              <a:t>76</a:t>
            </a:fld>
            <a:endParaRPr lang="en-US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3E190-21F6-4AC8-AEDA-5D08E7DDA1EC}" type="slidenum">
              <a:rPr lang="en-US"/>
              <a:pPr/>
              <a:t>98</a:t>
            </a:fld>
            <a:endParaRPr lang="en-US"/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 this video on class page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4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AB231-3A15-48D9-BCE5-86A3B0FEA202}" type="slidenum">
              <a:rPr lang="en-US"/>
              <a:pPr/>
              <a:t>22</a:t>
            </a:fld>
            <a:endParaRPr lang="en-US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437A2-C789-429C-BCBE-58DFD1FBEE3E}" type="slidenum">
              <a:rPr lang="en-US"/>
              <a:pPr/>
              <a:t>23</a:t>
            </a:fld>
            <a:endParaRPr lang="en-US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0D7E2-E749-4891-B930-A312DFE6F8FF}" type="slidenum">
              <a:rPr lang="en-US"/>
              <a:pPr/>
              <a:t>25</a:t>
            </a:fld>
            <a:endParaRPr lang="en-US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4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842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13600" y="3748314"/>
            <a:ext cx="1930400" cy="2881086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>
            <a:noAutofit/>
          </a:bodyPr>
          <a:lstStyle/>
          <a:p>
            <a:pPr marL="0" indent="0">
              <a:buFont typeface="Arial"/>
              <a:buNone/>
            </a:pPr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FULL BLEED </a:t>
            </a:r>
            <a:r>
              <a:rPr lang="en-US" sz="800" b="1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 COVER</a:t>
            </a:r>
          </a:p>
          <a:p>
            <a:pPr marL="58738" indent="-58738">
              <a:buFont typeface="Arial"/>
              <a:buChar char="•"/>
            </a:pP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an image that relates to the presentation subject and aligns to the </a:t>
            </a:r>
            <a:r>
              <a:rPr lang="en-US" sz="800" b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Allegion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800" b="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imagery guidelines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Ensure the image does not diminish the </a:t>
            </a:r>
            <a:r>
              <a:rPr lang="en-US" sz="8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visibility </a:t>
            </a: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 the logo.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Do not use more than one image.</a:t>
            </a: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CHANGING A PHOTO IN THE IMAGE AREA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 your menu bar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“View” &gt; “Master” &gt; “Slide Master”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 to the Title Slide Image Master you wish to change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the image and delete 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Insert</a:t>
            </a:r>
            <a:r>
              <a:rPr lang="en-US" sz="8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new image/photo on page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Once the new image placement is finalized,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Arrange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&gt; 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Send to back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DELETE THESE INSTRUCTIONS BEFORE FINAL USE.</a:t>
            </a:r>
            <a:endParaRPr lang="en-US" sz="8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 descr="ALLE_CMYK_V_Tag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19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63"/>
            <a:ext cx="8229600" cy="436199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062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48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3264645" y="452157"/>
            <a:ext cx="5432211" cy="545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 bwMode="invGray">
          <a:xfrm>
            <a:off x="3264646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673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hart Placeholder 5"/>
          <p:cNvSpPr>
            <a:spLocks noGrp="1"/>
          </p:cNvSpPr>
          <p:nvPr>
            <p:ph type="chart" sz="quarter" idx="11"/>
          </p:nvPr>
        </p:nvSpPr>
        <p:spPr bwMode="invGray">
          <a:xfrm>
            <a:off x="5990725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240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264644" y="452156"/>
            <a:ext cx="5425563" cy="544584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7200" y="2174875"/>
            <a:ext cx="4040188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45025" y="2174875"/>
            <a:ext cx="4041775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2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73340"/>
            <a:ext cx="8229600" cy="41515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Allegion_tm_v_c_large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938874" y="6001016"/>
            <a:ext cx="798607" cy="527474"/>
          </a:xfrm>
          <a:prstGeom prst="rect">
            <a:avLst/>
          </a:prstGeom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450849" y="6314630"/>
            <a:ext cx="6118335" cy="372366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8D7474-F959-4F4F-B552-144BC6A81CE6}" type="slidenum">
              <a:rPr lang="en-US" smtClean="0"/>
              <a:pPr/>
              <a:t>‹#›</a:t>
            </a:fld>
            <a:r>
              <a:rPr lang="en-US" dirty="0" smtClean="0"/>
              <a:t> | Decoded 2 – Fire Door Assemblies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defTabSz="457200" rtl="0" eaLnBrk="1" latinLnBrk="0" hangingPunct="1">
        <a:spcBef>
          <a:spcPct val="20000"/>
        </a:spcBef>
        <a:buClr>
          <a:schemeClr val="bg2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6075" indent="-173038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2763" indent="-166688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" indent="-171450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Decoded </a:t>
            </a:r>
            <a:r>
              <a:rPr lang="en-US" dirty="0" smtClean="0"/>
              <a:t>2 </a:t>
            </a:r>
            <a:r>
              <a:rPr lang="en-US" dirty="0" smtClean="0"/>
              <a:t>– </a:t>
            </a:r>
            <a:r>
              <a:rPr lang="en-US" dirty="0" smtClean="0"/>
              <a:t>Fire Door Assemblies</a:t>
            </a:r>
            <a:br>
              <a:rPr lang="en-US" dirty="0" smtClean="0"/>
            </a:br>
            <a:r>
              <a:rPr lang="en-US" dirty="0" smtClean="0"/>
              <a:t>Learning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08760"/>
            <a:ext cx="8229600" cy="431609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Become familiar with the standard for fire door assemblies – NFPA 80, and the sections which apply to swinging doors with builders hardware.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Understand various fire ratings, when and where those assemblies would be used, and the purpose of fire doors.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Learn basic rules for fire doors which ensure that fire doors will be closed and latched if there is a fire, with minimal smoke infiltration.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Review the requirements for annual inspection of fire doors, including inspection criteria and procedures.</a:t>
            </a: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1752133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Fire Door Ratings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80999" y="1314450"/>
            <a:ext cx="8520113" cy="432435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A—Openings in fire walls and in walls that divide a single building into fire areas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B—Openings in enclosures of vertical communications through buildings and in 2-hour rated partitions providing horizontal fire separations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C —Openings in walls or partitions between rooms and corridors having a fire resistance rating of 1 hour or less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D—Openings in exterior walls subject to severe fire exposure from outside the building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E—Openings in exterior walls subject to moderate or light fire exposure from outside the building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In a typical commercial or institutional building, where would you find a fire door?</a:t>
            </a:r>
          </a:p>
          <a:p>
            <a:endParaRPr lang="en-US" sz="2400" dirty="0" smtClean="0"/>
          </a:p>
          <a:p>
            <a:r>
              <a:rPr lang="en-US" sz="2400" dirty="0" smtClean="0"/>
              <a:t>Type in the chat box.</a:t>
            </a:r>
          </a:p>
          <a:p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691" y="1255129"/>
            <a:ext cx="4572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7670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FDAI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263"/>
            <a:ext cx="8229600" cy="4867591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Label visible and legible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open holes or breaks in door or frame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Glazing, lite kits, glazing beads securely fastened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Door, frame, hinges, hardware, threshold, secure, aligned, in working order, no damage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missing </a:t>
            </a:r>
            <a:r>
              <a:rPr lang="en-US" sz="2000" dirty="0"/>
              <a:t>or </a:t>
            </a:r>
            <a:r>
              <a:rPr lang="en-US" sz="2000" dirty="0" smtClean="0"/>
              <a:t>broken parts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Clearances within acceptable limits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Closer functional, door closes completely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Coordinator (if installed) works properly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Latching hardware operates and secures door in closed position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auxiliary items that inhibit proper operation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field modifications outside of what is allowed by NFPA 80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Perimeter and meeting stile gasket present if required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Signage meets requirements of NFPA 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245339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2 – Fire Doors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502080"/>
            <a:ext cx="8437323" cy="4114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– format and organization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* asterisk, | vertical line, Chapter 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Purpose of fire doors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compartmentalization to protect egress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Fire ratings and testing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neutral vs. positive pressure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Basic fire door requirements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 smtClean="0"/>
              <a:t>closing, latching, hinges, plates, glass, </a:t>
            </a:r>
            <a:r>
              <a:rPr lang="en-US" sz="2400" dirty="0" err="1" smtClean="0"/>
              <a:t>gasketing</a:t>
            </a:r>
            <a:r>
              <a:rPr lang="en-US" sz="2400" dirty="0" smtClean="0"/>
              <a:t>, clearances, job-site preparation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Fire Door Assembly Inspection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191" y="255831"/>
            <a:ext cx="2550388" cy="3295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652392"/>
            <a:ext cx="7811023" cy="4114800"/>
          </a:xfrm>
        </p:spPr>
        <p:txBody>
          <a:bodyPr/>
          <a:lstStyle/>
          <a:p>
            <a:r>
              <a:rPr lang="en-US" sz="2400" dirty="0" smtClean="0"/>
              <a:t>Watch the video analysis of 30 Dowling Circle fire.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Apartment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Doors equipped with spring hinges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Carpet and door sweep prevented doors from closing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 Firefighter fatality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15089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49" y="103576"/>
            <a:ext cx="4611170" cy="6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320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Fire Door Ratings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22897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Most Common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A – 3 hours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B – 90 minutes or 60 minutes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C – 45 minutes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20 minutes</a:t>
            </a:r>
          </a:p>
        </p:txBody>
      </p:sp>
      <p:pic>
        <p:nvPicPr>
          <p:cNvPr id="4" name="Picture 2" descr="http://idighardware.com/wordpress/wp-content/uploads/2010/10/WH-Label.jpg"/>
          <p:cNvPicPr>
            <a:picLocks noChangeAspect="1" noChangeArrowheads="1"/>
          </p:cNvPicPr>
          <p:nvPr/>
        </p:nvPicPr>
        <p:blipFill>
          <a:blip r:embed="rId2" cstate="print"/>
          <a:srcRect b="19575"/>
          <a:stretch>
            <a:fillRect/>
          </a:stretch>
        </p:blipFill>
        <p:spPr bwMode="auto">
          <a:xfrm>
            <a:off x="4205681" y="1153655"/>
            <a:ext cx="4286096" cy="460831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What is the purpose of a fire door?</a:t>
            </a:r>
          </a:p>
          <a:p>
            <a:endParaRPr lang="en-US" sz="2400" dirty="0"/>
          </a:p>
          <a:p>
            <a:r>
              <a:rPr lang="en-US" sz="2400" dirty="0" smtClean="0"/>
              <a:t>Type in the chat box.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653" y="1069391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5046"/>
            <a:ext cx="3733800" cy="609295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History has shown us the importance of operational fire and egress doors.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b="0" dirty="0" smtClean="0"/>
              <a:t>A warehouse fire in 1996 left only the part of the building protected by fire doors intact.  </a:t>
            </a:r>
            <a:br>
              <a:rPr lang="en-US" sz="2700" b="0" dirty="0" smtClean="0"/>
            </a:br>
            <a:r>
              <a:rPr lang="en-US" sz="2700" b="0" dirty="0" smtClean="0"/>
              <a:t/>
            </a:r>
            <a:br>
              <a:rPr lang="en-US" sz="2700" b="0" dirty="0" smtClean="0"/>
            </a:br>
            <a:r>
              <a:rPr lang="en-US" sz="2000" b="0" dirty="0" smtClean="0"/>
              <a:t>Source: NFPA Journal</a:t>
            </a:r>
            <a:endParaRPr lang="en-US" sz="3200" dirty="0"/>
          </a:p>
        </p:txBody>
      </p:sp>
      <p:pic>
        <p:nvPicPr>
          <p:cNvPr id="5" name="Picture 4" descr="Warehouse Fire BW.jpg"/>
          <p:cNvPicPr>
            <a:picLocks noChangeAspect="1"/>
          </p:cNvPicPr>
          <p:nvPr/>
        </p:nvPicPr>
        <p:blipFill>
          <a:blip r:embed="rId3" cstate="print"/>
          <a:srcRect t="490"/>
          <a:stretch>
            <a:fillRect/>
          </a:stretch>
        </p:blipFill>
        <p:spPr>
          <a:xfrm>
            <a:off x="4407400" y="522151"/>
            <a:ext cx="4460027" cy="593178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 Door - non-fire side.jpg"/>
          <p:cNvPicPr>
            <a:picLocks noChangeAspect="1"/>
          </p:cNvPicPr>
          <p:nvPr/>
        </p:nvPicPr>
        <p:blipFill>
          <a:blip r:embed="rId3" cstate="print"/>
          <a:srcRect r="1099" b="19314"/>
          <a:stretch>
            <a:fillRect/>
          </a:stretch>
        </p:blipFill>
        <p:spPr>
          <a:xfrm>
            <a:off x="5091113" y="141288"/>
            <a:ext cx="3581400" cy="31432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6" name="Picture 5" descr="Fire Door - fire side.jpg"/>
          <p:cNvPicPr>
            <a:picLocks noChangeAspect="1"/>
          </p:cNvPicPr>
          <p:nvPr/>
        </p:nvPicPr>
        <p:blipFill>
          <a:blip r:embed="rId4" cstate="print"/>
          <a:srcRect l="7392"/>
          <a:stretch>
            <a:fillRect/>
          </a:stretch>
        </p:blipFill>
        <p:spPr>
          <a:xfrm>
            <a:off x="5087938" y="3416300"/>
            <a:ext cx="3589337" cy="32893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 rot="-5400000">
            <a:off x="7915275" y="919163"/>
            <a:ext cx="1863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>
                <a:latin typeface="Lucida Sans Unicode" pitchFamily="34" charset="0"/>
              </a:rPr>
              <a:t>Photos: Paul Martin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4825" y="457200"/>
            <a:ext cx="3733800" cy="609597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b="0" dirty="0" smtClean="0"/>
              <a:t>The Robert Moses Nature Center was protected by this fire door.</a:t>
            </a:r>
            <a:endParaRPr lang="en-US" sz="32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fedPortionofBuild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426" y="1133474"/>
            <a:ext cx="8518284" cy="56245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6" name="Picture 5" descr="Collapsed S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6" y="228608"/>
            <a:ext cx="4318110" cy="31146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http://idighardware.com/wordpress/wp-content/uploads/2011/02/Non-Fire-S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315" y="427147"/>
            <a:ext cx="4143375" cy="60102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0596" name="Picture 4" descr="http://idighardware.com/wordpress/wp-content/uploads/2011/02/Fire-Si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435" y="427146"/>
            <a:ext cx="4048125" cy="60102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http://idighardware.com/wordpress/wp-content/uploads/2011/02/Fire-doo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832" y="558039"/>
            <a:ext cx="4381500" cy="585787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3668" name="Picture 4" descr="http://idighardware.com/wordpress/wp-content/uploads/2011/02/Fire-doo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24" y="561713"/>
            <a:ext cx="4019550" cy="585787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dighardware.com/wordpress/wp-content/uploads/2011/02/Non-Fire-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56" y="453795"/>
            <a:ext cx="4867363" cy="386298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6740" name="Picture 4" descr="http://idighardware.com/wordpress/wp-content/uploads/2011/02/Fire-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423" y="2724410"/>
            <a:ext cx="4848889" cy="370144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http://farm6.staticflickr.com/5013/5392507935_afbf5e6efd_b.jpg"/>
          <p:cNvPicPr>
            <a:picLocks noChangeAspect="1" noChangeArrowheads="1"/>
          </p:cNvPicPr>
          <p:nvPr/>
        </p:nvPicPr>
        <p:blipFill rotWithShape="1">
          <a:blip r:embed="rId2" cstate="print"/>
          <a:srcRect r="2633" b="2216"/>
          <a:stretch/>
        </p:blipFill>
        <p:spPr bwMode="auto">
          <a:xfrm>
            <a:off x="393570" y="413359"/>
            <a:ext cx="3892680" cy="595886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5716" name="Picture 4" descr="http://farm6.staticflickr.com/5052/5392508033_93d9214c08_z.jpg"/>
          <p:cNvPicPr>
            <a:picLocks noChangeAspect="1" noChangeArrowheads="1"/>
          </p:cNvPicPr>
          <p:nvPr/>
        </p:nvPicPr>
        <p:blipFill rotWithShape="1">
          <a:blip r:embed="rId3" cstate="print"/>
          <a:srcRect b="3884"/>
          <a:stretch/>
        </p:blipFill>
        <p:spPr bwMode="auto">
          <a:xfrm>
            <a:off x="4589788" y="398744"/>
            <a:ext cx="4165905" cy="597348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385" y="780665"/>
            <a:ext cx="5760399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Decoded 2 – Fire Door Assemblies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975110"/>
            <a:ext cx="8869680" cy="2776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87" y="2032916"/>
            <a:ext cx="52180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Audio Dial-In - US &amp; Canada: 866-430-4132 </a:t>
            </a:r>
          </a:p>
          <a:p>
            <a:r>
              <a:rPr lang="en-US" sz="2000" dirty="0" smtClean="0"/>
              <a:t>Audio Dial-In - International: 404-665-9207 </a:t>
            </a:r>
          </a:p>
          <a:p>
            <a:r>
              <a:rPr lang="en-US" sz="2000" dirty="0" smtClean="0"/>
              <a:t>Audio Code: 781-453-5306</a:t>
            </a:r>
          </a:p>
          <a:p>
            <a:r>
              <a:rPr lang="en-US" sz="2000" dirty="0" smtClean="0"/>
              <a:t>Mute your phone (*6 to mute, #6 to unmute).</a:t>
            </a:r>
          </a:p>
          <a:p>
            <a:r>
              <a:rPr lang="en-US" sz="2000" dirty="0" smtClean="0"/>
              <a:t>This webinar is being recorded.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114690" name="Picture 2" descr="http://idighardware.com/wordpress/wp-content/uploads/2011/02/Bathroom-Do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31" y="537053"/>
            <a:ext cx="8701674" cy="580111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r="29136" b="5273"/>
          <a:stretch/>
        </p:blipFill>
        <p:spPr bwMode="auto">
          <a:xfrm>
            <a:off x="493659" y="1028700"/>
            <a:ext cx="810741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318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3050"/>
            <a:ext cx="4495800" cy="4129088"/>
          </a:xfrm>
        </p:spPr>
        <p:txBody>
          <a:bodyPr/>
          <a:lstStyle/>
          <a:p>
            <a:pPr eaLnBrk="1" hangingPunct="1"/>
            <a:r>
              <a:rPr lang="en-US" sz="4400" dirty="0" smtClean="0"/>
              <a:t>Fire doors must be closed and latched at the time of a fire.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622925" y="2935288"/>
            <a:ext cx="111442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thumb</a:t>
            </a:r>
          </a:p>
        </p:txBody>
      </p:sp>
      <p:pic>
        <p:nvPicPr>
          <p:cNvPr id="38916" name="Picture 6" descr="MPj040258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200150"/>
            <a:ext cx="3829050" cy="38290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Self-Closing or </a:t>
            </a:r>
            <a:br>
              <a:rPr lang="en-US" dirty="0" smtClean="0"/>
            </a:br>
            <a:r>
              <a:rPr lang="en-US" dirty="0" smtClean="0"/>
              <a:t>Automatic-Closing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b="1" u="sng" dirty="0" smtClean="0"/>
              <a:t>Self-Closing</a:t>
            </a:r>
            <a:r>
              <a:rPr lang="en-US" sz="2400" dirty="0" smtClean="0"/>
              <a:t> = standard door closer without a hold-open mechanism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b="1" u="sng" dirty="0" smtClean="0"/>
              <a:t>Automatic-Closing</a:t>
            </a:r>
            <a:r>
              <a:rPr lang="en-US" sz="2400" dirty="0" smtClean="0"/>
              <a:t> = door closer with electric or battery-operated hold-open mechanism actuated by the fire protection system or a smoke detector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Power (automatic) </a:t>
            </a:r>
            <a:r>
              <a:rPr lang="en-US" sz="2400" u="sng" dirty="0" smtClean="0"/>
              <a:t>operators</a:t>
            </a:r>
            <a:r>
              <a:rPr lang="en-US" sz="2400" dirty="0" smtClean="0"/>
              <a:t> on fire-rated doors must be deactivated upon fire alarm.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Can you think of any locations where a fire door is not required to be self-closing?</a:t>
            </a:r>
          </a:p>
          <a:p>
            <a:endParaRPr lang="en-US" sz="2400" dirty="0"/>
          </a:p>
          <a:p>
            <a:r>
              <a:rPr lang="en-US" sz="2400" dirty="0" smtClean="0"/>
              <a:t>Type in the chat box.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528" y="1255129"/>
            <a:ext cx="4572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0697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Exception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414713" cy="4151514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Fire doors in common walls between R-1 sleeping units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AKA communicating doors between hotel rooms</a:t>
            </a:r>
          </a:p>
        </p:txBody>
      </p:sp>
      <p:pic>
        <p:nvPicPr>
          <p:cNvPr id="883716" name="Picture 4" descr="hotel communicating d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0224"/>
            <a:ext cx="4114800" cy="30861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267200" y="2022462"/>
            <a:ext cx="4568825" cy="2617787"/>
            <a:chOff x="2688" y="1517"/>
            <a:chExt cx="2878" cy="1649"/>
          </a:xfrm>
        </p:grpSpPr>
        <p:pic>
          <p:nvPicPr>
            <p:cNvPr id="4096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4896" y="1776"/>
              <a:ext cx="67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7" name="Rectangle 6"/>
            <p:cNvSpPr>
              <a:spLocks noChangeArrowheads="1"/>
            </p:cNvSpPr>
            <p:nvPr/>
          </p:nvSpPr>
          <p:spPr bwMode="auto">
            <a:xfrm rot="943485">
              <a:off x="2726" y="1517"/>
              <a:ext cx="242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8" name="Rectangle 10"/>
            <p:cNvSpPr>
              <a:spLocks noChangeArrowheads="1"/>
            </p:cNvSpPr>
            <p:nvPr/>
          </p:nvSpPr>
          <p:spPr bwMode="auto">
            <a:xfrm rot="-842174">
              <a:off x="2688" y="2952"/>
              <a:ext cx="242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83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Exception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571875" cy="4151514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Inactive leaf of rated pair to unoccupied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Boiler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Electric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Mechanical room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41988" name="Picture 9" descr="mechanical room"/>
          <p:cNvPicPr>
            <a:picLocks noChangeAspect="1" noChangeArrowheads="1"/>
          </p:cNvPicPr>
          <p:nvPr/>
        </p:nvPicPr>
        <p:blipFill>
          <a:blip r:embed="rId3" cstate="print"/>
          <a:srcRect l="19980"/>
          <a:stretch>
            <a:fillRect/>
          </a:stretch>
        </p:blipFill>
        <p:spPr bwMode="auto">
          <a:xfrm>
            <a:off x="4418013" y="1828800"/>
            <a:ext cx="4116387" cy="385762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Non-</a:t>
            </a:r>
            <a:r>
              <a:rPr lang="en-US" sz="2400" dirty="0" err="1" smtClean="0"/>
              <a:t>detectored</a:t>
            </a:r>
            <a:r>
              <a:rPr lang="en-US" sz="2400" dirty="0" smtClean="0"/>
              <a:t> electronic hold-open unit released by fire alarm.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Electronic hold-open unit with on-board detector.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8051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7" y="510381"/>
            <a:ext cx="4429125" cy="590550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01234"/>
            <a:ext cx="8229600" cy="1143000"/>
          </a:xfrm>
        </p:spPr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r="4161"/>
          <a:stretch/>
        </p:blipFill>
        <p:spPr>
          <a:xfrm>
            <a:off x="3650598" y="304800"/>
            <a:ext cx="5264802" cy="445901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2926080"/>
            <a:ext cx="5044440" cy="378333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2 – Fire Doors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NFPA 80 – format and organization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Purpose of fire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ratings and testing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Basic fire door requirements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Door Assembly Inspection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162" y="1498874"/>
            <a:ext cx="2784807" cy="35988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9" y="1348133"/>
            <a:ext cx="8143875" cy="487467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Fusible Link Arms</a:t>
            </a:r>
          </a:p>
        </p:txBody>
      </p:sp>
      <p:pic>
        <p:nvPicPr>
          <p:cNvPr id="46083" name="Picture 3" descr="fusible link arm 2"/>
          <p:cNvPicPr>
            <a:picLocks noChangeAspect="1" noChangeArrowheads="1"/>
          </p:cNvPicPr>
          <p:nvPr/>
        </p:nvPicPr>
        <p:blipFill>
          <a:blip r:embed="rId2" cstate="print"/>
          <a:srcRect l="9875" t="25240" r="18694" b="10817"/>
          <a:stretch>
            <a:fillRect/>
          </a:stretch>
        </p:blipFill>
        <p:spPr bwMode="auto">
          <a:xfrm>
            <a:off x="2057400" y="1828800"/>
            <a:ext cx="4946650" cy="331946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 rot="-4500000">
            <a:off x="1371600" y="228600"/>
            <a:ext cx="6400800" cy="6400800"/>
            <a:chOff x="864" y="144"/>
            <a:chExt cx="4032" cy="4032"/>
          </a:xfrm>
        </p:grpSpPr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>
              <a:off x="1104" y="1008"/>
              <a:ext cx="3504" cy="2352"/>
            </a:xfrm>
            <a:prstGeom prst="line">
              <a:avLst/>
            </a:prstGeom>
            <a:noFill/>
            <a:ln w="3810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6" name="Oval 6"/>
            <p:cNvSpPr>
              <a:spLocks noChangeArrowheads="1"/>
            </p:cNvSpPr>
            <p:nvPr/>
          </p:nvSpPr>
          <p:spPr bwMode="auto">
            <a:xfrm>
              <a:off x="864" y="144"/>
              <a:ext cx="4032" cy="4032"/>
            </a:xfrm>
            <a:prstGeom prst="ellipse">
              <a:avLst/>
            </a:prstGeom>
            <a:noFill/>
            <a:ln w="3810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Fusible Link Arm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7275"/>
            <a:ext cx="8229600" cy="476757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Current codes require smoke-actuated hold-opens for almost all fire door locations.</a:t>
            </a:r>
            <a:endParaRPr lang="en-US" sz="2400" dirty="0"/>
          </a:p>
        </p:txBody>
      </p:sp>
      <p:pic>
        <p:nvPicPr>
          <p:cNvPr id="124930" name="Picture 2" descr="http://idighardware.com/wordpress/wp-content/uploads/2012/06/Fusible-Link-Arm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7" y="2180706"/>
            <a:ext cx="5156461" cy="387154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wall or floor magnet with closer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2819400"/>
            <a:ext cx="5257800" cy="2110376"/>
            <a:chOff x="2004" y="1755"/>
            <a:chExt cx="2101" cy="934"/>
          </a:xfrm>
        </p:grpSpPr>
        <p:sp>
          <p:nvSpPr>
            <p:cNvPr id="47109" name="Freeform 5"/>
            <p:cNvSpPr>
              <a:spLocks/>
            </p:cNvSpPr>
            <p:nvPr/>
          </p:nvSpPr>
          <p:spPr bwMode="auto">
            <a:xfrm>
              <a:off x="3668" y="2218"/>
              <a:ext cx="48" cy="77"/>
            </a:xfrm>
            <a:custGeom>
              <a:avLst/>
              <a:gdLst>
                <a:gd name="T0" fmla="*/ 0 w 48"/>
                <a:gd name="T1" fmla="*/ 56 h 77"/>
                <a:gd name="T2" fmla="*/ 1 w 48"/>
                <a:gd name="T3" fmla="*/ 41 h 77"/>
                <a:gd name="T4" fmla="*/ 8 w 48"/>
                <a:gd name="T5" fmla="*/ 24 h 77"/>
                <a:gd name="T6" fmla="*/ 16 w 48"/>
                <a:gd name="T7" fmla="*/ 10 h 77"/>
                <a:gd name="T8" fmla="*/ 26 w 48"/>
                <a:gd name="T9" fmla="*/ 1 h 77"/>
                <a:gd name="T10" fmla="*/ 36 w 48"/>
                <a:gd name="T11" fmla="*/ 0 h 77"/>
                <a:gd name="T12" fmla="*/ 44 w 48"/>
                <a:gd name="T13" fmla="*/ 4 h 77"/>
                <a:gd name="T14" fmla="*/ 47 w 48"/>
                <a:gd name="T15" fmla="*/ 14 h 77"/>
                <a:gd name="T16" fmla="*/ 47 w 48"/>
                <a:gd name="T17" fmla="*/ 28 h 77"/>
                <a:gd name="T18" fmla="*/ 44 w 48"/>
                <a:gd name="T19" fmla="*/ 44 h 77"/>
                <a:gd name="T20" fmla="*/ 36 w 48"/>
                <a:gd name="T21" fmla="*/ 61 h 77"/>
                <a:gd name="T22" fmla="*/ 26 w 48"/>
                <a:gd name="T23" fmla="*/ 71 h 77"/>
                <a:gd name="T24" fmla="*/ 16 w 48"/>
                <a:gd name="T25" fmla="*/ 76 h 77"/>
                <a:gd name="T26" fmla="*/ 8 w 48"/>
                <a:gd name="T27" fmla="*/ 76 h 77"/>
                <a:gd name="T28" fmla="*/ 1 w 48"/>
                <a:gd name="T29" fmla="*/ 68 h 77"/>
                <a:gd name="T30" fmla="*/ 0 w 48"/>
                <a:gd name="T31" fmla="*/ 56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77"/>
                <a:gd name="T50" fmla="*/ 48 w 48"/>
                <a:gd name="T51" fmla="*/ 77 h 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77">
                  <a:moveTo>
                    <a:pt x="0" y="56"/>
                  </a:moveTo>
                  <a:lnTo>
                    <a:pt x="1" y="41"/>
                  </a:lnTo>
                  <a:lnTo>
                    <a:pt x="8" y="24"/>
                  </a:lnTo>
                  <a:lnTo>
                    <a:pt x="16" y="10"/>
                  </a:lnTo>
                  <a:lnTo>
                    <a:pt x="26" y="1"/>
                  </a:lnTo>
                  <a:lnTo>
                    <a:pt x="36" y="0"/>
                  </a:lnTo>
                  <a:lnTo>
                    <a:pt x="44" y="4"/>
                  </a:lnTo>
                  <a:lnTo>
                    <a:pt x="47" y="14"/>
                  </a:lnTo>
                  <a:lnTo>
                    <a:pt x="47" y="28"/>
                  </a:lnTo>
                  <a:lnTo>
                    <a:pt x="44" y="44"/>
                  </a:lnTo>
                  <a:lnTo>
                    <a:pt x="36" y="61"/>
                  </a:lnTo>
                  <a:lnTo>
                    <a:pt x="26" y="71"/>
                  </a:lnTo>
                  <a:lnTo>
                    <a:pt x="16" y="76"/>
                  </a:lnTo>
                  <a:lnTo>
                    <a:pt x="8" y="76"/>
                  </a:lnTo>
                  <a:lnTo>
                    <a:pt x="1" y="68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 flipH="1">
              <a:off x="3631" y="2278"/>
              <a:ext cx="9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auto">
            <a:xfrm>
              <a:off x="3635" y="2163"/>
              <a:ext cx="114" cy="188"/>
            </a:xfrm>
            <a:custGeom>
              <a:avLst/>
              <a:gdLst>
                <a:gd name="T0" fmla="*/ 2 w 114"/>
                <a:gd name="T1" fmla="*/ 111 h 188"/>
                <a:gd name="T2" fmla="*/ 8 w 114"/>
                <a:gd name="T3" fmla="*/ 86 h 188"/>
                <a:gd name="T4" fmla="*/ 18 w 114"/>
                <a:gd name="T5" fmla="*/ 61 h 188"/>
                <a:gd name="T6" fmla="*/ 30 w 114"/>
                <a:gd name="T7" fmla="*/ 39 h 188"/>
                <a:gd name="T8" fmla="*/ 46 w 114"/>
                <a:gd name="T9" fmla="*/ 20 h 188"/>
                <a:gd name="T10" fmla="*/ 60 w 114"/>
                <a:gd name="T11" fmla="*/ 9 h 188"/>
                <a:gd name="T12" fmla="*/ 76 w 114"/>
                <a:gd name="T13" fmla="*/ 0 h 188"/>
                <a:gd name="T14" fmla="*/ 89 w 114"/>
                <a:gd name="T15" fmla="*/ 3 h 188"/>
                <a:gd name="T16" fmla="*/ 100 w 114"/>
                <a:gd name="T17" fmla="*/ 9 h 188"/>
                <a:gd name="T18" fmla="*/ 109 w 114"/>
                <a:gd name="T19" fmla="*/ 23 h 188"/>
                <a:gd name="T20" fmla="*/ 113 w 114"/>
                <a:gd name="T21" fmla="*/ 40 h 188"/>
                <a:gd name="T22" fmla="*/ 113 w 114"/>
                <a:gd name="T23" fmla="*/ 63 h 188"/>
                <a:gd name="T24" fmla="*/ 109 w 114"/>
                <a:gd name="T25" fmla="*/ 90 h 188"/>
                <a:gd name="T26" fmla="*/ 100 w 114"/>
                <a:gd name="T27" fmla="*/ 114 h 188"/>
                <a:gd name="T28" fmla="*/ 89 w 114"/>
                <a:gd name="T29" fmla="*/ 138 h 188"/>
                <a:gd name="T30" fmla="*/ 76 w 114"/>
                <a:gd name="T31" fmla="*/ 158 h 188"/>
                <a:gd name="T32" fmla="*/ 60 w 114"/>
                <a:gd name="T33" fmla="*/ 174 h 188"/>
                <a:gd name="T34" fmla="*/ 46 w 114"/>
                <a:gd name="T35" fmla="*/ 184 h 188"/>
                <a:gd name="T36" fmla="*/ 30 w 114"/>
                <a:gd name="T37" fmla="*/ 187 h 188"/>
                <a:gd name="T38" fmla="*/ 18 w 114"/>
                <a:gd name="T39" fmla="*/ 182 h 188"/>
                <a:gd name="T40" fmla="*/ 8 w 114"/>
                <a:gd name="T41" fmla="*/ 172 h 188"/>
                <a:gd name="T42" fmla="*/ 2 w 114"/>
                <a:gd name="T43" fmla="*/ 157 h 188"/>
                <a:gd name="T44" fmla="*/ 0 w 114"/>
                <a:gd name="T45" fmla="*/ 136 h 1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188"/>
                <a:gd name="T71" fmla="*/ 114 w 114"/>
                <a:gd name="T72" fmla="*/ 188 h 1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188">
                  <a:moveTo>
                    <a:pt x="2" y="111"/>
                  </a:moveTo>
                  <a:lnTo>
                    <a:pt x="8" y="86"/>
                  </a:lnTo>
                  <a:lnTo>
                    <a:pt x="18" y="61"/>
                  </a:lnTo>
                  <a:lnTo>
                    <a:pt x="30" y="39"/>
                  </a:lnTo>
                  <a:lnTo>
                    <a:pt x="46" y="20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9" y="3"/>
                  </a:lnTo>
                  <a:lnTo>
                    <a:pt x="100" y="9"/>
                  </a:lnTo>
                  <a:lnTo>
                    <a:pt x="109" y="23"/>
                  </a:lnTo>
                  <a:lnTo>
                    <a:pt x="113" y="40"/>
                  </a:lnTo>
                  <a:lnTo>
                    <a:pt x="113" y="63"/>
                  </a:lnTo>
                  <a:lnTo>
                    <a:pt x="109" y="90"/>
                  </a:lnTo>
                  <a:lnTo>
                    <a:pt x="100" y="114"/>
                  </a:lnTo>
                  <a:lnTo>
                    <a:pt x="89" y="138"/>
                  </a:lnTo>
                  <a:lnTo>
                    <a:pt x="76" y="158"/>
                  </a:lnTo>
                  <a:lnTo>
                    <a:pt x="60" y="174"/>
                  </a:lnTo>
                  <a:lnTo>
                    <a:pt x="46" y="184"/>
                  </a:lnTo>
                  <a:lnTo>
                    <a:pt x="30" y="187"/>
                  </a:lnTo>
                  <a:lnTo>
                    <a:pt x="18" y="182"/>
                  </a:lnTo>
                  <a:lnTo>
                    <a:pt x="8" y="172"/>
                  </a:lnTo>
                  <a:lnTo>
                    <a:pt x="2" y="157"/>
                  </a:lnTo>
                  <a:lnTo>
                    <a:pt x="0" y="13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auto">
            <a:xfrm>
              <a:off x="3629" y="2151"/>
              <a:ext cx="128" cy="212"/>
            </a:xfrm>
            <a:custGeom>
              <a:avLst/>
              <a:gdLst>
                <a:gd name="T0" fmla="*/ 0 w 128"/>
                <a:gd name="T1" fmla="*/ 153 h 212"/>
                <a:gd name="T2" fmla="*/ 1 w 128"/>
                <a:gd name="T3" fmla="*/ 126 h 212"/>
                <a:gd name="T4" fmla="*/ 8 w 128"/>
                <a:gd name="T5" fmla="*/ 99 h 212"/>
                <a:gd name="T6" fmla="*/ 17 w 128"/>
                <a:gd name="T7" fmla="*/ 72 h 212"/>
                <a:gd name="T8" fmla="*/ 32 w 128"/>
                <a:gd name="T9" fmla="*/ 48 h 212"/>
                <a:gd name="T10" fmla="*/ 46 w 128"/>
                <a:gd name="T11" fmla="*/ 27 h 212"/>
                <a:gd name="T12" fmla="*/ 64 w 128"/>
                <a:gd name="T13" fmla="*/ 11 h 212"/>
                <a:gd name="T14" fmla="*/ 79 w 128"/>
                <a:gd name="T15" fmla="*/ 1 h 212"/>
                <a:gd name="T16" fmla="*/ 95 w 128"/>
                <a:gd name="T17" fmla="*/ 0 h 212"/>
                <a:gd name="T18" fmla="*/ 107 w 128"/>
                <a:gd name="T19" fmla="*/ 6 h 212"/>
                <a:gd name="T20" fmla="*/ 119 w 128"/>
                <a:gd name="T21" fmla="*/ 18 h 212"/>
                <a:gd name="T22" fmla="*/ 125 w 128"/>
                <a:gd name="T23" fmla="*/ 37 h 212"/>
                <a:gd name="T24" fmla="*/ 127 w 128"/>
                <a:gd name="T25" fmla="*/ 58 h 212"/>
                <a:gd name="T26" fmla="*/ 125 w 128"/>
                <a:gd name="T27" fmla="*/ 85 h 212"/>
                <a:gd name="T28" fmla="*/ 119 w 128"/>
                <a:gd name="T29" fmla="*/ 112 h 212"/>
                <a:gd name="T30" fmla="*/ 107 w 128"/>
                <a:gd name="T31" fmla="*/ 139 h 212"/>
                <a:gd name="T32" fmla="*/ 95 w 128"/>
                <a:gd name="T33" fmla="*/ 164 h 212"/>
                <a:gd name="T34" fmla="*/ 79 w 128"/>
                <a:gd name="T35" fmla="*/ 184 h 212"/>
                <a:gd name="T36" fmla="*/ 64 w 128"/>
                <a:gd name="T37" fmla="*/ 200 h 212"/>
                <a:gd name="T38" fmla="*/ 46 w 128"/>
                <a:gd name="T39" fmla="*/ 210 h 212"/>
                <a:gd name="T40" fmla="*/ 32 w 128"/>
                <a:gd name="T41" fmla="*/ 211 h 212"/>
                <a:gd name="T42" fmla="*/ 17 w 128"/>
                <a:gd name="T43" fmla="*/ 205 h 212"/>
                <a:gd name="T44" fmla="*/ 8 w 128"/>
                <a:gd name="T45" fmla="*/ 193 h 212"/>
                <a:gd name="T46" fmla="*/ 1 w 128"/>
                <a:gd name="T47" fmla="*/ 174 h 212"/>
                <a:gd name="T48" fmla="*/ 0 w 128"/>
                <a:gd name="T49" fmla="*/ 153 h 2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212"/>
                <a:gd name="T77" fmla="*/ 128 w 128"/>
                <a:gd name="T78" fmla="*/ 212 h 2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212">
                  <a:moveTo>
                    <a:pt x="0" y="153"/>
                  </a:moveTo>
                  <a:lnTo>
                    <a:pt x="1" y="126"/>
                  </a:lnTo>
                  <a:lnTo>
                    <a:pt x="8" y="99"/>
                  </a:lnTo>
                  <a:lnTo>
                    <a:pt x="17" y="72"/>
                  </a:lnTo>
                  <a:lnTo>
                    <a:pt x="32" y="48"/>
                  </a:lnTo>
                  <a:lnTo>
                    <a:pt x="46" y="27"/>
                  </a:lnTo>
                  <a:lnTo>
                    <a:pt x="64" y="11"/>
                  </a:lnTo>
                  <a:lnTo>
                    <a:pt x="79" y="1"/>
                  </a:lnTo>
                  <a:lnTo>
                    <a:pt x="95" y="0"/>
                  </a:lnTo>
                  <a:lnTo>
                    <a:pt x="107" y="6"/>
                  </a:lnTo>
                  <a:lnTo>
                    <a:pt x="119" y="18"/>
                  </a:lnTo>
                  <a:lnTo>
                    <a:pt x="125" y="37"/>
                  </a:lnTo>
                  <a:lnTo>
                    <a:pt x="127" y="58"/>
                  </a:lnTo>
                  <a:lnTo>
                    <a:pt x="125" y="85"/>
                  </a:lnTo>
                  <a:lnTo>
                    <a:pt x="119" y="112"/>
                  </a:lnTo>
                  <a:lnTo>
                    <a:pt x="107" y="139"/>
                  </a:lnTo>
                  <a:lnTo>
                    <a:pt x="95" y="164"/>
                  </a:lnTo>
                  <a:lnTo>
                    <a:pt x="79" y="184"/>
                  </a:lnTo>
                  <a:lnTo>
                    <a:pt x="64" y="200"/>
                  </a:lnTo>
                  <a:lnTo>
                    <a:pt x="46" y="210"/>
                  </a:lnTo>
                  <a:lnTo>
                    <a:pt x="32" y="211"/>
                  </a:lnTo>
                  <a:lnTo>
                    <a:pt x="17" y="205"/>
                  </a:lnTo>
                  <a:lnTo>
                    <a:pt x="8" y="193"/>
                  </a:lnTo>
                  <a:lnTo>
                    <a:pt x="1" y="174"/>
                  </a:lnTo>
                  <a:lnTo>
                    <a:pt x="0" y="15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auto">
            <a:xfrm>
              <a:off x="3621" y="2150"/>
              <a:ext cx="112" cy="151"/>
            </a:xfrm>
            <a:custGeom>
              <a:avLst/>
              <a:gdLst>
                <a:gd name="T0" fmla="*/ 0 w 112"/>
                <a:gd name="T1" fmla="*/ 150 h 151"/>
                <a:gd name="T2" fmla="*/ 3 w 112"/>
                <a:gd name="T3" fmla="*/ 125 h 151"/>
                <a:gd name="T4" fmla="*/ 10 w 112"/>
                <a:gd name="T5" fmla="*/ 97 h 151"/>
                <a:gd name="T6" fmla="*/ 19 w 112"/>
                <a:gd name="T7" fmla="*/ 71 h 151"/>
                <a:gd name="T8" fmla="*/ 34 w 112"/>
                <a:gd name="T9" fmla="*/ 47 h 151"/>
                <a:gd name="T10" fmla="*/ 48 w 112"/>
                <a:gd name="T11" fmla="*/ 24 h 151"/>
                <a:gd name="T12" fmla="*/ 66 w 112"/>
                <a:gd name="T13" fmla="*/ 10 h 151"/>
                <a:gd name="T14" fmla="*/ 82 w 112"/>
                <a:gd name="T15" fmla="*/ 0 h 151"/>
                <a:gd name="T16" fmla="*/ 98 w 112"/>
                <a:gd name="T17" fmla="*/ 0 h 151"/>
                <a:gd name="T18" fmla="*/ 111 w 112"/>
                <a:gd name="T19" fmla="*/ 4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2"/>
                <a:gd name="T31" fmla="*/ 0 h 151"/>
                <a:gd name="T32" fmla="*/ 112 w 112"/>
                <a:gd name="T33" fmla="*/ 151 h 1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2" h="151">
                  <a:moveTo>
                    <a:pt x="0" y="150"/>
                  </a:moveTo>
                  <a:lnTo>
                    <a:pt x="3" y="125"/>
                  </a:lnTo>
                  <a:lnTo>
                    <a:pt x="10" y="97"/>
                  </a:lnTo>
                  <a:lnTo>
                    <a:pt x="19" y="71"/>
                  </a:lnTo>
                  <a:lnTo>
                    <a:pt x="34" y="47"/>
                  </a:lnTo>
                  <a:lnTo>
                    <a:pt x="48" y="24"/>
                  </a:lnTo>
                  <a:lnTo>
                    <a:pt x="66" y="1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1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 flipH="1">
              <a:off x="3589" y="2045"/>
              <a:ext cx="186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flipH="1" flipV="1">
              <a:off x="3773" y="2014"/>
              <a:ext cx="11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Freeform 12"/>
            <p:cNvSpPr>
              <a:spLocks/>
            </p:cNvSpPr>
            <p:nvPr/>
          </p:nvSpPr>
          <p:spPr bwMode="auto">
            <a:xfrm>
              <a:off x="3771" y="20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8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H="1" flipV="1">
              <a:off x="3688" y="1866"/>
              <a:ext cx="93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H="1" flipV="1">
              <a:off x="3355" y="2109"/>
              <a:ext cx="209" cy="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Freeform 15"/>
            <p:cNvSpPr>
              <a:spLocks/>
            </p:cNvSpPr>
            <p:nvPr/>
          </p:nvSpPr>
          <p:spPr bwMode="auto">
            <a:xfrm>
              <a:off x="3560" y="2173"/>
              <a:ext cx="34" cy="6"/>
            </a:xfrm>
            <a:custGeom>
              <a:avLst/>
              <a:gdLst>
                <a:gd name="T0" fmla="*/ 0 w 34"/>
                <a:gd name="T1" fmla="*/ 3 h 6"/>
                <a:gd name="T2" fmla="*/ 12 w 34"/>
                <a:gd name="T3" fmla="*/ 5 h 6"/>
                <a:gd name="T4" fmla="*/ 24 w 34"/>
                <a:gd name="T5" fmla="*/ 3 h 6"/>
                <a:gd name="T6" fmla="*/ 33 w 3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6"/>
                <a:gd name="T14" fmla="*/ 34 w 3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6">
                  <a:moveTo>
                    <a:pt x="0" y="3"/>
                  </a:moveTo>
                  <a:lnTo>
                    <a:pt x="12" y="5"/>
                  </a:lnTo>
                  <a:lnTo>
                    <a:pt x="24" y="3"/>
                  </a:lnTo>
                  <a:lnTo>
                    <a:pt x="3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>
              <a:off x="3572" y="2182"/>
              <a:ext cx="0" cy="3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V="1">
              <a:off x="3599" y="2434"/>
              <a:ext cx="176" cy="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H="1">
              <a:off x="3591" y="2453"/>
              <a:ext cx="193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 flipV="1">
              <a:off x="3597" y="2432"/>
              <a:ext cx="170" cy="1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H="1" flipV="1">
              <a:off x="3560" y="2575"/>
              <a:ext cx="17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573" y="2575"/>
              <a:ext cx="23" cy="7"/>
            </a:xfrm>
            <a:custGeom>
              <a:avLst/>
              <a:gdLst>
                <a:gd name="T0" fmla="*/ 0 w 23"/>
                <a:gd name="T1" fmla="*/ 6 h 7"/>
                <a:gd name="T2" fmla="*/ 12 w 23"/>
                <a:gd name="T3" fmla="*/ 4 h 7"/>
                <a:gd name="T4" fmla="*/ 22 w 23"/>
                <a:gd name="T5" fmla="*/ 0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0" y="6"/>
                  </a:moveTo>
                  <a:lnTo>
                    <a:pt x="12" y="4"/>
                  </a:lnTo>
                  <a:lnTo>
                    <a:pt x="2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Line 22"/>
            <p:cNvSpPr>
              <a:spLocks noChangeShapeType="1"/>
            </p:cNvSpPr>
            <p:nvPr/>
          </p:nvSpPr>
          <p:spPr bwMode="auto">
            <a:xfrm flipH="1" flipV="1">
              <a:off x="3560" y="2584"/>
              <a:ext cx="17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Freeform 23"/>
            <p:cNvSpPr>
              <a:spLocks/>
            </p:cNvSpPr>
            <p:nvPr/>
          </p:nvSpPr>
          <p:spPr bwMode="auto">
            <a:xfrm>
              <a:off x="3573" y="2585"/>
              <a:ext cx="23" cy="7"/>
            </a:xfrm>
            <a:custGeom>
              <a:avLst/>
              <a:gdLst>
                <a:gd name="T0" fmla="*/ 0 w 23"/>
                <a:gd name="T1" fmla="*/ 6 h 7"/>
                <a:gd name="T2" fmla="*/ 12 w 23"/>
                <a:gd name="T3" fmla="*/ 4 h 7"/>
                <a:gd name="T4" fmla="*/ 22 w 23"/>
                <a:gd name="T5" fmla="*/ 0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0" y="6"/>
                  </a:moveTo>
                  <a:lnTo>
                    <a:pt x="12" y="4"/>
                  </a:lnTo>
                  <a:lnTo>
                    <a:pt x="2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 flipH="1" flipV="1">
              <a:off x="3355" y="2508"/>
              <a:ext cx="209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Freeform 25"/>
            <p:cNvSpPr>
              <a:spLocks/>
            </p:cNvSpPr>
            <p:nvPr/>
          </p:nvSpPr>
          <p:spPr bwMode="auto">
            <a:xfrm>
              <a:off x="3560" y="2568"/>
              <a:ext cx="34" cy="8"/>
            </a:xfrm>
            <a:custGeom>
              <a:avLst/>
              <a:gdLst>
                <a:gd name="T0" fmla="*/ 0 w 34"/>
                <a:gd name="T1" fmla="*/ 6 h 8"/>
                <a:gd name="T2" fmla="*/ 12 w 34"/>
                <a:gd name="T3" fmla="*/ 7 h 8"/>
                <a:gd name="T4" fmla="*/ 24 w 34"/>
                <a:gd name="T5" fmla="*/ 6 h 8"/>
                <a:gd name="T6" fmla="*/ 33 w 3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8"/>
                <a:gd name="T14" fmla="*/ 34 w 3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8">
                  <a:moveTo>
                    <a:pt x="0" y="6"/>
                  </a:moveTo>
                  <a:lnTo>
                    <a:pt x="12" y="7"/>
                  </a:lnTo>
                  <a:lnTo>
                    <a:pt x="24" y="6"/>
                  </a:lnTo>
                  <a:lnTo>
                    <a:pt x="3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 flipH="1" flipV="1">
              <a:off x="3311" y="2498"/>
              <a:ext cx="257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27"/>
            <p:cNvSpPr>
              <a:spLocks noChangeShapeType="1"/>
            </p:cNvSpPr>
            <p:nvPr/>
          </p:nvSpPr>
          <p:spPr bwMode="auto">
            <a:xfrm>
              <a:off x="3319" y="2517"/>
              <a:ext cx="241" cy="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Line 28"/>
            <p:cNvSpPr>
              <a:spLocks noChangeShapeType="1"/>
            </p:cNvSpPr>
            <p:nvPr/>
          </p:nvSpPr>
          <p:spPr bwMode="auto">
            <a:xfrm flipH="1">
              <a:off x="3196" y="2288"/>
              <a:ext cx="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>
              <a:off x="3199" y="2314"/>
              <a:ext cx="97" cy="1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4" name="Freeform 30"/>
            <p:cNvSpPr>
              <a:spLocks/>
            </p:cNvSpPr>
            <p:nvPr/>
          </p:nvSpPr>
          <p:spPr bwMode="auto">
            <a:xfrm>
              <a:off x="3192" y="2288"/>
              <a:ext cx="12" cy="23"/>
            </a:xfrm>
            <a:custGeom>
              <a:avLst/>
              <a:gdLst>
                <a:gd name="T0" fmla="*/ 4 w 12"/>
                <a:gd name="T1" fmla="*/ 22 h 23"/>
                <a:gd name="T2" fmla="*/ 0 w 12"/>
                <a:gd name="T3" fmla="*/ 13 h 23"/>
                <a:gd name="T4" fmla="*/ 4 w 12"/>
                <a:gd name="T5" fmla="*/ 6 h 23"/>
                <a:gd name="T6" fmla="*/ 11 w 12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3"/>
                <a:gd name="T14" fmla="*/ 12 w 12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3">
                  <a:moveTo>
                    <a:pt x="4" y="22"/>
                  </a:moveTo>
                  <a:lnTo>
                    <a:pt x="0" y="13"/>
                  </a:lnTo>
                  <a:lnTo>
                    <a:pt x="4" y="6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Freeform 31"/>
            <p:cNvSpPr>
              <a:spLocks/>
            </p:cNvSpPr>
            <p:nvPr/>
          </p:nvSpPr>
          <p:spPr bwMode="auto">
            <a:xfrm>
              <a:off x="3300" y="2492"/>
              <a:ext cx="16" cy="11"/>
            </a:xfrm>
            <a:custGeom>
              <a:avLst/>
              <a:gdLst>
                <a:gd name="T0" fmla="*/ 0 w 16"/>
                <a:gd name="T1" fmla="*/ 0 h 11"/>
                <a:gd name="T2" fmla="*/ 4 w 16"/>
                <a:gd name="T3" fmla="*/ 5 h 11"/>
                <a:gd name="T4" fmla="*/ 15 w 16"/>
                <a:gd name="T5" fmla="*/ 10 h 11"/>
                <a:gd name="T6" fmla="*/ 0 60000 65536"/>
                <a:gd name="T7" fmla="*/ 0 60000 65536"/>
                <a:gd name="T8" fmla="*/ 0 60000 65536"/>
                <a:gd name="T9" fmla="*/ 0 w 16"/>
                <a:gd name="T10" fmla="*/ 0 h 11"/>
                <a:gd name="T11" fmla="*/ 16 w 16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1">
                  <a:moveTo>
                    <a:pt x="0" y="0"/>
                  </a:moveTo>
                  <a:lnTo>
                    <a:pt x="4" y="5"/>
                  </a:lnTo>
                  <a:lnTo>
                    <a:pt x="15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Freeform 32"/>
            <p:cNvSpPr>
              <a:spLocks/>
            </p:cNvSpPr>
            <p:nvPr/>
          </p:nvSpPr>
          <p:spPr bwMode="auto">
            <a:xfrm>
              <a:off x="3192" y="2313"/>
              <a:ext cx="109" cy="190"/>
            </a:xfrm>
            <a:custGeom>
              <a:avLst/>
              <a:gdLst>
                <a:gd name="T0" fmla="*/ 108 w 109"/>
                <a:gd name="T1" fmla="*/ 189 h 190"/>
                <a:gd name="T2" fmla="*/ 4 w 109"/>
                <a:gd name="T3" fmla="*/ 8 h 190"/>
                <a:gd name="T4" fmla="*/ 0 w 109"/>
                <a:gd name="T5" fmla="*/ 0 h 190"/>
                <a:gd name="T6" fmla="*/ 0 60000 65536"/>
                <a:gd name="T7" fmla="*/ 0 60000 65536"/>
                <a:gd name="T8" fmla="*/ 0 60000 65536"/>
                <a:gd name="T9" fmla="*/ 0 w 109"/>
                <a:gd name="T10" fmla="*/ 0 h 190"/>
                <a:gd name="T11" fmla="*/ 109 w 109"/>
                <a:gd name="T12" fmla="*/ 190 h 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190">
                  <a:moveTo>
                    <a:pt x="108" y="189"/>
                  </a:moveTo>
                  <a:lnTo>
                    <a:pt x="4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Freeform 33"/>
            <p:cNvSpPr>
              <a:spLocks/>
            </p:cNvSpPr>
            <p:nvPr/>
          </p:nvSpPr>
          <p:spPr bwMode="auto">
            <a:xfrm>
              <a:off x="3300" y="2502"/>
              <a:ext cx="16" cy="12"/>
            </a:xfrm>
            <a:custGeom>
              <a:avLst/>
              <a:gdLst>
                <a:gd name="T0" fmla="*/ 0 w 16"/>
                <a:gd name="T1" fmla="*/ 0 h 12"/>
                <a:gd name="T2" fmla="*/ 4 w 16"/>
                <a:gd name="T3" fmla="*/ 7 h 12"/>
                <a:gd name="T4" fmla="*/ 15 w 16"/>
                <a:gd name="T5" fmla="*/ 11 h 12"/>
                <a:gd name="T6" fmla="*/ 0 60000 65536"/>
                <a:gd name="T7" fmla="*/ 0 60000 65536"/>
                <a:gd name="T8" fmla="*/ 0 60000 65536"/>
                <a:gd name="T9" fmla="*/ 0 w 16"/>
                <a:gd name="T10" fmla="*/ 0 h 12"/>
                <a:gd name="T11" fmla="*/ 16 w 1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2">
                  <a:moveTo>
                    <a:pt x="0" y="0"/>
                  </a:moveTo>
                  <a:lnTo>
                    <a:pt x="4" y="7"/>
                  </a:lnTo>
                  <a:lnTo>
                    <a:pt x="15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 flipV="1">
              <a:off x="3192" y="2297"/>
              <a:ext cx="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3200" y="2308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Freeform 36"/>
            <p:cNvSpPr>
              <a:spLocks/>
            </p:cNvSpPr>
            <p:nvPr/>
          </p:nvSpPr>
          <p:spPr bwMode="auto">
            <a:xfrm>
              <a:off x="3287" y="2460"/>
              <a:ext cx="33" cy="41"/>
            </a:xfrm>
            <a:custGeom>
              <a:avLst/>
              <a:gdLst>
                <a:gd name="T0" fmla="*/ 0 w 33"/>
                <a:gd name="T1" fmla="*/ 0 h 41"/>
                <a:gd name="T2" fmla="*/ 17 w 33"/>
                <a:gd name="T3" fmla="*/ 28 h 41"/>
                <a:gd name="T4" fmla="*/ 24 w 33"/>
                <a:gd name="T5" fmla="*/ 34 h 41"/>
                <a:gd name="T6" fmla="*/ 32 w 33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1"/>
                <a:gd name="T14" fmla="*/ 33 w 3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1">
                  <a:moveTo>
                    <a:pt x="0" y="0"/>
                  </a:moveTo>
                  <a:lnTo>
                    <a:pt x="17" y="28"/>
                  </a:lnTo>
                  <a:lnTo>
                    <a:pt x="24" y="34"/>
                  </a:lnTo>
                  <a:lnTo>
                    <a:pt x="32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 flipH="1" flipV="1">
              <a:off x="3300" y="2484"/>
              <a:ext cx="15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>
              <a:off x="3315" y="2493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Line 39"/>
            <p:cNvSpPr>
              <a:spLocks noChangeShapeType="1"/>
            </p:cNvSpPr>
            <p:nvPr/>
          </p:nvSpPr>
          <p:spPr bwMode="auto">
            <a:xfrm flipH="1" flipV="1">
              <a:off x="3200" y="2308"/>
              <a:ext cx="91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4" name="Line 40"/>
            <p:cNvSpPr>
              <a:spLocks noChangeShapeType="1"/>
            </p:cNvSpPr>
            <p:nvPr/>
          </p:nvSpPr>
          <p:spPr bwMode="auto">
            <a:xfrm>
              <a:off x="3323" y="2504"/>
              <a:ext cx="3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5" name="Line 41"/>
            <p:cNvSpPr>
              <a:spLocks noChangeShapeType="1"/>
            </p:cNvSpPr>
            <p:nvPr/>
          </p:nvSpPr>
          <p:spPr bwMode="auto">
            <a:xfrm flipV="1">
              <a:off x="3215" y="1758"/>
              <a:ext cx="169" cy="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3412" y="1755"/>
              <a:ext cx="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7" name="Freeform 43"/>
            <p:cNvSpPr>
              <a:spLocks/>
            </p:cNvSpPr>
            <p:nvPr/>
          </p:nvSpPr>
          <p:spPr bwMode="auto">
            <a:xfrm>
              <a:off x="3388" y="1755"/>
              <a:ext cx="21" cy="8"/>
            </a:xfrm>
            <a:custGeom>
              <a:avLst/>
              <a:gdLst>
                <a:gd name="T0" fmla="*/ 20 w 21"/>
                <a:gd name="T1" fmla="*/ 0 h 8"/>
                <a:gd name="T2" fmla="*/ 9 w 21"/>
                <a:gd name="T3" fmla="*/ 3 h 8"/>
                <a:gd name="T4" fmla="*/ 0 w 21"/>
                <a:gd name="T5" fmla="*/ 7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0" y="0"/>
                  </a:moveTo>
                  <a:lnTo>
                    <a:pt x="9" y="3"/>
                  </a:lnTo>
                  <a:lnTo>
                    <a:pt x="0" y="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8" name="Line 44"/>
            <p:cNvSpPr>
              <a:spLocks noChangeShapeType="1"/>
            </p:cNvSpPr>
            <p:nvPr/>
          </p:nvSpPr>
          <p:spPr bwMode="auto">
            <a:xfrm>
              <a:off x="3200" y="1910"/>
              <a:ext cx="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9" name="Freeform 45"/>
            <p:cNvSpPr>
              <a:spLocks/>
            </p:cNvSpPr>
            <p:nvPr/>
          </p:nvSpPr>
          <p:spPr bwMode="auto">
            <a:xfrm>
              <a:off x="3200" y="1891"/>
              <a:ext cx="12" cy="16"/>
            </a:xfrm>
            <a:custGeom>
              <a:avLst/>
              <a:gdLst>
                <a:gd name="T0" fmla="*/ 0 w 12"/>
                <a:gd name="T1" fmla="*/ 15 h 16"/>
                <a:gd name="T2" fmla="*/ 4 w 12"/>
                <a:gd name="T3" fmla="*/ 8 h 16"/>
                <a:gd name="T4" fmla="*/ 11 w 12"/>
                <a:gd name="T5" fmla="*/ 0 h 16"/>
                <a:gd name="T6" fmla="*/ 0 60000 65536"/>
                <a:gd name="T7" fmla="*/ 0 60000 65536"/>
                <a:gd name="T8" fmla="*/ 0 60000 65536"/>
                <a:gd name="T9" fmla="*/ 0 w 12"/>
                <a:gd name="T10" fmla="*/ 0 h 16"/>
                <a:gd name="T11" fmla="*/ 12 w 1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6">
                  <a:moveTo>
                    <a:pt x="0" y="15"/>
                  </a:moveTo>
                  <a:lnTo>
                    <a:pt x="4" y="8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0" name="Line 46"/>
            <p:cNvSpPr>
              <a:spLocks noChangeShapeType="1"/>
            </p:cNvSpPr>
            <p:nvPr/>
          </p:nvSpPr>
          <p:spPr bwMode="auto">
            <a:xfrm>
              <a:off x="3364" y="2087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1" name="Freeform 47"/>
            <p:cNvSpPr>
              <a:spLocks/>
            </p:cNvSpPr>
            <p:nvPr/>
          </p:nvSpPr>
          <p:spPr bwMode="auto">
            <a:xfrm>
              <a:off x="3352" y="2087"/>
              <a:ext cx="14" cy="27"/>
            </a:xfrm>
            <a:custGeom>
              <a:avLst/>
              <a:gdLst>
                <a:gd name="T0" fmla="*/ 13 w 14"/>
                <a:gd name="T1" fmla="*/ 0 h 27"/>
                <a:gd name="T2" fmla="*/ 3 w 14"/>
                <a:gd name="T3" fmla="*/ 10 h 27"/>
                <a:gd name="T4" fmla="*/ 0 w 14"/>
                <a:gd name="T5" fmla="*/ 16 h 27"/>
                <a:gd name="T6" fmla="*/ 1 w 14"/>
                <a:gd name="T7" fmla="*/ 22 h 27"/>
                <a:gd name="T8" fmla="*/ 7 w 14"/>
                <a:gd name="T9" fmla="*/ 2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7"/>
                <a:gd name="T17" fmla="*/ 14 w 14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7">
                  <a:moveTo>
                    <a:pt x="13" y="0"/>
                  </a:moveTo>
                  <a:lnTo>
                    <a:pt x="3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7" y="2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2" name="Line 48"/>
            <p:cNvSpPr>
              <a:spLocks noChangeShapeType="1"/>
            </p:cNvSpPr>
            <p:nvPr/>
          </p:nvSpPr>
          <p:spPr bwMode="auto">
            <a:xfrm flipH="1">
              <a:off x="3319" y="2053"/>
              <a:ext cx="17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3" name="Freeform 49"/>
            <p:cNvSpPr>
              <a:spLocks/>
            </p:cNvSpPr>
            <p:nvPr/>
          </p:nvSpPr>
          <p:spPr bwMode="auto">
            <a:xfrm>
              <a:off x="3332" y="2053"/>
              <a:ext cx="41" cy="35"/>
            </a:xfrm>
            <a:custGeom>
              <a:avLst/>
              <a:gdLst>
                <a:gd name="T0" fmla="*/ 0 w 41"/>
                <a:gd name="T1" fmla="*/ 0 h 35"/>
                <a:gd name="T2" fmla="*/ 13 w 41"/>
                <a:gd name="T3" fmla="*/ 0 h 35"/>
                <a:gd name="T4" fmla="*/ 25 w 41"/>
                <a:gd name="T5" fmla="*/ 2 h 35"/>
                <a:gd name="T6" fmla="*/ 35 w 41"/>
                <a:gd name="T7" fmla="*/ 9 h 35"/>
                <a:gd name="T8" fmla="*/ 40 w 41"/>
                <a:gd name="T9" fmla="*/ 16 h 35"/>
                <a:gd name="T10" fmla="*/ 40 w 41"/>
                <a:gd name="T11" fmla="*/ 26 h 35"/>
                <a:gd name="T12" fmla="*/ 33 w 41"/>
                <a:gd name="T13" fmla="*/ 34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5"/>
                <a:gd name="T23" fmla="*/ 41 w 41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5">
                  <a:moveTo>
                    <a:pt x="0" y="0"/>
                  </a:moveTo>
                  <a:lnTo>
                    <a:pt x="13" y="0"/>
                  </a:lnTo>
                  <a:lnTo>
                    <a:pt x="25" y="2"/>
                  </a:lnTo>
                  <a:lnTo>
                    <a:pt x="35" y="9"/>
                  </a:lnTo>
                  <a:lnTo>
                    <a:pt x="40" y="16"/>
                  </a:lnTo>
                  <a:lnTo>
                    <a:pt x="40" y="26"/>
                  </a:lnTo>
                  <a:lnTo>
                    <a:pt x="33" y="3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4" name="Freeform 50"/>
            <p:cNvSpPr>
              <a:spLocks/>
            </p:cNvSpPr>
            <p:nvPr/>
          </p:nvSpPr>
          <p:spPr bwMode="auto">
            <a:xfrm>
              <a:off x="3204" y="1915"/>
              <a:ext cx="121" cy="155"/>
            </a:xfrm>
            <a:custGeom>
              <a:avLst/>
              <a:gdLst>
                <a:gd name="T0" fmla="*/ 120 w 121"/>
                <a:gd name="T1" fmla="*/ 143 h 155"/>
                <a:gd name="T2" fmla="*/ 104 w 121"/>
                <a:gd name="T3" fmla="*/ 153 h 155"/>
                <a:gd name="T4" fmla="*/ 96 w 121"/>
                <a:gd name="T5" fmla="*/ 154 h 155"/>
                <a:gd name="T6" fmla="*/ 88 w 121"/>
                <a:gd name="T7" fmla="*/ 153 h 155"/>
                <a:gd name="T8" fmla="*/ 82 w 121"/>
                <a:gd name="T9" fmla="*/ 146 h 155"/>
                <a:gd name="T10" fmla="*/ 0 w 121"/>
                <a:gd name="T11" fmla="*/ 0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155"/>
                <a:gd name="T20" fmla="*/ 121 w 121"/>
                <a:gd name="T21" fmla="*/ 155 h 1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155">
                  <a:moveTo>
                    <a:pt x="120" y="143"/>
                  </a:moveTo>
                  <a:lnTo>
                    <a:pt x="104" y="153"/>
                  </a:lnTo>
                  <a:lnTo>
                    <a:pt x="96" y="154"/>
                  </a:lnTo>
                  <a:lnTo>
                    <a:pt x="88" y="153"/>
                  </a:lnTo>
                  <a:lnTo>
                    <a:pt x="82" y="14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5" name="Freeform 51"/>
            <p:cNvSpPr>
              <a:spLocks/>
            </p:cNvSpPr>
            <p:nvPr/>
          </p:nvSpPr>
          <p:spPr bwMode="auto">
            <a:xfrm>
              <a:off x="3287" y="2341"/>
              <a:ext cx="33" cy="41"/>
            </a:xfrm>
            <a:custGeom>
              <a:avLst/>
              <a:gdLst>
                <a:gd name="T0" fmla="*/ 0 w 33"/>
                <a:gd name="T1" fmla="*/ 0 h 41"/>
                <a:gd name="T2" fmla="*/ 17 w 33"/>
                <a:gd name="T3" fmla="*/ 30 h 41"/>
                <a:gd name="T4" fmla="*/ 24 w 33"/>
                <a:gd name="T5" fmla="*/ 35 h 41"/>
                <a:gd name="T6" fmla="*/ 32 w 33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1"/>
                <a:gd name="T14" fmla="*/ 33 w 3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1">
                  <a:moveTo>
                    <a:pt x="0" y="0"/>
                  </a:moveTo>
                  <a:lnTo>
                    <a:pt x="17" y="30"/>
                  </a:lnTo>
                  <a:lnTo>
                    <a:pt x="24" y="35"/>
                  </a:lnTo>
                  <a:lnTo>
                    <a:pt x="32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 flipH="1" flipV="1">
              <a:off x="3300" y="2366"/>
              <a:ext cx="15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Line 53"/>
            <p:cNvSpPr>
              <a:spLocks noChangeShapeType="1"/>
            </p:cNvSpPr>
            <p:nvPr/>
          </p:nvSpPr>
          <p:spPr bwMode="auto">
            <a:xfrm>
              <a:off x="3315" y="2376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8" name="Freeform 54"/>
            <p:cNvSpPr>
              <a:spLocks/>
            </p:cNvSpPr>
            <p:nvPr/>
          </p:nvSpPr>
          <p:spPr bwMode="auto">
            <a:xfrm>
              <a:off x="3352" y="2382"/>
              <a:ext cx="8" cy="12"/>
            </a:xfrm>
            <a:custGeom>
              <a:avLst/>
              <a:gdLst>
                <a:gd name="T0" fmla="*/ 0 w 8"/>
                <a:gd name="T1" fmla="*/ 0 h 12"/>
                <a:gd name="T2" fmla="*/ 1 w 8"/>
                <a:gd name="T3" fmla="*/ 7 h 12"/>
                <a:gd name="T4" fmla="*/ 7 w 8"/>
                <a:gd name="T5" fmla="*/ 11 h 12"/>
                <a:gd name="T6" fmla="*/ 0 60000 65536"/>
                <a:gd name="T7" fmla="*/ 0 60000 65536"/>
                <a:gd name="T8" fmla="*/ 0 60000 65536"/>
                <a:gd name="T9" fmla="*/ 0 w 8"/>
                <a:gd name="T10" fmla="*/ 0 h 12"/>
                <a:gd name="T11" fmla="*/ 8 w 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2">
                  <a:moveTo>
                    <a:pt x="0" y="0"/>
                  </a:moveTo>
                  <a:lnTo>
                    <a:pt x="1" y="7"/>
                  </a:lnTo>
                  <a:lnTo>
                    <a:pt x="7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Line 55"/>
            <p:cNvSpPr>
              <a:spLocks noChangeShapeType="1"/>
            </p:cNvSpPr>
            <p:nvPr/>
          </p:nvSpPr>
          <p:spPr bwMode="auto">
            <a:xfrm flipH="1">
              <a:off x="3319" y="2334"/>
              <a:ext cx="1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Freeform 56"/>
            <p:cNvSpPr>
              <a:spLocks/>
            </p:cNvSpPr>
            <p:nvPr/>
          </p:nvSpPr>
          <p:spPr bwMode="auto">
            <a:xfrm>
              <a:off x="3331" y="2332"/>
              <a:ext cx="22" cy="3"/>
            </a:xfrm>
            <a:custGeom>
              <a:avLst/>
              <a:gdLst>
                <a:gd name="T0" fmla="*/ 0 w 22"/>
                <a:gd name="T1" fmla="*/ 2 h 3"/>
                <a:gd name="T2" fmla="*/ 10 w 22"/>
                <a:gd name="T3" fmla="*/ 0 h 3"/>
                <a:gd name="T4" fmla="*/ 21 w 22"/>
                <a:gd name="T5" fmla="*/ 0 h 3"/>
                <a:gd name="T6" fmla="*/ 0 60000 65536"/>
                <a:gd name="T7" fmla="*/ 0 60000 65536"/>
                <a:gd name="T8" fmla="*/ 0 60000 65536"/>
                <a:gd name="T9" fmla="*/ 0 w 22"/>
                <a:gd name="T10" fmla="*/ 0 h 3"/>
                <a:gd name="T11" fmla="*/ 22 w 2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3">
                  <a:moveTo>
                    <a:pt x="0" y="2"/>
                  </a:move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1" name="Freeform 57"/>
            <p:cNvSpPr>
              <a:spLocks/>
            </p:cNvSpPr>
            <p:nvPr/>
          </p:nvSpPr>
          <p:spPr bwMode="auto">
            <a:xfrm>
              <a:off x="3287" y="2336"/>
              <a:ext cx="38" cy="13"/>
            </a:xfrm>
            <a:custGeom>
              <a:avLst/>
              <a:gdLst>
                <a:gd name="T0" fmla="*/ 37 w 38"/>
                <a:gd name="T1" fmla="*/ 0 h 13"/>
                <a:gd name="T2" fmla="*/ 21 w 38"/>
                <a:gd name="T3" fmla="*/ 10 h 13"/>
                <a:gd name="T4" fmla="*/ 14 w 38"/>
                <a:gd name="T5" fmla="*/ 12 h 13"/>
                <a:gd name="T6" fmla="*/ 6 w 38"/>
                <a:gd name="T7" fmla="*/ 10 h 13"/>
                <a:gd name="T8" fmla="*/ 0 w 38"/>
                <a:gd name="T9" fmla="*/ 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3"/>
                <a:gd name="T17" fmla="*/ 38 w 3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3">
                  <a:moveTo>
                    <a:pt x="37" y="0"/>
                  </a:moveTo>
                  <a:lnTo>
                    <a:pt x="21" y="10"/>
                  </a:lnTo>
                  <a:lnTo>
                    <a:pt x="14" y="12"/>
                  </a:lnTo>
                  <a:lnTo>
                    <a:pt x="6" y="10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3323" y="2385"/>
              <a:ext cx="3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 flipV="1">
              <a:off x="3200" y="1902"/>
              <a:ext cx="0" cy="4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>
              <a:off x="3352" y="2106"/>
              <a:ext cx="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 flipV="1">
              <a:off x="3287" y="2057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>
              <a:off x="3345" y="2361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7" name="Freeform 63"/>
            <p:cNvSpPr>
              <a:spLocks/>
            </p:cNvSpPr>
            <p:nvPr/>
          </p:nvSpPr>
          <p:spPr bwMode="auto">
            <a:xfrm>
              <a:off x="3332" y="2344"/>
              <a:ext cx="21" cy="18"/>
            </a:xfrm>
            <a:custGeom>
              <a:avLst/>
              <a:gdLst>
                <a:gd name="T0" fmla="*/ 9 w 21"/>
                <a:gd name="T1" fmla="*/ 17 h 18"/>
                <a:gd name="T2" fmla="*/ 3 w 21"/>
                <a:gd name="T3" fmla="*/ 14 h 18"/>
                <a:gd name="T4" fmla="*/ 0 w 21"/>
                <a:gd name="T5" fmla="*/ 8 h 18"/>
                <a:gd name="T6" fmla="*/ 3 w 21"/>
                <a:gd name="T7" fmla="*/ 1 h 18"/>
                <a:gd name="T8" fmla="*/ 12 w 21"/>
                <a:gd name="T9" fmla="*/ 0 h 18"/>
                <a:gd name="T10" fmla="*/ 20 w 2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8"/>
                <a:gd name="T20" fmla="*/ 21 w 2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8">
                  <a:moveTo>
                    <a:pt x="9" y="17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1"/>
                  </a:lnTo>
                  <a:lnTo>
                    <a:pt x="12" y="0"/>
                  </a:lnTo>
                  <a:lnTo>
                    <a:pt x="2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8" name="Line 64"/>
            <p:cNvSpPr>
              <a:spLocks noChangeShapeType="1"/>
            </p:cNvSpPr>
            <p:nvPr/>
          </p:nvSpPr>
          <p:spPr bwMode="auto">
            <a:xfrm>
              <a:off x="3655" y="1875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Freeform 65"/>
            <p:cNvSpPr>
              <a:spLocks/>
            </p:cNvSpPr>
            <p:nvPr/>
          </p:nvSpPr>
          <p:spPr bwMode="auto">
            <a:xfrm>
              <a:off x="3655" y="1864"/>
              <a:ext cx="38" cy="12"/>
            </a:xfrm>
            <a:custGeom>
              <a:avLst/>
              <a:gdLst>
                <a:gd name="T0" fmla="*/ 0 w 38"/>
                <a:gd name="T1" fmla="*/ 11 h 12"/>
                <a:gd name="T2" fmla="*/ 16 w 38"/>
                <a:gd name="T3" fmla="*/ 1 h 12"/>
                <a:gd name="T4" fmla="*/ 24 w 38"/>
                <a:gd name="T5" fmla="*/ 0 h 12"/>
                <a:gd name="T6" fmla="*/ 32 w 38"/>
                <a:gd name="T7" fmla="*/ 1 h 12"/>
                <a:gd name="T8" fmla="*/ 37 w 38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"/>
                <a:gd name="T17" fmla="*/ 38 w 3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">
                  <a:moveTo>
                    <a:pt x="0" y="11"/>
                  </a:moveTo>
                  <a:lnTo>
                    <a:pt x="16" y="1"/>
                  </a:lnTo>
                  <a:lnTo>
                    <a:pt x="24" y="0"/>
                  </a:lnTo>
                  <a:lnTo>
                    <a:pt x="32" y="1"/>
                  </a:lnTo>
                  <a:lnTo>
                    <a:pt x="37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0" name="Freeform 66"/>
            <p:cNvSpPr>
              <a:spLocks/>
            </p:cNvSpPr>
            <p:nvPr/>
          </p:nvSpPr>
          <p:spPr bwMode="auto">
            <a:xfrm>
              <a:off x="3607" y="1846"/>
              <a:ext cx="49" cy="35"/>
            </a:xfrm>
            <a:custGeom>
              <a:avLst/>
              <a:gdLst>
                <a:gd name="T0" fmla="*/ 9 w 49"/>
                <a:gd name="T1" fmla="*/ 0 h 35"/>
                <a:gd name="T2" fmla="*/ 3 w 49"/>
                <a:gd name="T3" fmla="*/ 7 h 35"/>
                <a:gd name="T4" fmla="*/ 0 w 49"/>
                <a:gd name="T5" fmla="*/ 15 h 35"/>
                <a:gd name="T6" fmla="*/ 5 w 49"/>
                <a:gd name="T7" fmla="*/ 24 h 35"/>
                <a:gd name="T8" fmla="*/ 13 w 49"/>
                <a:gd name="T9" fmla="*/ 30 h 35"/>
                <a:gd name="T10" fmla="*/ 25 w 49"/>
                <a:gd name="T11" fmla="*/ 34 h 35"/>
                <a:gd name="T12" fmla="*/ 38 w 49"/>
                <a:gd name="T13" fmla="*/ 33 h 35"/>
                <a:gd name="T14" fmla="*/ 48 w 49"/>
                <a:gd name="T15" fmla="*/ 29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5"/>
                <a:gd name="T26" fmla="*/ 49 w 49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5">
                  <a:moveTo>
                    <a:pt x="9" y="0"/>
                  </a:moveTo>
                  <a:lnTo>
                    <a:pt x="3" y="7"/>
                  </a:lnTo>
                  <a:lnTo>
                    <a:pt x="0" y="15"/>
                  </a:lnTo>
                  <a:lnTo>
                    <a:pt x="5" y="24"/>
                  </a:lnTo>
                  <a:lnTo>
                    <a:pt x="13" y="30"/>
                  </a:lnTo>
                  <a:lnTo>
                    <a:pt x="25" y="34"/>
                  </a:lnTo>
                  <a:lnTo>
                    <a:pt x="38" y="33"/>
                  </a:lnTo>
                  <a:lnTo>
                    <a:pt x="48" y="2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1" name="Line 67"/>
            <p:cNvSpPr>
              <a:spLocks noChangeShapeType="1"/>
            </p:cNvSpPr>
            <p:nvPr/>
          </p:nvSpPr>
          <p:spPr bwMode="auto">
            <a:xfrm flipH="1">
              <a:off x="3611" y="1839"/>
              <a:ext cx="2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2" name="Freeform 68"/>
            <p:cNvSpPr>
              <a:spLocks/>
            </p:cNvSpPr>
            <p:nvPr/>
          </p:nvSpPr>
          <p:spPr bwMode="auto">
            <a:xfrm>
              <a:off x="3420" y="1758"/>
              <a:ext cx="212" cy="78"/>
            </a:xfrm>
            <a:custGeom>
              <a:avLst/>
              <a:gdLst>
                <a:gd name="T0" fmla="*/ 208 w 212"/>
                <a:gd name="T1" fmla="*/ 77 h 78"/>
                <a:gd name="T2" fmla="*/ 211 w 212"/>
                <a:gd name="T3" fmla="*/ 71 h 78"/>
                <a:gd name="T4" fmla="*/ 210 w 212"/>
                <a:gd name="T5" fmla="*/ 64 h 78"/>
                <a:gd name="T6" fmla="*/ 203 w 212"/>
                <a:gd name="T7" fmla="*/ 61 h 78"/>
                <a:gd name="T8" fmla="*/ 0 w 212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78"/>
                <a:gd name="T17" fmla="*/ 212 w 212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78">
                  <a:moveTo>
                    <a:pt x="208" y="77"/>
                  </a:moveTo>
                  <a:lnTo>
                    <a:pt x="211" y="71"/>
                  </a:lnTo>
                  <a:lnTo>
                    <a:pt x="210" y="64"/>
                  </a:lnTo>
                  <a:lnTo>
                    <a:pt x="203" y="6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3" name="Line 69"/>
            <p:cNvSpPr>
              <a:spLocks noChangeShapeType="1"/>
            </p:cNvSpPr>
            <p:nvPr/>
          </p:nvSpPr>
          <p:spPr bwMode="auto">
            <a:xfrm>
              <a:off x="3631" y="1832"/>
              <a:ext cx="0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4" name="Line 70"/>
            <p:cNvSpPr>
              <a:spLocks noChangeShapeType="1"/>
            </p:cNvSpPr>
            <p:nvPr/>
          </p:nvSpPr>
          <p:spPr bwMode="auto">
            <a:xfrm flipV="1">
              <a:off x="4067" y="2352"/>
              <a:ext cx="14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5" name="Line 71"/>
            <p:cNvSpPr>
              <a:spLocks noChangeShapeType="1"/>
            </p:cNvSpPr>
            <p:nvPr/>
          </p:nvSpPr>
          <p:spPr bwMode="auto">
            <a:xfrm flipH="1">
              <a:off x="3947" y="2324"/>
              <a:ext cx="136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6" name="Line 72"/>
            <p:cNvSpPr>
              <a:spLocks noChangeShapeType="1"/>
            </p:cNvSpPr>
            <p:nvPr/>
          </p:nvSpPr>
          <p:spPr bwMode="auto">
            <a:xfrm flipV="1">
              <a:off x="3991" y="2337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7" name="Freeform 73"/>
            <p:cNvSpPr>
              <a:spLocks/>
            </p:cNvSpPr>
            <p:nvPr/>
          </p:nvSpPr>
          <p:spPr bwMode="auto">
            <a:xfrm>
              <a:off x="3925" y="2345"/>
              <a:ext cx="63" cy="42"/>
            </a:xfrm>
            <a:custGeom>
              <a:avLst/>
              <a:gdLst>
                <a:gd name="T0" fmla="*/ 62 w 63"/>
                <a:gd name="T1" fmla="*/ 0 h 42"/>
                <a:gd name="T2" fmla="*/ 46 w 63"/>
                <a:gd name="T3" fmla="*/ 6 h 42"/>
                <a:gd name="T4" fmla="*/ 32 w 63"/>
                <a:gd name="T5" fmla="*/ 15 h 42"/>
                <a:gd name="T6" fmla="*/ 17 w 63"/>
                <a:gd name="T7" fmla="*/ 23 h 42"/>
                <a:gd name="T8" fmla="*/ 8 w 63"/>
                <a:gd name="T9" fmla="*/ 33 h 42"/>
                <a:gd name="T10" fmla="*/ 0 w 63"/>
                <a:gd name="T11" fmla="*/ 4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42"/>
                <a:gd name="T20" fmla="*/ 63 w 63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42">
                  <a:moveTo>
                    <a:pt x="62" y="0"/>
                  </a:moveTo>
                  <a:lnTo>
                    <a:pt x="46" y="6"/>
                  </a:lnTo>
                  <a:lnTo>
                    <a:pt x="32" y="15"/>
                  </a:lnTo>
                  <a:lnTo>
                    <a:pt x="17" y="23"/>
                  </a:lnTo>
                  <a:lnTo>
                    <a:pt x="8" y="33"/>
                  </a:lnTo>
                  <a:lnTo>
                    <a:pt x="0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8" name="Line 74"/>
            <p:cNvSpPr>
              <a:spLocks noChangeShapeType="1"/>
            </p:cNvSpPr>
            <p:nvPr/>
          </p:nvSpPr>
          <p:spPr bwMode="auto">
            <a:xfrm flipV="1">
              <a:off x="3959" y="2361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9" name="Line 75"/>
            <p:cNvSpPr>
              <a:spLocks noChangeShapeType="1"/>
            </p:cNvSpPr>
            <p:nvPr/>
          </p:nvSpPr>
          <p:spPr bwMode="auto">
            <a:xfrm flipV="1">
              <a:off x="4007" y="2316"/>
              <a:ext cx="68" cy="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0" name="Line 76"/>
            <p:cNvSpPr>
              <a:spLocks noChangeShapeType="1"/>
            </p:cNvSpPr>
            <p:nvPr/>
          </p:nvSpPr>
          <p:spPr bwMode="auto">
            <a:xfrm flipH="1" flipV="1">
              <a:off x="3947" y="2409"/>
              <a:ext cx="3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1" name="Freeform 77"/>
            <p:cNvSpPr>
              <a:spLocks/>
            </p:cNvSpPr>
            <p:nvPr/>
          </p:nvSpPr>
          <p:spPr bwMode="auto">
            <a:xfrm>
              <a:off x="3861" y="2316"/>
              <a:ext cx="137" cy="233"/>
            </a:xfrm>
            <a:custGeom>
              <a:avLst/>
              <a:gdLst>
                <a:gd name="T0" fmla="*/ 136 w 137"/>
                <a:gd name="T1" fmla="*/ 26 h 233"/>
                <a:gd name="T2" fmla="*/ 128 w 137"/>
                <a:gd name="T3" fmla="*/ 13 h 233"/>
                <a:gd name="T4" fmla="*/ 115 w 137"/>
                <a:gd name="T5" fmla="*/ 3 h 233"/>
                <a:gd name="T6" fmla="*/ 100 w 137"/>
                <a:gd name="T7" fmla="*/ 0 h 233"/>
                <a:gd name="T8" fmla="*/ 84 w 137"/>
                <a:gd name="T9" fmla="*/ 5 h 233"/>
                <a:gd name="T10" fmla="*/ 67 w 137"/>
                <a:gd name="T11" fmla="*/ 16 h 233"/>
                <a:gd name="T12" fmla="*/ 49 w 137"/>
                <a:gd name="T13" fmla="*/ 33 h 233"/>
                <a:gd name="T14" fmla="*/ 33 w 137"/>
                <a:gd name="T15" fmla="*/ 55 h 233"/>
                <a:gd name="T16" fmla="*/ 20 w 137"/>
                <a:gd name="T17" fmla="*/ 81 h 233"/>
                <a:gd name="T18" fmla="*/ 9 w 137"/>
                <a:gd name="T19" fmla="*/ 107 h 233"/>
                <a:gd name="T20" fmla="*/ 3 w 137"/>
                <a:gd name="T21" fmla="*/ 136 h 233"/>
                <a:gd name="T22" fmla="*/ 0 w 137"/>
                <a:gd name="T23" fmla="*/ 164 h 233"/>
                <a:gd name="T24" fmla="*/ 1 w 137"/>
                <a:gd name="T25" fmla="*/ 188 h 233"/>
                <a:gd name="T26" fmla="*/ 6 w 137"/>
                <a:gd name="T27" fmla="*/ 208 h 233"/>
                <a:gd name="T28" fmla="*/ 16 w 137"/>
                <a:gd name="T29" fmla="*/ 222 h 233"/>
                <a:gd name="T30" fmla="*/ 28 w 137"/>
                <a:gd name="T31" fmla="*/ 231 h 233"/>
                <a:gd name="T32" fmla="*/ 43 w 137"/>
                <a:gd name="T33" fmla="*/ 232 h 233"/>
                <a:gd name="T34" fmla="*/ 60 w 137"/>
                <a:gd name="T35" fmla="*/ 227 h 2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7"/>
                <a:gd name="T55" fmla="*/ 0 h 233"/>
                <a:gd name="T56" fmla="*/ 137 w 137"/>
                <a:gd name="T57" fmla="*/ 233 h 2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7" h="233">
                  <a:moveTo>
                    <a:pt x="136" y="26"/>
                  </a:moveTo>
                  <a:lnTo>
                    <a:pt x="128" y="13"/>
                  </a:lnTo>
                  <a:lnTo>
                    <a:pt x="115" y="3"/>
                  </a:lnTo>
                  <a:lnTo>
                    <a:pt x="100" y="0"/>
                  </a:lnTo>
                  <a:lnTo>
                    <a:pt x="84" y="5"/>
                  </a:lnTo>
                  <a:lnTo>
                    <a:pt x="67" y="16"/>
                  </a:lnTo>
                  <a:lnTo>
                    <a:pt x="49" y="33"/>
                  </a:lnTo>
                  <a:lnTo>
                    <a:pt x="33" y="55"/>
                  </a:lnTo>
                  <a:lnTo>
                    <a:pt x="20" y="81"/>
                  </a:lnTo>
                  <a:lnTo>
                    <a:pt x="9" y="107"/>
                  </a:lnTo>
                  <a:lnTo>
                    <a:pt x="3" y="136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6" y="208"/>
                  </a:lnTo>
                  <a:lnTo>
                    <a:pt x="16" y="222"/>
                  </a:lnTo>
                  <a:lnTo>
                    <a:pt x="28" y="231"/>
                  </a:lnTo>
                  <a:lnTo>
                    <a:pt x="43" y="232"/>
                  </a:lnTo>
                  <a:lnTo>
                    <a:pt x="60" y="2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2" name="Line 78"/>
            <p:cNvSpPr>
              <a:spLocks noChangeShapeType="1"/>
            </p:cNvSpPr>
            <p:nvPr/>
          </p:nvSpPr>
          <p:spPr bwMode="auto">
            <a:xfrm flipV="1">
              <a:off x="3920" y="2392"/>
              <a:ext cx="0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3" name="Line 79"/>
            <p:cNvSpPr>
              <a:spLocks noChangeShapeType="1"/>
            </p:cNvSpPr>
            <p:nvPr/>
          </p:nvSpPr>
          <p:spPr bwMode="auto">
            <a:xfrm>
              <a:off x="4083" y="2324"/>
              <a:ext cx="14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4" name="Line 80"/>
            <p:cNvSpPr>
              <a:spLocks noChangeShapeType="1"/>
            </p:cNvSpPr>
            <p:nvPr/>
          </p:nvSpPr>
          <p:spPr bwMode="auto">
            <a:xfrm flipH="1" flipV="1">
              <a:off x="3959" y="2304"/>
              <a:ext cx="26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5" name="Line 81"/>
            <p:cNvSpPr>
              <a:spLocks noChangeShapeType="1"/>
            </p:cNvSpPr>
            <p:nvPr/>
          </p:nvSpPr>
          <p:spPr bwMode="auto">
            <a:xfrm flipH="1">
              <a:off x="3947" y="2378"/>
              <a:ext cx="17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6" name="Freeform 82"/>
            <p:cNvSpPr>
              <a:spLocks/>
            </p:cNvSpPr>
            <p:nvPr/>
          </p:nvSpPr>
          <p:spPr bwMode="auto">
            <a:xfrm>
              <a:off x="3967" y="2358"/>
              <a:ext cx="27" cy="15"/>
            </a:xfrm>
            <a:custGeom>
              <a:avLst/>
              <a:gdLst>
                <a:gd name="T0" fmla="*/ 26 w 27"/>
                <a:gd name="T1" fmla="*/ 14 h 15"/>
                <a:gd name="T2" fmla="*/ 26 w 27"/>
                <a:gd name="T3" fmla="*/ 8 h 15"/>
                <a:gd name="T4" fmla="*/ 22 w 27"/>
                <a:gd name="T5" fmla="*/ 4 h 15"/>
                <a:gd name="T6" fmla="*/ 14 w 27"/>
                <a:gd name="T7" fmla="*/ 0 h 15"/>
                <a:gd name="T8" fmla="*/ 7 w 27"/>
                <a:gd name="T9" fmla="*/ 3 h 15"/>
                <a:gd name="T10" fmla="*/ 0 w 27"/>
                <a:gd name="T11" fmla="*/ 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15"/>
                <a:gd name="T20" fmla="*/ 27 w 2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15">
                  <a:moveTo>
                    <a:pt x="26" y="14"/>
                  </a:moveTo>
                  <a:lnTo>
                    <a:pt x="26" y="8"/>
                  </a:lnTo>
                  <a:lnTo>
                    <a:pt x="22" y="4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7" name="Line 83"/>
            <p:cNvSpPr>
              <a:spLocks noChangeShapeType="1"/>
            </p:cNvSpPr>
            <p:nvPr/>
          </p:nvSpPr>
          <p:spPr bwMode="auto">
            <a:xfrm>
              <a:off x="3969" y="2370"/>
              <a:ext cx="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8" name="Freeform 84"/>
            <p:cNvSpPr>
              <a:spLocks/>
            </p:cNvSpPr>
            <p:nvPr/>
          </p:nvSpPr>
          <p:spPr bwMode="auto">
            <a:xfrm>
              <a:off x="3969" y="2365"/>
              <a:ext cx="19" cy="10"/>
            </a:xfrm>
            <a:custGeom>
              <a:avLst/>
              <a:gdLst>
                <a:gd name="T0" fmla="*/ 0 w 19"/>
                <a:gd name="T1" fmla="*/ 6 h 10"/>
                <a:gd name="T2" fmla="*/ 5 w 19"/>
                <a:gd name="T3" fmla="*/ 0 h 10"/>
                <a:gd name="T4" fmla="*/ 13 w 19"/>
                <a:gd name="T5" fmla="*/ 0 h 10"/>
                <a:gd name="T6" fmla="*/ 18 w 19"/>
                <a:gd name="T7" fmla="*/ 6 h 10"/>
                <a:gd name="T8" fmla="*/ 13 w 19"/>
                <a:gd name="T9" fmla="*/ 9 h 10"/>
                <a:gd name="T10" fmla="*/ 5 w 19"/>
                <a:gd name="T11" fmla="*/ 9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0" y="6"/>
                  </a:moveTo>
                  <a:lnTo>
                    <a:pt x="5" y="0"/>
                  </a:lnTo>
                  <a:lnTo>
                    <a:pt x="13" y="0"/>
                  </a:lnTo>
                  <a:lnTo>
                    <a:pt x="18" y="6"/>
                  </a:lnTo>
                  <a:lnTo>
                    <a:pt x="13" y="9"/>
                  </a:lnTo>
                  <a:lnTo>
                    <a:pt x="5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9" name="Line 85"/>
            <p:cNvSpPr>
              <a:spLocks noChangeShapeType="1"/>
            </p:cNvSpPr>
            <p:nvPr/>
          </p:nvSpPr>
          <p:spPr bwMode="auto">
            <a:xfrm flipV="1">
              <a:off x="3993" y="2366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0" name="Line 86"/>
            <p:cNvSpPr>
              <a:spLocks noChangeShapeType="1"/>
            </p:cNvSpPr>
            <p:nvPr/>
          </p:nvSpPr>
          <p:spPr bwMode="auto">
            <a:xfrm>
              <a:off x="3963" y="2372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1" name="Line 87"/>
            <p:cNvSpPr>
              <a:spLocks noChangeShapeType="1"/>
            </p:cNvSpPr>
            <p:nvPr/>
          </p:nvSpPr>
          <p:spPr bwMode="auto">
            <a:xfrm>
              <a:off x="4093" y="2501"/>
              <a:ext cx="0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2" name="Line 88"/>
            <p:cNvSpPr>
              <a:spLocks noChangeShapeType="1"/>
            </p:cNvSpPr>
            <p:nvPr/>
          </p:nvSpPr>
          <p:spPr bwMode="auto">
            <a:xfrm flipV="1">
              <a:off x="3973" y="2422"/>
              <a:ext cx="0" cy="2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3" name="Freeform 89"/>
            <p:cNvSpPr>
              <a:spLocks/>
            </p:cNvSpPr>
            <p:nvPr/>
          </p:nvSpPr>
          <p:spPr bwMode="auto">
            <a:xfrm>
              <a:off x="3951" y="2413"/>
              <a:ext cx="23" cy="273"/>
            </a:xfrm>
            <a:custGeom>
              <a:avLst/>
              <a:gdLst>
                <a:gd name="T0" fmla="*/ 0 w 23"/>
                <a:gd name="T1" fmla="*/ 0 h 273"/>
                <a:gd name="T2" fmla="*/ 0 w 23"/>
                <a:gd name="T3" fmla="*/ 256 h 273"/>
                <a:gd name="T4" fmla="*/ 22 w 23"/>
                <a:gd name="T5" fmla="*/ 272 h 273"/>
                <a:gd name="T6" fmla="*/ 0 60000 65536"/>
                <a:gd name="T7" fmla="*/ 0 60000 65536"/>
                <a:gd name="T8" fmla="*/ 0 60000 65536"/>
                <a:gd name="T9" fmla="*/ 0 w 23"/>
                <a:gd name="T10" fmla="*/ 0 h 273"/>
                <a:gd name="T11" fmla="*/ 23 w 23"/>
                <a:gd name="T12" fmla="*/ 273 h 2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73">
                  <a:moveTo>
                    <a:pt x="0" y="0"/>
                  </a:moveTo>
                  <a:lnTo>
                    <a:pt x="0" y="256"/>
                  </a:lnTo>
                  <a:lnTo>
                    <a:pt x="22" y="27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4" name="Freeform 90"/>
            <p:cNvSpPr>
              <a:spLocks/>
            </p:cNvSpPr>
            <p:nvPr/>
          </p:nvSpPr>
          <p:spPr bwMode="auto">
            <a:xfrm>
              <a:off x="3920" y="2385"/>
              <a:ext cx="6" cy="14"/>
            </a:xfrm>
            <a:custGeom>
              <a:avLst/>
              <a:gdLst>
                <a:gd name="T0" fmla="*/ 5 w 6"/>
                <a:gd name="T1" fmla="*/ 13 h 14"/>
                <a:gd name="T2" fmla="*/ 0 w 6"/>
                <a:gd name="T3" fmla="*/ 9 h 14"/>
                <a:gd name="T4" fmla="*/ 0 w 6"/>
                <a:gd name="T5" fmla="*/ 6 h 14"/>
                <a:gd name="T6" fmla="*/ 5 w 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4"/>
                <a:gd name="T14" fmla="*/ 6 w 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4">
                  <a:moveTo>
                    <a:pt x="5" y="13"/>
                  </a:moveTo>
                  <a:lnTo>
                    <a:pt x="0" y="9"/>
                  </a:lnTo>
                  <a:lnTo>
                    <a:pt x="0" y="6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5" name="Line 91"/>
            <p:cNvSpPr>
              <a:spLocks noChangeShapeType="1"/>
            </p:cNvSpPr>
            <p:nvPr/>
          </p:nvSpPr>
          <p:spPr bwMode="auto">
            <a:xfrm>
              <a:off x="3929" y="2402"/>
              <a:ext cx="18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6" name="Line 92"/>
            <p:cNvSpPr>
              <a:spLocks noChangeShapeType="1"/>
            </p:cNvSpPr>
            <p:nvPr/>
          </p:nvSpPr>
          <p:spPr bwMode="auto">
            <a:xfrm>
              <a:off x="3931" y="247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7" name="Line 93"/>
            <p:cNvSpPr>
              <a:spLocks noChangeShapeType="1"/>
            </p:cNvSpPr>
            <p:nvPr/>
          </p:nvSpPr>
          <p:spPr bwMode="auto">
            <a:xfrm flipH="1" flipV="1">
              <a:off x="3897" y="2445"/>
              <a:ext cx="38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8" name="Line 94"/>
            <p:cNvSpPr>
              <a:spLocks noChangeShapeType="1"/>
            </p:cNvSpPr>
            <p:nvPr/>
          </p:nvSpPr>
          <p:spPr bwMode="auto">
            <a:xfrm>
              <a:off x="3924" y="2436"/>
              <a:ext cx="1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9" name="Line 95"/>
            <p:cNvSpPr>
              <a:spLocks noChangeShapeType="1"/>
            </p:cNvSpPr>
            <p:nvPr/>
          </p:nvSpPr>
          <p:spPr bwMode="auto">
            <a:xfrm>
              <a:off x="3924" y="2509"/>
              <a:ext cx="16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0" name="Freeform 96"/>
            <p:cNvSpPr>
              <a:spLocks/>
            </p:cNvSpPr>
            <p:nvPr/>
          </p:nvSpPr>
          <p:spPr bwMode="auto">
            <a:xfrm>
              <a:off x="3944" y="2485"/>
              <a:ext cx="4" cy="76"/>
            </a:xfrm>
            <a:custGeom>
              <a:avLst/>
              <a:gdLst>
                <a:gd name="T0" fmla="*/ 3 w 4"/>
                <a:gd name="T1" fmla="*/ 75 h 76"/>
                <a:gd name="T2" fmla="*/ 3 w 4"/>
                <a:gd name="T3" fmla="*/ 8 h 76"/>
                <a:gd name="T4" fmla="*/ 3 w 4"/>
                <a:gd name="T5" fmla="*/ 4 h 76"/>
                <a:gd name="T6" fmla="*/ 0 w 4"/>
                <a:gd name="T7" fmla="*/ 0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76"/>
                <a:gd name="T14" fmla="*/ 4 w 4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76">
                  <a:moveTo>
                    <a:pt x="3" y="75"/>
                  </a:moveTo>
                  <a:lnTo>
                    <a:pt x="3" y="8"/>
                  </a:ln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1" name="Freeform 97"/>
            <p:cNvSpPr>
              <a:spLocks/>
            </p:cNvSpPr>
            <p:nvPr/>
          </p:nvSpPr>
          <p:spPr bwMode="auto">
            <a:xfrm>
              <a:off x="3944" y="2560"/>
              <a:ext cx="4" cy="5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4 h 5"/>
                <a:gd name="T4" fmla="*/ 0 w 4"/>
                <a:gd name="T5" fmla="*/ 3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3" y="0"/>
                  </a:moveTo>
                  <a:lnTo>
                    <a:pt x="3" y="4"/>
                  </a:lnTo>
                  <a:lnTo>
                    <a:pt x="0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2" name="Line 98"/>
            <p:cNvSpPr>
              <a:spLocks noChangeShapeType="1"/>
            </p:cNvSpPr>
            <p:nvPr/>
          </p:nvSpPr>
          <p:spPr bwMode="auto">
            <a:xfrm flipH="1" flipV="1">
              <a:off x="3927" y="2468"/>
              <a:ext cx="2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3" name="Line 99"/>
            <p:cNvSpPr>
              <a:spLocks noChangeShapeType="1"/>
            </p:cNvSpPr>
            <p:nvPr/>
          </p:nvSpPr>
          <p:spPr bwMode="auto">
            <a:xfrm>
              <a:off x="3943" y="2508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4" name="Line 100"/>
            <p:cNvSpPr>
              <a:spLocks noChangeShapeType="1"/>
            </p:cNvSpPr>
            <p:nvPr/>
          </p:nvSpPr>
          <p:spPr bwMode="auto">
            <a:xfrm flipH="1" flipV="1">
              <a:off x="3927" y="2500"/>
              <a:ext cx="16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5" name="Line 101"/>
            <p:cNvSpPr>
              <a:spLocks noChangeShapeType="1"/>
            </p:cNvSpPr>
            <p:nvPr/>
          </p:nvSpPr>
          <p:spPr bwMode="auto">
            <a:xfrm flipV="1">
              <a:off x="4051" y="2486"/>
              <a:ext cx="18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6" name="Freeform 102"/>
            <p:cNvSpPr>
              <a:spLocks/>
            </p:cNvSpPr>
            <p:nvPr/>
          </p:nvSpPr>
          <p:spPr bwMode="auto">
            <a:xfrm>
              <a:off x="3981" y="2513"/>
              <a:ext cx="67" cy="45"/>
            </a:xfrm>
            <a:custGeom>
              <a:avLst/>
              <a:gdLst>
                <a:gd name="T0" fmla="*/ 66 w 67"/>
                <a:gd name="T1" fmla="*/ 0 h 45"/>
                <a:gd name="T2" fmla="*/ 34 w 67"/>
                <a:gd name="T3" fmla="*/ 24 h 45"/>
                <a:gd name="T4" fmla="*/ 0 w 67"/>
                <a:gd name="T5" fmla="*/ 44 h 45"/>
                <a:gd name="T6" fmla="*/ 0 60000 65536"/>
                <a:gd name="T7" fmla="*/ 0 60000 65536"/>
                <a:gd name="T8" fmla="*/ 0 60000 65536"/>
                <a:gd name="T9" fmla="*/ 0 w 67"/>
                <a:gd name="T10" fmla="*/ 0 h 45"/>
                <a:gd name="T11" fmla="*/ 67 w 67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45">
                  <a:moveTo>
                    <a:pt x="66" y="0"/>
                  </a:moveTo>
                  <a:lnTo>
                    <a:pt x="34" y="24"/>
                  </a:lnTo>
                  <a:lnTo>
                    <a:pt x="0" y="4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7" name="Line 103"/>
            <p:cNvSpPr>
              <a:spLocks noChangeShapeType="1"/>
            </p:cNvSpPr>
            <p:nvPr/>
          </p:nvSpPr>
          <p:spPr bwMode="auto">
            <a:xfrm>
              <a:off x="3931" y="2583"/>
              <a:ext cx="16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8" name="Line 104"/>
            <p:cNvSpPr>
              <a:spLocks noChangeShapeType="1"/>
            </p:cNvSpPr>
            <p:nvPr/>
          </p:nvSpPr>
          <p:spPr bwMode="auto">
            <a:xfrm flipH="1" flipV="1">
              <a:off x="3916" y="2551"/>
              <a:ext cx="1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9" name="Line 105"/>
            <p:cNvSpPr>
              <a:spLocks noChangeShapeType="1"/>
            </p:cNvSpPr>
            <p:nvPr/>
          </p:nvSpPr>
          <p:spPr bwMode="auto">
            <a:xfrm>
              <a:off x="3923" y="2571"/>
              <a:ext cx="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0" name="Line 106"/>
            <p:cNvSpPr>
              <a:spLocks noChangeShapeType="1"/>
            </p:cNvSpPr>
            <p:nvPr/>
          </p:nvSpPr>
          <p:spPr bwMode="auto">
            <a:xfrm flipV="1">
              <a:off x="3923" y="2560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1" name="Line 107"/>
            <p:cNvSpPr>
              <a:spLocks noChangeShapeType="1"/>
            </p:cNvSpPr>
            <p:nvPr/>
          </p:nvSpPr>
          <p:spPr bwMode="auto">
            <a:xfrm flipV="1">
              <a:off x="3920" y="2501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2" name="Line 108"/>
            <p:cNvSpPr>
              <a:spLocks noChangeShapeType="1"/>
            </p:cNvSpPr>
            <p:nvPr/>
          </p:nvSpPr>
          <p:spPr bwMode="auto">
            <a:xfrm>
              <a:off x="3960" y="2374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3" name="Line 109"/>
            <p:cNvSpPr>
              <a:spLocks noChangeShapeType="1"/>
            </p:cNvSpPr>
            <p:nvPr/>
          </p:nvSpPr>
          <p:spPr bwMode="auto">
            <a:xfrm flipV="1">
              <a:off x="3963" y="2361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4" name="Freeform 110"/>
            <p:cNvSpPr>
              <a:spLocks/>
            </p:cNvSpPr>
            <p:nvPr/>
          </p:nvSpPr>
          <p:spPr bwMode="auto">
            <a:xfrm>
              <a:off x="3963" y="2370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2 w 17"/>
                <a:gd name="T3" fmla="*/ 4 h 12"/>
                <a:gd name="T4" fmla="*/ 8 w 17"/>
                <a:gd name="T5" fmla="*/ 8 h 12"/>
                <a:gd name="T6" fmla="*/ 16 w 17"/>
                <a:gd name="T7" fmla="*/ 1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2"/>
                <a:gd name="T14" fmla="*/ 17 w 17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2">
                  <a:moveTo>
                    <a:pt x="0" y="0"/>
                  </a:moveTo>
                  <a:lnTo>
                    <a:pt x="2" y="4"/>
                  </a:lnTo>
                  <a:lnTo>
                    <a:pt x="8" y="8"/>
                  </a:lnTo>
                  <a:lnTo>
                    <a:pt x="16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5" name="Freeform 111"/>
            <p:cNvSpPr>
              <a:spLocks/>
            </p:cNvSpPr>
            <p:nvPr/>
          </p:nvSpPr>
          <p:spPr bwMode="auto">
            <a:xfrm>
              <a:off x="3841" y="2301"/>
              <a:ext cx="123" cy="244"/>
            </a:xfrm>
            <a:custGeom>
              <a:avLst/>
              <a:gdLst>
                <a:gd name="T0" fmla="*/ 122 w 123"/>
                <a:gd name="T1" fmla="*/ 6 h 244"/>
                <a:gd name="T2" fmla="*/ 108 w 123"/>
                <a:gd name="T3" fmla="*/ 0 h 244"/>
                <a:gd name="T4" fmla="*/ 92 w 123"/>
                <a:gd name="T5" fmla="*/ 3 h 244"/>
                <a:gd name="T6" fmla="*/ 74 w 123"/>
                <a:gd name="T7" fmla="*/ 10 h 244"/>
                <a:gd name="T8" fmla="*/ 58 w 123"/>
                <a:gd name="T9" fmla="*/ 24 h 244"/>
                <a:gd name="T10" fmla="*/ 40 w 123"/>
                <a:gd name="T11" fmla="*/ 44 h 244"/>
                <a:gd name="T12" fmla="*/ 26 w 123"/>
                <a:gd name="T13" fmla="*/ 70 h 244"/>
                <a:gd name="T14" fmla="*/ 15 w 123"/>
                <a:gd name="T15" fmla="*/ 95 h 244"/>
                <a:gd name="T16" fmla="*/ 5 w 123"/>
                <a:gd name="T17" fmla="*/ 124 h 244"/>
                <a:gd name="T18" fmla="*/ 0 w 123"/>
                <a:gd name="T19" fmla="*/ 152 h 244"/>
                <a:gd name="T20" fmla="*/ 0 w 123"/>
                <a:gd name="T21" fmla="*/ 178 h 244"/>
                <a:gd name="T22" fmla="*/ 4 w 123"/>
                <a:gd name="T23" fmla="*/ 201 h 244"/>
                <a:gd name="T24" fmla="*/ 12 w 123"/>
                <a:gd name="T25" fmla="*/ 216 h 244"/>
                <a:gd name="T26" fmla="*/ 23 w 123"/>
                <a:gd name="T27" fmla="*/ 229 h 244"/>
                <a:gd name="T28" fmla="*/ 42 w 123"/>
                <a:gd name="T29" fmla="*/ 243 h 2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3"/>
                <a:gd name="T46" fmla="*/ 0 h 244"/>
                <a:gd name="T47" fmla="*/ 123 w 123"/>
                <a:gd name="T48" fmla="*/ 244 h 2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3" h="244">
                  <a:moveTo>
                    <a:pt x="122" y="6"/>
                  </a:moveTo>
                  <a:lnTo>
                    <a:pt x="108" y="0"/>
                  </a:lnTo>
                  <a:lnTo>
                    <a:pt x="92" y="3"/>
                  </a:lnTo>
                  <a:lnTo>
                    <a:pt x="74" y="10"/>
                  </a:lnTo>
                  <a:lnTo>
                    <a:pt x="58" y="24"/>
                  </a:lnTo>
                  <a:lnTo>
                    <a:pt x="40" y="44"/>
                  </a:lnTo>
                  <a:lnTo>
                    <a:pt x="26" y="70"/>
                  </a:lnTo>
                  <a:lnTo>
                    <a:pt x="15" y="95"/>
                  </a:lnTo>
                  <a:lnTo>
                    <a:pt x="5" y="124"/>
                  </a:lnTo>
                  <a:lnTo>
                    <a:pt x="0" y="152"/>
                  </a:lnTo>
                  <a:lnTo>
                    <a:pt x="0" y="178"/>
                  </a:lnTo>
                  <a:lnTo>
                    <a:pt x="4" y="201"/>
                  </a:lnTo>
                  <a:lnTo>
                    <a:pt x="12" y="216"/>
                  </a:lnTo>
                  <a:lnTo>
                    <a:pt x="23" y="229"/>
                  </a:lnTo>
                  <a:lnTo>
                    <a:pt x="42" y="2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6" name="Freeform 112"/>
            <p:cNvSpPr>
              <a:spLocks/>
            </p:cNvSpPr>
            <p:nvPr/>
          </p:nvSpPr>
          <p:spPr bwMode="auto">
            <a:xfrm>
              <a:off x="3888" y="2446"/>
              <a:ext cx="14" cy="4"/>
            </a:xfrm>
            <a:custGeom>
              <a:avLst/>
              <a:gdLst>
                <a:gd name="T0" fmla="*/ 0 w 14"/>
                <a:gd name="T1" fmla="*/ 3 h 4"/>
                <a:gd name="T2" fmla="*/ 6 w 14"/>
                <a:gd name="T3" fmla="*/ 0 h 4"/>
                <a:gd name="T4" fmla="*/ 13 w 14"/>
                <a:gd name="T5" fmla="*/ 3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0" y="3"/>
                  </a:moveTo>
                  <a:lnTo>
                    <a:pt x="6" y="0"/>
                  </a:lnTo>
                  <a:lnTo>
                    <a:pt x="13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7" name="Line 113"/>
            <p:cNvSpPr>
              <a:spLocks noChangeShapeType="1"/>
            </p:cNvSpPr>
            <p:nvPr/>
          </p:nvSpPr>
          <p:spPr bwMode="auto">
            <a:xfrm flipH="1">
              <a:off x="3884" y="2477"/>
              <a:ext cx="1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8" name="Freeform 114"/>
            <p:cNvSpPr>
              <a:spLocks/>
            </p:cNvSpPr>
            <p:nvPr/>
          </p:nvSpPr>
          <p:spPr bwMode="auto">
            <a:xfrm>
              <a:off x="3895" y="2477"/>
              <a:ext cx="37" cy="28"/>
            </a:xfrm>
            <a:custGeom>
              <a:avLst/>
              <a:gdLst>
                <a:gd name="T0" fmla="*/ 0 w 37"/>
                <a:gd name="T1" fmla="*/ 0 h 28"/>
                <a:gd name="T2" fmla="*/ 7 w 37"/>
                <a:gd name="T3" fmla="*/ 3 h 28"/>
                <a:gd name="T4" fmla="*/ 36 w 37"/>
                <a:gd name="T5" fmla="*/ 27 h 28"/>
                <a:gd name="T6" fmla="*/ 0 60000 65536"/>
                <a:gd name="T7" fmla="*/ 0 60000 65536"/>
                <a:gd name="T8" fmla="*/ 0 60000 65536"/>
                <a:gd name="T9" fmla="*/ 0 w 37"/>
                <a:gd name="T10" fmla="*/ 0 h 28"/>
                <a:gd name="T11" fmla="*/ 37 w 37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8">
                  <a:moveTo>
                    <a:pt x="0" y="0"/>
                  </a:moveTo>
                  <a:lnTo>
                    <a:pt x="7" y="3"/>
                  </a:lnTo>
                  <a:lnTo>
                    <a:pt x="36" y="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9" name="Line 115"/>
            <p:cNvSpPr>
              <a:spLocks noChangeShapeType="1"/>
            </p:cNvSpPr>
            <p:nvPr/>
          </p:nvSpPr>
          <p:spPr bwMode="auto">
            <a:xfrm flipV="1">
              <a:off x="3892" y="2421"/>
              <a:ext cx="24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0" name="Line 116"/>
            <p:cNvSpPr>
              <a:spLocks noChangeShapeType="1"/>
            </p:cNvSpPr>
            <p:nvPr/>
          </p:nvSpPr>
          <p:spPr bwMode="auto">
            <a:xfrm>
              <a:off x="3888" y="2453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1" name="Line 117"/>
            <p:cNvSpPr>
              <a:spLocks noChangeShapeType="1"/>
            </p:cNvSpPr>
            <p:nvPr/>
          </p:nvSpPr>
          <p:spPr bwMode="auto">
            <a:xfrm flipV="1">
              <a:off x="3951" y="2366"/>
              <a:ext cx="0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2" name="Freeform 118"/>
            <p:cNvSpPr>
              <a:spLocks/>
            </p:cNvSpPr>
            <p:nvPr/>
          </p:nvSpPr>
          <p:spPr bwMode="auto">
            <a:xfrm>
              <a:off x="3944" y="2350"/>
              <a:ext cx="70" cy="40"/>
            </a:xfrm>
            <a:custGeom>
              <a:avLst/>
              <a:gdLst>
                <a:gd name="T0" fmla="*/ 3 w 70"/>
                <a:gd name="T1" fmla="*/ 29 h 40"/>
                <a:gd name="T2" fmla="*/ 0 w 70"/>
                <a:gd name="T3" fmla="*/ 35 h 40"/>
                <a:gd name="T4" fmla="*/ 1 w 70"/>
                <a:gd name="T5" fmla="*/ 36 h 40"/>
                <a:gd name="T6" fmla="*/ 9 w 70"/>
                <a:gd name="T7" fmla="*/ 39 h 40"/>
                <a:gd name="T8" fmla="*/ 22 w 70"/>
                <a:gd name="T9" fmla="*/ 35 h 40"/>
                <a:gd name="T10" fmla="*/ 35 w 70"/>
                <a:gd name="T11" fmla="*/ 31 h 40"/>
                <a:gd name="T12" fmla="*/ 49 w 70"/>
                <a:gd name="T13" fmla="*/ 22 h 40"/>
                <a:gd name="T14" fmla="*/ 61 w 70"/>
                <a:gd name="T15" fmla="*/ 16 h 40"/>
                <a:gd name="T16" fmla="*/ 67 w 70"/>
                <a:gd name="T17" fmla="*/ 8 h 40"/>
                <a:gd name="T18" fmla="*/ 69 w 70"/>
                <a:gd name="T19" fmla="*/ 1 h 40"/>
                <a:gd name="T20" fmla="*/ 65 w 70"/>
                <a:gd name="T21" fmla="*/ 0 h 40"/>
                <a:gd name="T22" fmla="*/ 56 w 70"/>
                <a:gd name="T23" fmla="*/ 0 h 40"/>
                <a:gd name="T24" fmla="*/ 43 w 70"/>
                <a:gd name="T25" fmla="*/ 4 h 40"/>
                <a:gd name="T26" fmla="*/ 29 w 70"/>
                <a:gd name="T27" fmla="*/ 1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0"/>
                <a:gd name="T44" fmla="*/ 70 w 70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0">
                  <a:moveTo>
                    <a:pt x="3" y="29"/>
                  </a:moveTo>
                  <a:lnTo>
                    <a:pt x="0" y="35"/>
                  </a:lnTo>
                  <a:lnTo>
                    <a:pt x="1" y="36"/>
                  </a:lnTo>
                  <a:lnTo>
                    <a:pt x="9" y="39"/>
                  </a:lnTo>
                  <a:lnTo>
                    <a:pt x="22" y="35"/>
                  </a:lnTo>
                  <a:lnTo>
                    <a:pt x="35" y="31"/>
                  </a:lnTo>
                  <a:lnTo>
                    <a:pt x="49" y="22"/>
                  </a:lnTo>
                  <a:lnTo>
                    <a:pt x="61" y="16"/>
                  </a:lnTo>
                  <a:lnTo>
                    <a:pt x="67" y="8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43" y="4"/>
                  </a:lnTo>
                  <a:lnTo>
                    <a:pt x="29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3" name="Line 119"/>
            <p:cNvSpPr>
              <a:spLocks noChangeShapeType="1"/>
            </p:cNvSpPr>
            <p:nvPr/>
          </p:nvSpPr>
          <p:spPr bwMode="auto">
            <a:xfrm>
              <a:off x="3981" y="2645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4" name="Line 120"/>
            <p:cNvSpPr>
              <a:spLocks noChangeShapeType="1"/>
            </p:cNvSpPr>
            <p:nvPr/>
          </p:nvSpPr>
          <p:spPr bwMode="auto">
            <a:xfrm flipV="1">
              <a:off x="4101" y="2332"/>
              <a:ext cx="0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5" name="Line 121"/>
            <p:cNvSpPr>
              <a:spLocks noChangeShapeType="1"/>
            </p:cNvSpPr>
            <p:nvPr/>
          </p:nvSpPr>
          <p:spPr bwMode="auto">
            <a:xfrm flipH="1">
              <a:off x="3969" y="2597"/>
              <a:ext cx="136" cy="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6" name="Line 122"/>
            <p:cNvSpPr>
              <a:spLocks noChangeShapeType="1"/>
            </p:cNvSpPr>
            <p:nvPr/>
          </p:nvSpPr>
          <p:spPr bwMode="auto">
            <a:xfrm flipV="1">
              <a:off x="4056" y="2385"/>
              <a:ext cx="0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7" name="Line 123"/>
            <p:cNvSpPr>
              <a:spLocks noChangeShapeType="1"/>
            </p:cNvSpPr>
            <p:nvPr/>
          </p:nvSpPr>
          <p:spPr bwMode="auto">
            <a:xfrm>
              <a:off x="4016" y="2421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8" name="Line 124"/>
            <p:cNvSpPr>
              <a:spLocks noChangeShapeType="1"/>
            </p:cNvSpPr>
            <p:nvPr/>
          </p:nvSpPr>
          <p:spPr bwMode="auto">
            <a:xfrm flipV="1">
              <a:off x="4055" y="2402"/>
              <a:ext cx="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9" name="Freeform 125"/>
            <p:cNvSpPr>
              <a:spLocks/>
            </p:cNvSpPr>
            <p:nvPr/>
          </p:nvSpPr>
          <p:spPr bwMode="auto">
            <a:xfrm>
              <a:off x="4016" y="2418"/>
              <a:ext cx="40" cy="32"/>
            </a:xfrm>
            <a:custGeom>
              <a:avLst/>
              <a:gdLst>
                <a:gd name="T0" fmla="*/ 39 w 40"/>
                <a:gd name="T1" fmla="*/ 0 h 32"/>
                <a:gd name="T2" fmla="*/ 33 w 40"/>
                <a:gd name="T3" fmla="*/ 14 h 32"/>
                <a:gd name="T4" fmla="*/ 25 w 40"/>
                <a:gd name="T5" fmla="*/ 25 h 32"/>
                <a:gd name="T6" fmla="*/ 16 w 40"/>
                <a:gd name="T7" fmla="*/ 31 h 32"/>
                <a:gd name="T8" fmla="*/ 8 w 40"/>
                <a:gd name="T9" fmla="*/ 31 h 32"/>
                <a:gd name="T10" fmla="*/ 2 w 40"/>
                <a:gd name="T11" fmla="*/ 27 h 32"/>
                <a:gd name="T12" fmla="*/ 0 w 40"/>
                <a:gd name="T13" fmla="*/ 14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32"/>
                <a:gd name="T23" fmla="*/ 40 w 4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32">
                  <a:moveTo>
                    <a:pt x="39" y="0"/>
                  </a:moveTo>
                  <a:lnTo>
                    <a:pt x="33" y="14"/>
                  </a:lnTo>
                  <a:lnTo>
                    <a:pt x="25" y="25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2" y="27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0" name="Line 126"/>
            <p:cNvSpPr>
              <a:spLocks noChangeShapeType="1"/>
            </p:cNvSpPr>
            <p:nvPr/>
          </p:nvSpPr>
          <p:spPr bwMode="auto">
            <a:xfrm flipH="1">
              <a:off x="3985" y="2414"/>
              <a:ext cx="3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1" name="Freeform 127"/>
            <p:cNvSpPr>
              <a:spLocks/>
            </p:cNvSpPr>
            <p:nvPr/>
          </p:nvSpPr>
          <p:spPr bwMode="auto">
            <a:xfrm>
              <a:off x="4085" y="2356"/>
              <a:ext cx="9" cy="7"/>
            </a:xfrm>
            <a:custGeom>
              <a:avLst/>
              <a:gdLst>
                <a:gd name="T0" fmla="*/ 8 w 9"/>
                <a:gd name="T1" fmla="*/ 6 h 7"/>
                <a:gd name="T2" fmla="*/ 6 w 9"/>
                <a:gd name="T3" fmla="*/ 2 h 7"/>
                <a:gd name="T4" fmla="*/ 4 w 9"/>
                <a:gd name="T5" fmla="*/ 0 h 7"/>
                <a:gd name="T6" fmla="*/ 0 w 9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7"/>
                <a:gd name="T14" fmla="*/ 9 w 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7">
                  <a:moveTo>
                    <a:pt x="8" y="6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2" name="Freeform 128"/>
            <p:cNvSpPr>
              <a:spLocks/>
            </p:cNvSpPr>
            <p:nvPr/>
          </p:nvSpPr>
          <p:spPr bwMode="auto">
            <a:xfrm>
              <a:off x="4056" y="2372"/>
              <a:ext cx="8" cy="18"/>
            </a:xfrm>
            <a:custGeom>
              <a:avLst/>
              <a:gdLst>
                <a:gd name="T0" fmla="*/ 7 w 8"/>
                <a:gd name="T1" fmla="*/ 0 h 18"/>
                <a:gd name="T2" fmla="*/ 3 w 8"/>
                <a:gd name="T3" fmla="*/ 4 h 18"/>
                <a:gd name="T4" fmla="*/ 1 w 8"/>
                <a:gd name="T5" fmla="*/ 10 h 18"/>
                <a:gd name="T6" fmla="*/ 0 w 8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7" y="0"/>
                  </a:moveTo>
                  <a:lnTo>
                    <a:pt x="3" y="4"/>
                  </a:lnTo>
                  <a:lnTo>
                    <a:pt x="1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3" name="Line 129"/>
            <p:cNvSpPr>
              <a:spLocks noChangeShapeType="1"/>
            </p:cNvSpPr>
            <p:nvPr/>
          </p:nvSpPr>
          <p:spPr bwMode="auto">
            <a:xfrm>
              <a:off x="4016" y="2413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4" name="Freeform 130"/>
            <p:cNvSpPr>
              <a:spLocks/>
            </p:cNvSpPr>
            <p:nvPr/>
          </p:nvSpPr>
          <p:spPr bwMode="auto">
            <a:xfrm>
              <a:off x="4011" y="2410"/>
              <a:ext cx="6" cy="4"/>
            </a:xfrm>
            <a:custGeom>
              <a:avLst/>
              <a:gdLst>
                <a:gd name="T0" fmla="*/ 5 w 6"/>
                <a:gd name="T1" fmla="*/ 3 h 4"/>
                <a:gd name="T2" fmla="*/ 3 w 6"/>
                <a:gd name="T3" fmla="*/ 0 h 4"/>
                <a:gd name="T4" fmla="*/ 0 w 6"/>
                <a:gd name="T5" fmla="*/ 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5" name="Freeform 131"/>
            <p:cNvSpPr>
              <a:spLocks/>
            </p:cNvSpPr>
            <p:nvPr/>
          </p:nvSpPr>
          <p:spPr bwMode="auto">
            <a:xfrm>
              <a:off x="3981" y="2426"/>
              <a:ext cx="9" cy="17"/>
            </a:xfrm>
            <a:custGeom>
              <a:avLst/>
              <a:gdLst>
                <a:gd name="T0" fmla="*/ 8 w 9"/>
                <a:gd name="T1" fmla="*/ 0 h 17"/>
                <a:gd name="T2" fmla="*/ 3 w 9"/>
                <a:gd name="T3" fmla="*/ 5 h 17"/>
                <a:gd name="T4" fmla="*/ 1 w 9"/>
                <a:gd name="T5" fmla="*/ 10 h 17"/>
                <a:gd name="T6" fmla="*/ 0 w 9"/>
                <a:gd name="T7" fmla="*/ 1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7"/>
                <a:gd name="T14" fmla="*/ 9 w 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7">
                  <a:moveTo>
                    <a:pt x="8" y="0"/>
                  </a:moveTo>
                  <a:lnTo>
                    <a:pt x="3" y="5"/>
                  </a:lnTo>
                  <a:lnTo>
                    <a:pt x="1" y="1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6" name="Line 132"/>
            <p:cNvSpPr>
              <a:spLocks noChangeShapeType="1"/>
            </p:cNvSpPr>
            <p:nvPr/>
          </p:nvSpPr>
          <p:spPr bwMode="auto">
            <a:xfrm flipV="1">
              <a:off x="4067" y="2589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7" name="Line 133"/>
            <p:cNvSpPr>
              <a:spLocks noChangeShapeType="1"/>
            </p:cNvSpPr>
            <p:nvPr/>
          </p:nvSpPr>
          <p:spPr bwMode="auto">
            <a:xfrm flipV="1">
              <a:off x="4091" y="2572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8" name="Freeform 134"/>
            <p:cNvSpPr>
              <a:spLocks/>
            </p:cNvSpPr>
            <p:nvPr/>
          </p:nvSpPr>
          <p:spPr bwMode="auto">
            <a:xfrm>
              <a:off x="4085" y="2583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4 w 7"/>
                <a:gd name="T3" fmla="*/ 5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4" y="5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9" name="Freeform 135"/>
            <p:cNvSpPr>
              <a:spLocks/>
            </p:cNvSpPr>
            <p:nvPr/>
          </p:nvSpPr>
          <p:spPr bwMode="auto">
            <a:xfrm>
              <a:off x="4016" y="2571"/>
              <a:ext cx="48" cy="45"/>
            </a:xfrm>
            <a:custGeom>
              <a:avLst/>
              <a:gdLst>
                <a:gd name="T0" fmla="*/ 47 w 48"/>
                <a:gd name="T1" fmla="*/ 38 h 45"/>
                <a:gd name="T2" fmla="*/ 42 w 48"/>
                <a:gd name="T3" fmla="*/ 40 h 45"/>
                <a:gd name="T4" fmla="*/ 40 w 48"/>
                <a:gd name="T5" fmla="*/ 38 h 45"/>
                <a:gd name="T6" fmla="*/ 39 w 48"/>
                <a:gd name="T7" fmla="*/ 33 h 45"/>
                <a:gd name="T8" fmla="*/ 39 w 48"/>
                <a:gd name="T9" fmla="*/ 16 h 45"/>
                <a:gd name="T10" fmla="*/ 37 w 48"/>
                <a:gd name="T11" fmla="*/ 6 h 45"/>
                <a:gd name="T12" fmla="*/ 31 w 48"/>
                <a:gd name="T13" fmla="*/ 0 h 45"/>
                <a:gd name="T14" fmla="*/ 24 w 48"/>
                <a:gd name="T15" fmla="*/ 0 h 45"/>
                <a:gd name="T16" fmla="*/ 15 w 48"/>
                <a:gd name="T17" fmla="*/ 6 h 45"/>
                <a:gd name="T18" fmla="*/ 8 w 48"/>
                <a:gd name="T19" fmla="*/ 18 h 45"/>
                <a:gd name="T20" fmla="*/ 2 w 48"/>
                <a:gd name="T21" fmla="*/ 30 h 45"/>
                <a:gd name="T22" fmla="*/ 0 w 48"/>
                <a:gd name="T23" fmla="*/ 44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5"/>
                <a:gd name="T38" fmla="*/ 48 w 48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5">
                  <a:moveTo>
                    <a:pt x="47" y="38"/>
                  </a:moveTo>
                  <a:lnTo>
                    <a:pt x="42" y="40"/>
                  </a:lnTo>
                  <a:lnTo>
                    <a:pt x="40" y="38"/>
                  </a:lnTo>
                  <a:lnTo>
                    <a:pt x="39" y="33"/>
                  </a:lnTo>
                  <a:lnTo>
                    <a:pt x="39" y="16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5" y="6"/>
                  </a:lnTo>
                  <a:lnTo>
                    <a:pt x="8" y="18"/>
                  </a:lnTo>
                  <a:lnTo>
                    <a:pt x="2" y="30"/>
                  </a:lnTo>
                  <a:lnTo>
                    <a:pt x="0" y="4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0" name="Freeform 136"/>
            <p:cNvSpPr>
              <a:spLocks/>
            </p:cNvSpPr>
            <p:nvPr/>
          </p:nvSpPr>
          <p:spPr bwMode="auto">
            <a:xfrm>
              <a:off x="4011" y="2631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5 w 6"/>
                <a:gd name="T3" fmla="*/ 7 h 18"/>
                <a:gd name="T4" fmla="*/ 3 w 6"/>
                <a:gd name="T5" fmla="*/ 13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5" y="7"/>
                  </a:lnTo>
                  <a:lnTo>
                    <a:pt x="3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1" name="Line 137"/>
            <p:cNvSpPr>
              <a:spLocks noChangeShapeType="1"/>
            </p:cNvSpPr>
            <p:nvPr/>
          </p:nvSpPr>
          <p:spPr bwMode="auto">
            <a:xfrm flipV="1">
              <a:off x="4016" y="2611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2" name="Freeform 138"/>
            <p:cNvSpPr>
              <a:spLocks/>
            </p:cNvSpPr>
            <p:nvPr/>
          </p:nvSpPr>
          <p:spPr bwMode="auto">
            <a:xfrm>
              <a:off x="3981" y="2648"/>
              <a:ext cx="31" cy="18"/>
            </a:xfrm>
            <a:custGeom>
              <a:avLst/>
              <a:gdLst>
                <a:gd name="T0" fmla="*/ 30 w 31"/>
                <a:gd name="T1" fmla="*/ 0 h 18"/>
                <a:gd name="T2" fmla="*/ 8 w 31"/>
                <a:gd name="T3" fmla="*/ 16 h 18"/>
                <a:gd name="T4" fmla="*/ 3 w 31"/>
                <a:gd name="T5" fmla="*/ 17 h 18"/>
                <a:gd name="T6" fmla="*/ 1 w 31"/>
                <a:gd name="T7" fmla="*/ 16 h 18"/>
                <a:gd name="T8" fmla="*/ 0 w 31"/>
                <a:gd name="T9" fmla="*/ 1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8"/>
                <a:gd name="T17" fmla="*/ 31 w 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8">
                  <a:moveTo>
                    <a:pt x="30" y="0"/>
                  </a:moveTo>
                  <a:lnTo>
                    <a:pt x="8" y="16"/>
                  </a:lnTo>
                  <a:lnTo>
                    <a:pt x="3" y="17"/>
                  </a:lnTo>
                  <a:lnTo>
                    <a:pt x="1" y="16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3" name="Line 139"/>
            <p:cNvSpPr>
              <a:spLocks noChangeShapeType="1"/>
            </p:cNvSpPr>
            <p:nvPr/>
          </p:nvSpPr>
          <p:spPr bwMode="auto">
            <a:xfrm flipV="1">
              <a:off x="3989" y="2583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4" name="Line 140"/>
            <p:cNvSpPr>
              <a:spLocks noChangeShapeType="1"/>
            </p:cNvSpPr>
            <p:nvPr/>
          </p:nvSpPr>
          <p:spPr bwMode="auto">
            <a:xfrm flipH="1">
              <a:off x="3981" y="262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5" name="Line 141"/>
            <p:cNvSpPr>
              <a:spLocks noChangeShapeType="1"/>
            </p:cNvSpPr>
            <p:nvPr/>
          </p:nvSpPr>
          <p:spPr bwMode="auto">
            <a:xfrm flipV="1">
              <a:off x="3985" y="2583"/>
              <a:ext cx="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6" name="Line 142"/>
            <p:cNvSpPr>
              <a:spLocks noChangeShapeType="1"/>
            </p:cNvSpPr>
            <p:nvPr/>
          </p:nvSpPr>
          <p:spPr bwMode="auto">
            <a:xfrm flipV="1">
              <a:off x="3981" y="2512"/>
              <a:ext cx="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7" name="Freeform 143"/>
            <p:cNvSpPr>
              <a:spLocks/>
            </p:cNvSpPr>
            <p:nvPr/>
          </p:nvSpPr>
          <p:spPr bwMode="auto">
            <a:xfrm>
              <a:off x="3981" y="2587"/>
              <a:ext cx="5" cy="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4" y="4"/>
                  </a:move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8" name="Freeform 144"/>
            <p:cNvSpPr>
              <a:spLocks/>
            </p:cNvSpPr>
            <p:nvPr/>
          </p:nvSpPr>
          <p:spPr bwMode="auto">
            <a:xfrm>
              <a:off x="3981" y="2631"/>
              <a:ext cx="5" cy="11"/>
            </a:xfrm>
            <a:custGeom>
              <a:avLst/>
              <a:gdLst>
                <a:gd name="T0" fmla="*/ 4 w 5"/>
                <a:gd name="T1" fmla="*/ 0 h 11"/>
                <a:gd name="T2" fmla="*/ 1 w 5"/>
                <a:gd name="T3" fmla="*/ 4 h 11"/>
                <a:gd name="T4" fmla="*/ 0 w 5"/>
                <a:gd name="T5" fmla="*/ 10 h 11"/>
                <a:gd name="T6" fmla="*/ 0 60000 65536"/>
                <a:gd name="T7" fmla="*/ 0 60000 65536"/>
                <a:gd name="T8" fmla="*/ 0 60000 65536"/>
                <a:gd name="T9" fmla="*/ 0 w 5"/>
                <a:gd name="T10" fmla="*/ 0 h 11"/>
                <a:gd name="T11" fmla="*/ 5 w 5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1">
                  <a:moveTo>
                    <a:pt x="4" y="0"/>
                  </a:moveTo>
                  <a:lnTo>
                    <a:pt x="1" y="4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9" name="Line 145"/>
            <p:cNvSpPr>
              <a:spLocks noChangeShapeType="1"/>
            </p:cNvSpPr>
            <p:nvPr/>
          </p:nvSpPr>
          <p:spPr bwMode="auto">
            <a:xfrm flipV="1">
              <a:off x="3981" y="2501"/>
              <a:ext cx="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0" name="Line 146"/>
            <p:cNvSpPr>
              <a:spLocks noChangeShapeType="1"/>
            </p:cNvSpPr>
            <p:nvPr/>
          </p:nvSpPr>
          <p:spPr bwMode="auto">
            <a:xfrm>
              <a:off x="3981" y="2509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1" name="Freeform 147"/>
            <p:cNvSpPr>
              <a:spLocks/>
            </p:cNvSpPr>
            <p:nvPr/>
          </p:nvSpPr>
          <p:spPr bwMode="auto">
            <a:xfrm>
              <a:off x="3981" y="2442"/>
              <a:ext cx="9" cy="64"/>
            </a:xfrm>
            <a:custGeom>
              <a:avLst/>
              <a:gdLst>
                <a:gd name="T0" fmla="*/ 4 w 9"/>
                <a:gd name="T1" fmla="*/ 63 h 64"/>
                <a:gd name="T2" fmla="*/ 8 w 9"/>
                <a:gd name="T3" fmla="*/ 60 h 64"/>
                <a:gd name="T4" fmla="*/ 8 w 9"/>
                <a:gd name="T5" fmla="*/ 19 h 64"/>
                <a:gd name="T6" fmla="*/ 4 w 9"/>
                <a:gd name="T7" fmla="*/ 20 h 64"/>
                <a:gd name="T8" fmla="*/ 1 w 9"/>
                <a:gd name="T9" fmla="*/ 20 h 64"/>
                <a:gd name="T10" fmla="*/ 0 w 9"/>
                <a:gd name="T11" fmla="*/ 19 h 64"/>
                <a:gd name="T12" fmla="*/ 0 w 9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4"/>
                <a:gd name="T23" fmla="*/ 9 w 9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4">
                  <a:moveTo>
                    <a:pt x="4" y="63"/>
                  </a:moveTo>
                  <a:lnTo>
                    <a:pt x="8" y="60"/>
                  </a:lnTo>
                  <a:lnTo>
                    <a:pt x="8" y="19"/>
                  </a:lnTo>
                  <a:lnTo>
                    <a:pt x="4" y="20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2" name="Freeform 148"/>
            <p:cNvSpPr>
              <a:spLocks/>
            </p:cNvSpPr>
            <p:nvPr/>
          </p:nvSpPr>
          <p:spPr bwMode="auto">
            <a:xfrm>
              <a:off x="4085" y="2441"/>
              <a:ext cx="9" cy="16"/>
            </a:xfrm>
            <a:custGeom>
              <a:avLst/>
              <a:gdLst>
                <a:gd name="T0" fmla="*/ 0 w 9"/>
                <a:gd name="T1" fmla="*/ 15 h 16"/>
                <a:gd name="T2" fmla="*/ 3 w 9"/>
                <a:gd name="T3" fmla="*/ 11 h 16"/>
                <a:gd name="T4" fmla="*/ 6 w 9"/>
                <a:gd name="T5" fmla="*/ 5 h 16"/>
                <a:gd name="T6" fmla="*/ 8 w 9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6"/>
                <a:gd name="T14" fmla="*/ 9 w 9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6">
                  <a:moveTo>
                    <a:pt x="0" y="15"/>
                  </a:moveTo>
                  <a:lnTo>
                    <a:pt x="3" y="11"/>
                  </a:lnTo>
                  <a:lnTo>
                    <a:pt x="6" y="5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3" name="Freeform 149"/>
            <p:cNvSpPr>
              <a:spLocks/>
            </p:cNvSpPr>
            <p:nvPr/>
          </p:nvSpPr>
          <p:spPr bwMode="auto">
            <a:xfrm>
              <a:off x="4085" y="2456"/>
              <a:ext cx="9" cy="42"/>
            </a:xfrm>
            <a:custGeom>
              <a:avLst/>
              <a:gdLst>
                <a:gd name="T0" fmla="*/ 0 w 9"/>
                <a:gd name="T1" fmla="*/ 0 h 42"/>
                <a:gd name="T2" fmla="*/ 0 w 9"/>
                <a:gd name="T3" fmla="*/ 40 h 42"/>
                <a:gd name="T4" fmla="*/ 3 w 9"/>
                <a:gd name="T5" fmla="*/ 37 h 42"/>
                <a:gd name="T6" fmla="*/ 6 w 9"/>
                <a:gd name="T7" fmla="*/ 37 h 42"/>
                <a:gd name="T8" fmla="*/ 8 w 9"/>
                <a:gd name="T9" fmla="*/ 41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2"/>
                <a:gd name="T17" fmla="*/ 9 w 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2">
                  <a:moveTo>
                    <a:pt x="0" y="0"/>
                  </a:moveTo>
                  <a:lnTo>
                    <a:pt x="0" y="40"/>
                  </a:lnTo>
                  <a:lnTo>
                    <a:pt x="3" y="37"/>
                  </a:lnTo>
                  <a:lnTo>
                    <a:pt x="6" y="37"/>
                  </a:lnTo>
                  <a:lnTo>
                    <a:pt x="8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4" name="Line 150"/>
            <p:cNvSpPr>
              <a:spLocks noChangeShapeType="1"/>
            </p:cNvSpPr>
            <p:nvPr/>
          </p:nvSpPr>
          <p:spPr bwMode="auto">
            <a:xfrm flipV="1">
              <a:off x="4093" y="2358"/>
              <a:ext cx="0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5" name="Line 151"/>
            <p:cNvSpPr>
              <a:spLocks noChangeShapeType="1"/>
            </p:cNvSpPr>
            <p:nvPr/>
          </p:nvSpPr>
          <p:spPr bwMode="auto">
            <a:xfrm flipH="1">
              <a:off x="3969" y="2340"/>
              <a:ext cx="136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6" name="Line 152"/>
            <p:cNvSpPr>
              <a:spLocks noChangeShapeType="1"/>
            </p:cNvSpPr>
            <p:nvPr/>
          </p:nvSpPr>
          <p:spPr bwMode="auto">
            <a:xfrm>
              <a:off x="4075" y="2494"/>
              <a:ext cx="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7" name="Line 153"/>
            <p:cNvSpPr>
              <a:spLocks noChangeShapeType="1"/>
            </p:cNvSpPr>
            <p:nvPr/>
          </p:nvSpPr>
          <p:spPr bwMode="auto">
            <a:xfrm flipV="1">
              <a:off x="4000" y="2414"/>
              <a:ext cx="0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8" name="Line 154"/>
            <p:cNvSpPr>
              <a:spLocks noChangeShapeType="1"/>
            </p:cNvSpPr>
            <p:nvPr/>
          </p:nvSpPr>
          <p:spPr bwMode="auto">
            <a:xfrm>
              <a:off x="4001" y="2432"/>
              <a:ext cx="7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9" name="Line 155"/>
            <p:cNvSpPr>
              <a:spLocks noChangeShapeType="1"/>
            </p:cNvSpPr>
            <p:nvPr/>
          </p:nvSpPr>
          <p:spPr bwMode="auto">
            <a:xfrm flipH="1" flipV="1">
              <a:off x="3996" y="2417"/>
              <a:ext cx="9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0" name="Line 156"/>
            <p:cNvSpPr>
              <a:spLocks noChangeShapeType="1"/>
            </p:cNvSpPr>
            <p:nvPr/>
          </p:nvSpPr>
          <p:spPr bwMode="auto">
            <a:xfrm flipH="1">
              <a:off x="4052" y="2581"/>
              <a:ext cx="19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1" name="Line 157"/>
            <p:cNvSpPr>
              <a:spLocks noChangeShapeType="1"/>
            </p:cNvSpPr>
            <p:nvPr/>
          </p:nvSpPr>
          <p:spPr bwMode="auto">
            <a:xfrm flipV="1">
              <a:off x="4073" y="2559"/>
              <a:ext cx="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2" name="Freeform 158"/>
            <p:cNvSpPr>
              <a:spLocks/>
            </p:cNvSpPr>
            <p:nvPr/>
          </p:nvSpPr>
          <p:spPr bwMode="auto">
            <a:xfrm>
              <a:off x="4067" y="2571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6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3" name="Freeform 159"/>
            <p:cNvSpPr>
              <a:spLocks/>
            </p:cNvSpPr>
            <p:nvPr/>
          </p:nvSpPr>
          <p:spPr bwMode="auto">
            <a:xfrm>
              <a:off x="4000" y="2557"/>
              <a:ext cx="33" cy="44"/>
            </a:xfrm>
            <a:custGeom>
              <a:avLst/>
              <a:gdLst>
                <a:gd name="T0" fmla="*/ 32 w 33"/>
                <a:gd name="T1" fmla="*/ 4 h 44"/>
                <a:gd name="T2" fmla="*/ 28 w 33"/>
                <a:gd name="T3" fmla="*/ 0 h 44"/>
                <a:gd name="T4" fmla="*/ 20 w 33"/>
                <a:gd name="T5" fmla="*/ 1 h 44"/>
                <a:gd name="T6" fmla="*/ 13 w 33"/>
                <a:gd name="T7" fmla="*/ 7 h 44"/>
                <a:gd name="T8" fmla="*/ 6 w 33"/>
                <a:gd name="T9" fmla="*/ 20 h 44"/>
                <a:gd name="T10" fmla="*/ 1 w 33"/>
                <a:gd name="T11" fmla="*/ 31 h 44"/>
                <a:gd name="T12" fmla="*/ 0 w 33"/>
                <a:gd name="T13" fmla="*/ 43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44"/>
                <a:gd name="T23" fmla="*/ 33 w 33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44">
                  <a:moveTo>
                    <a:pt x="32" y="4"/>
                  </a:moveTo>
                  <a:lnTo>
                    <a:pt x="28" y="0"/>
                  </a:lnTo>
                  <a:lnTo>
                    <a:pt x="20" y="1"/>
                  </a:lnTo>
                  <a:lnTo>
                    <a:pt x="13" y="7"/>
                  </a:lnTo>
                  <a:lnTo>
                    <a:pt x="6" y="20"/>
                  </a:lnTo>
                  <a:lnTo>
                    <a:pt x="1" y="31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4" name="Freeform 160"/>
            <p:cNvSpPr>
              <a:spLocks/>
            </p:cNvSpPr>
            <p:nvPr/>
          </p:nvSpPr>
          <p:spPr bwMode="auto">
            <a:xfrm>
              <a:off x="3991" y="2619"/>
              <a:ext cx="10" cy="17"/>
            </a:xfrm>
            <a:custGeom>
              <a:avLst/>
              <a:gdLst>
                <a:gd name="T0" fmla="*/ 9 w 10"/>
                <a:gd name="T1" fmla="*/ 0 h 17"/>
                <a:gd name="T2" fmla="*/ 7 w 10"/>
                <a:gd name="T3" fmla="*/ 6 h 17"/>
                <a:gd name="T4" fmla="*/ 3 w 10"/>
                <a:gd name="T5" fmla="*/ 12 h 17"/>
                <a:gd name="T6" fmla="*/ 0 w 10"/>
                <a:gd name="T7" fmla="*/ 1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7"/>
                <a:gd name="T14" fmla="*/ 10 w 10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7">
                  <a:moveTo>
                    <a:pt x="9" y="0"/>
                  </a:moveTo>
                  <a:lnTo>
                    <a:pt x="7" y="6"/>
                  </a:lnTo>
                  <a:lnTo>
                    <a:pt x="3" y="12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5" name="Line 161"/>
            <p:cNvSpPr>
              <a:spLocks noChangeShapeType="1"/>
            </p:cNvSpPr>
            <p:nvPr/>
          </p:nvSpPr>
          <p:spPr bwMode="auto">
            <a:xfrm flipV="1">
              <a:off x="4000" y="2596"/>
              <a:ext cx="0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6" name="Line 162"/>
            <p:cNvSpPr>
              <a:spLocks noChangeShapeType="1"/>
            </p:cNvSpPr>
            <p:nvPr/>
          </p:nvSpPr>
          <p:spPr bwMode="auto">
            <a:xfrm flipH="1">
              <a:off x="3977" y="2639"/>
              <a:ext cx="1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7" name="Freeform 163"/>
            <p:cNvSpPr>
              <a:spLocks/>
            </p:cNvSpPr>
            <p:nvPr/>
          </p:nvSpPr>
          <p:spPr bwMode="auto">
            <a:xfrm>
              <a:off x="4067" y="2429"/>
              <a:ext cx="9" cy="13"/>
            </a:xfrm>
            <a:custGeom>
              <a:avLst/>
              <a:gdLst>
                <a:gd name="T0" fmla="*/ 0 w 9"/>
                <a:gd name="T1" fmla="*/ 12 h 13"/>
                <a:gd name="T2" fmla="*/ 3 w 9"/>
                <a:gd name="T3" fmla="*/ 10 h 13"/>
                <a:gd name="T4" fmla="*/ 6 w 9"/>
                <a:gd name="T5" fmla="*/ 6 h 13"/>
                <a:gd name="T6" fmla="*/ 8 w 9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3"/>
                <a:gd name="T14" fmla="*/ 9 w 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3">
                  <a:moveTo>
                    <a:pt x="0" y="12"/>
                  </a:moveTo>
                  <a:lnTo>
                    <a:pt x="3" y="10"/>
                  </a:lnTo>
                  <a:lnTo>
                    <a:pt x="6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8" name="Line 164"/>
            <p:cNvSpPr>
              <a:spLocks noChangeShapeType="1"/>
            </p:cNvSpPr>
            <p:nvPr/>
          </p:nvSpPr>
          <p:spPr bwMode="auto">
            <a:xfrm>
              <a:off x="4067" y="2445"/>
              <a:ext cx="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9" name="Line 165"/>
            <p:cNvSpPr>
              <a:spLocks noChangeShapeType="1"/>
            </p:cNvSpPr>
            <p:nvPr/>
          </p:nvSpPr>
          <p:spPr bwMode="auto">
            <a:xfrm flipV="1">
              <a:off x="4075" y="2361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0" name="Line 166"/>
            <p:cNvSpPr>
              <a:spLocks noChangeShapeType="1"/>
            </p:cNvSpPr>
            <p:nvPr/>
          </p:nvSpPr>
          <p:spPr bwMode="auto">
            <a:xfrm>
              <a:off x="4071" y="2488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1" name="Line 167"/>
            <p:cNvSpPr>
              <a:spLocks noChangeShapeType="1"/>
            </p:cNvSpPr>
            <p:nvPr/>
          </p:nvSpPr>
          <p:spPr bwMode="auto">
            <a:xfrm flipH="1" flipV="1">
              <a:off x="4063" y="2437"/>
              <a:ext cx="26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2" name="Line 168"/>
            <p:cNvSpPr>
              <a:spLocks noChangeShapeType="1"/>
            </p:cNvSpPr>
            <p:nvPr/>
          </p:nvSpPr>
          <p:spPr bwMode="auto">
            <a:xfrm flipH="1" flipV="1">
              <a:off x="4004" y="2432"/>
              <a:ext cx="2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3" name="Line 169"/>
            <p:cNvSpPr>
              <a:spLocks noChangeShapeType="1"/>
            </p:cNvSpPr>
            <p:nvPr/>
          </p:nvSpPr>
          <p:spPr bwMode="auto">
            <a:xfrm>
              <a:off x="4035" y="2561"/>
              <a:ext cx="9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4" name="Line 170"/>
            <p:cNvSpPr>
              <a:spLocks noChangeShapeType="1"/>
            </p:cNvSpPr>
            <p:nvPr/>
          </p:nvSpPr>
          <p:spPr bwMode="auto">
            <a:xfrm flipV="1">
              <a:off x="4052" y="2425"/>
              <a:ext cx="17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5" name="Freeform 171"/>
            <p:cNvSpPr>
              <a:spLocks/>
            </p:cNvSpPr>
            <p:nvPr/>
          </p:nvSpPr>
          <p:spPr bwMode="auto">
            <a:xfrm>
              <a:off x="3989" y="2453"/>
              <a:ext cx="60" cy="44"/>
            </a:xfrm>
            <a:custGeom>
              <a:avLst/>
              <a:gdLst>
                <a:gd name="T0" fmla="*/ 59 w 60"/>
                <a:gd name="T1" fmla="*/ 0 h 44"/>
                <a:gd name="T2" fmla="*/ 30 w 60"/>
                <a:gd name="T3" fmla="*/ 23 h 44"/>
                <a:gd name="T4" fmla="*/ 0 w 60"/>
                <a:gd name="T5" fmla="*/ 43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59" y="0"/>
                  </a:moveTo>
                  <a:lnTo>
                    <a:pt x="30" y="23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6" name="Freeform 172"/>
            <p:cNvSpPr>
              <a:spLocks/>
            </p:cNvSpPr>
            <p:nvPr/>
          </p:nvSpPr>
          <p:spPr bwMode="auto">
            <a:xfrm>
              <a:off x="4072" y="2462"/>
              <a:ext cx="10" cy="16"/>
            </a:xfrm>
            <a:custGeom>
              <a:avLst/>
              <a:gdLst>
                <a:gd name="T0" fmla="*/ 0 w 10"/>
                <a:gd name="T1" fmla="*/ 4 h 16"/>
                <a:gd name="T2" fmla="*/ 1 w 10"/>
                <a:gd name="T3" fmla="*/ 0 h 16"/>
                <a:gd name="T4" fmla="*/ 6 w 10"/>
                <a:gd name="T5" fmla="*/ 1 h 16"/>
                <a:gd name="T6" fmla="*/ 9 w 10"/>
                <a:gd name="T7" fmla="*/ 8 h 16"/>
                <a:gd name="T8" fmla="*/ 9 w 10"/>
                <a:gd name="T9" fmla="*/ 14 h 16"/>
                <a:gd name="T10" fmla="*/ 6 w 10"/>
                <a:gd name="T11" fmla="*/ 15 h 16"/>
                <a:gd name="T12" fmla="*/ 1 w 10"/>
                <a:gd name="T13" fmla="*/ 11 h 16"/>
                <a:gd name="T14" fmla="*/ 0 w 10"/>
                <a:gd name="T15" fmla="*/ 4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6"/>
                <a:gd name="T26" fmla="*/ 10 w 10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6">
                  <a:moveTo>
                    <a:pt x="0" y="4"/>
                  </a:moveTo>
                  <a:lnTo>
                    <a:pt x="1" y="0"/>
                  </a:lnTo>
                  <a:lnTo>
                    <a:pt x="6" y="1"/>
                  </a:lnTo>
                  <a:lnTo>
                    <a:pt x="9" y="8"/>
                  </a:lnTo>
                  <a:lnTo>
                    <a:pt x="9" y="14"/>
                  </a:lnTo>
                  <a:lnTo>
                    <a:pt x="6" y="15"/>
                  </a:lnTo>
                  <a:lnTo>
                    <a:pt x="1" y="11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7" name="Line 173"/>
            <p:cNvSpPr>
              <a:spLocks noChangeShapeType="1"/>
            </p:cNvSpPr>
            <p:nvPr/>
          </p:nvSpPr>
          <p:spPr bwMode="auto">
            <a:xfrm flipH="1">
              <a:off x="4024" y="2601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8" name="Freeform 174"/>
            <p:cNvSpPr>
              <a:spLocks/>
            </p:cNvSpPr>
            <p:nvPr/>
          </p:nvSpPr>
          <p:spPr bwMode="auto">
            <a:xfrm>
              <a:off x="4028" y="2587"/>
              <a:ext cx="18" cy="27"/>
            </a:xfrm>
            <a:custGeom>
              <a:avLst/>
              <a:gdLst>
                <a:gd name="T0" fmla="*/ 1 w 18"/>
                <a:gd name="T1" fmla="*/ 10 h 27"/>
                <a:gd name="T2" fmla="*/ 6 w 18"/>
                <a:gd name="T3" fmla="*/ 4 h 27"/>
                <a:gd name="T4" fmla="*/ 13 w 18"/>
                <a:gd name="T5" fmla="*/ 0 h 27"/>
                <a:gd name="T6" fmla="*/ 17 w 18"/>
                <a:gd name="T7" fmla="*/ 4 h 27"/>
                <a:gd name="T8" fmla="*/ 17 w 18"/>
                <a:gd name="T9" fmla="*/ 11 h 27"/>
                <a:gd name="T10" fmla="*/ 13 w 18"/>
                <a:gd name="T11" fmla="*/ 21 h 27"/>
                <a:gd name="T12" fmla="*/ 6 w 18"/>
                <a:gd name="T13" fmla="*/ 26 h 27"/>
                <a:gd name="T14" fmla="*/ 1 w 18"/>
                <a:gd name="T15" fmla="*/ 26 h 27"/>
                <a:gd name="T16" fmla="*/ 0 w 18"/>
                <a:gd name="T17" fmla="*/ 2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7"/>
                <a:gd name="T29" fmla="*/ 18 w 18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7">
                  <a:moveTo>
                    <a:pt x="1" y="10"/>
                  </a:moveTo>
                  <a:lnTo>
                    <a:pt x="6" y="4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13" y="21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9" name="Freeform 175"/>
            <p:cNvSpPr>
              <a:spLocks/>
            </p:cNvSpPr>
            <p:nvPr/>
          </p:nvSpPr>
          <p:spPr bwMode="auto">
            <a:xfrm>
              <a:off x="4028" y="2406"/>
              <a:ext cx="18" cy="27"/>
            </a:xfrm>
            <a:custGeom>
              <a:avLst/>
              <a:gdLst>
                <a:gd name="T0" fmla="*/ 0 w 18"/>
                <a:gd name="T1" fmla="*/ 19 h 27"/>
                <a:gd name="T2" fmla="*/ 1 w 18"/>
                <a:gd name="T3" fmla="*/ 10 h 27"/>
                <a:gd name="T4" fmla="*/ 6 w 18"/>
                <a:gd name="T5" fmla="*/ 2 h 27"/>
                <a:gd name="T6" fmla="*/ 13 w 18"/>
                <a:gd name="T7" fmla="*/ 0 h 27"/>
                <a:gd name="T8" fmla="*/ 17 w 18"/>
                <a:gd name="T9" fmla="*/ 5 h 27"/>
                <a:gd name="T10" fmla="*/ 17 w 18"/>
                <a:gd name="T11" fmla="*/ 12 h 27"/>
                <a:gd name="T12" fmla="*/ 13 w 18"/>
                <a:gd name="T13" fmla="*/ 20 h 27"/>
                <a:gd name="T14" fmla="*/ 6 w 18"/>
                <a:gd name="T15" fmla="*/ 26 h 27"/>
                <a:gd name="T16" fmla="*/ 1 w 18"/>
                <a:gd name="T17" fmla="*/ 26 h 27"/>
                <a:gd name="T18" fmla="*/ 0 w 18"/>
                <a:gd name="T19" fmla="*/ 19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7"/>
                <a:gd name="T32" fmla="*/ 18 w 18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7">
                  <a:moveTo>
                    <a:pt x="0" y="19"/>
                  </a:moveTo>
                  <a:lnTo>
                    <a:pt x="1" y="10"/>
                  </a:lnTo>
                  <a:lnTo>
                    <a:pt x="6" y="2"/>
                  </a:lnTo>
                  <a:lnTo>
                    <a:pt x="13" y="0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3" y="20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0" name="Line 176"/>
            <p:cNvSpPr>
              <a:spLocks noChangeShapeType="1"/>
            </p:cNvSpPr>
            <p:nvPr/>
          </p:nvSpPr>
          <p:spPr bwMode="auto">
            <a:xfrm>
              <a:off x="3920" y="2497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1" name="Line 177"/>
            <p:cNvSpPr>
              <a:spLocks noChangeShapeType="1"/>
            </p:cNvSpPr>
            <p:nvPr/>
          </p:nvSpPr>
          <p:spPr bwMode="auto">
            <a:xfrm flipH="1" flipV="1">
              <a:off x="3940" y="2481"/>
              <a:ext cx="11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2" name="Line 178"/>
            <p:cNvSpPr>
              <a:spLocks noChangeShapeType="1"/>
            </p:cNvSpPr>
            <p:nvPr/>
          </p:nvSpPr>
          <p:spPr bwMode="auto">
            <a:xfrm flipH="1">
              <a:off x="3775" y="2438"/>
              <a:ext cx="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3" name="Line 179"/>
            <p:cNvSpPr>
              <a:spLocks noChangeShapeType="1"/>
            </p:cNvSpPr>
            <p:nvPr/>
          </p:nvSpPr>
          <p:spPr bwMode="auto">
            <a:xfrm flipH="1" flipV="1">
              <a:off x="3781" y="2413"/>
              <a:ext cx="1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4" name="Freeform 180"/>
            <p:cNvSpPr>
              <a:spLocks/>
            </p:cNvSpPr>
            <p:nvPr/>
          </p:nvSpPr>
          <p:spPr bwMode="auto">
            <a:xfrm>
              <a:off x="3779" y="2425"/>
              <a:ext cx="11" cy="14"/>
            </a:xfrm>
            <a:custGeom>
              <a:avLst/>
              <a:gdLst>
                <a:gd name="T0" fmla="*/ 10 w 11"/>
                <a:gd name="T1" fmla="*/ 0 h 14"/>
                <a:gd name="T2" fmla="*/ 6 w 11"/>
                <a:gd name="T3" fmla="*/ 7 h 14"/>
                <a:gd name="T4" fmla="*/ 0 w 11"/>
                <a:gd name="T5" fmla="*/ 13 h 14"/>
                <a:gd name="T6" fmla="*/ 0 60000 65536"/>
                <a:gd name="T7" fmla="*/ 0 60000 65536"/>
                <a:gd name="T8" fmla="*/ 0 60000 65536"/>
                <a:gd name="T9" fmla="*/ 0 w 11"/>
                <a:gd name="T10" fmla="*/ 0 h 14"/>
                <a:gd name="T11" fmla="*/ 11 w 11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4">
                  <a:moveTo>
                    <a:pt x="10" y="0"/>
                  </a:moveTo>
                  <a:lnTo>
                    <a:pt x="6" y="7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5" name="Line 181"/>
            <p:cNvSpPr>
              <a:spLocks noChangeShapeType="1"/>
            </p:cNvSpPr>
            <p:nvPr/>
          </p:nvSpPr>
          <p:spPr bwMode="auto">
            <a:xfrm flipV="1">
              <a:off x="3785" y="2432"/>
              <a:ext cx="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6" name="Line 182"/>
            <p:cNvSpPr>
              <a:spLocks noChangeShapeType="1"/>
            </p:cNvSpPr>
            <p:nvPr/>
          </p:nvSpPr>
          <p:spPr bwMode="auto">
            <a:xfrm flipH="1">
              <a:off x="3776" y="2442"/>
              <a:ext cx="13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7" name="Line 183"/>
            <p:cNvSpPr>
              <a:spLocks noChangeShapeType="1"/>
            </p:cNvSpPr>
            <p:nvPr/>
          </p:nvSpPr>
          <p:spPr bwMode="auto">
            <a:xfrm flipV="1">
              <a:off x="3789" y="2421"/>
              <a:ext cx="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8" name="Freeform 184"/>
            <p:cNvSpPr>
              <a:spLocks/>
            </p:cNvSpPr>
            <p:nvPr/>
          </p:nvSpPr>
          <p:spPr bwMode="auto">
            <a:xfrm>
              <a:off x="3771" y="2422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9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9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9" name="Line 185"/>
            <p:cNvSpPr>
              <a:spLocks noChangeShapeType="1"/>
            </p:cNvSpPr>
            <p:nvPr/>
          </p:nvSpPr>
          <p:spPr bwMode="auto">
            <a:xfrm flipH="1" flipV="1">
              <a:off x="3773" y="2014"/>
              <a:ext cx="11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0" name="Freeform 186"/>
            <p:cNvSpPr>
              <a:spLocks/>
            </p:cNvSpPr>
            <p:nvPr/>
          </p:nvSpPr>
          <p:spPr bwMode="auto">
            <a:xfrm>
              <a:off x="3771" y="20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8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1" name="Line 187"/>
            <p:cNvSpPr>
              <a:spLocks noChangeShapeType="1"/>
            </p:cNvSpPr>
            <p:nvPr/>
          </p:nvSpPr>
          <p:spPr bwMode="auto">
            <a:xfrm>
              <a:off x="3780" y="2031"/>
              <a:ext cx="0" cy="3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2" name="Line 188"/>
            <p:cNvSpPr>
              <a:spLocks noChangeShapeType="1"/>
            </p:cNvSpPr>
            <p:nvPr/>
          </p:nvSpPr>
          <p:spPr bwMode="auto">
            <a:xfrm flipH="1" flipV="1">
              <a:off x="3776" y="2402"/>
              <a:ext cx="13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3" name="Freeform 189"/>
            <p:cNvSpPr>
              <a:spLocks/>
            </p:cNvSpPr>
            <p:nvPr/>
          </p:nvSpPr>
          <p:spPr bwMode="auto">
            <a:xfrm>
              <a:off x="3621" y="2300"/>
              <a:ext cx="24" cy="55"/>
            </a:xfrm>
            <a:custGeom>
              <a:avLst/>
              <a:gdLst>
                <a:gd name="T0" fmla="*/ 23 w 24"/>
                <a:gd name="T1" fmla="*/ 54 h 55"/>
                <a:gd name="T2" fmla="*/ 13 w 24"/>
                <a:gd name="T3" fmla="*/ 48 h 55"/>
                <a:gd name="T4" fmla="*/ 7 w 24"/>
                <a:gd name="T5" fmla="*/ 35 h 55"/>
                <a:gd name="T6" fmla="*/ 2 w 24"/>
                <a:gd name="T7" fmla="*/ 20 h 55"/>
                <a:gd name="T8" fmla="*/ 0 w 24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55"/>
                <a:gd name="T17" fmla="*/ 24 w 24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55">
                  <a:moveTo>
                    <a:pt x="23" y="54"/>
                  </a:moveTo>
                  <a:lnTo>
                    <a:pt x="13" y="48"/>
                  </a:lnTo>
                  <a:lnTo>
                    <a:pt x="7" y="35"/>
                  </a:lnTo>
                  <a:lnTo>
                    <a:pt x="2" y="2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4" name="Line 190"/>
            <p:cNvSpPr>
              <a:spLocks noChangeShapeType="1"/>
            </p:cNvSpPr>
            <p:nvPr/>
          </p:nvSpPr>
          <p:spPr bwMode="auto">
            <a:xfrm flipH="1">
              <a:off x="2324" y="2207"/>
              <a:ext cx="24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5" name="Freeform 191"/>
            <p:cNvSpPr>
              <a:spLocks/>
            </p:cNvSpPr>
            <p:nvPr/>
          </p:nvSpPr>
          <p:spPr bwMode="auto">
            <a:xfrm>
              <a:off x="2208" y="2145"/>
              <a:ext cx="113" cy="150"/>
            </a:xfrm>
            <a:custGeom>
              <a:avLst/>
              <a:gdLst>
                <a:gd name="T0" fmla="*/ 0 w 113"/>
                <a:gd name="T1" fmla="*/ 149 h 150"/>
                <a:gd name="T2" fmla="*/ 0 w 113"/>
                <a:gd name="T3" fmla="*/ 122 h 150"/>
                <a:gd name="T4" fmla="*/ 4 w 113"/>
                <a:gd name="T5" fmla="*/ 94 h 150"/>
                <a:gd name="T6" fmla="*/ 12 w 113"/>
                <a:gd name="T7" fmla="*/ 67 h 150"/>
                <a:gd name="T8" fmla="*/ 24 w 113"/>
                <a:gd name="T9" fmla="*/ 41 h 150"/>
                <a:gd name="T10" fmla="*/ 38 w 113"/>
                <a:gd name="T11" fmla="*/ 20 h 150"/>
                <a:gd name="T12" fmla="*/ 54 w 113"/>
                <a:gd name="T13" fmla="*/ 6 h 150"/>
                <a:gd name="T14" fmla="*/ 71 w 113"/>
                <a:gd name="T15" fmla="*/ 0 h 150"/>
                <a:gd name="T16" fmla="*/ 87 w 113"/>
                <a:gd name="T17" fmla="*/ 0 h 150"/>
                <a:gd name="T18" fmla="*/ 101 w 113"/>
                <a:gd name="T19" fmla="*/ 6 h 150"/>
                <a:gd name="T20" fmla="*/ 112 w 113"/>
                <a:gd name="T21" fmla="*/ 20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3"/>
                <a:gd name="T34" fmla="*/ 0 h 150"/>
                <a:gd name="T35" fmla="*/ 113 w 113"/>
                <a:gd name="T36" fmla="*/ 150 h 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3" h="150">
                  <a:moveTo>
                    <a:pt x="0" y="149"/>
                  </a:moveTo>
                  <a:lnTo>
                    <a:pt x="0" y="122"/>
                  </a:lnTo>
                  <a:lnTo>
                    <a:pt x="4" y="94"/>
                  </a:lnTo>
                  <a:lnTo>
                    <a:pt x="12" y="67"/>
                  </a:lnTo>
                  <a:lnTo>
                    <a:pt x="24" y="41"/>
                  </a:lnTo>
                  <a:lnTo>
                    <a:pt x="38" y="20"/>
                  </a:lnTo>
                  <a:lnTo>
                    <a:pt x="54" y="6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101" y="6"/>
                  </a:lnTo>
                  <a:lnTo>
                    <a:pt x="112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6" name="Freeform 192"/>
            <p:cNvSpPr>
              <a:spLocks/>
            </p:cNvSpPr>
            <p:nvPr/>
          </p:nvSpPr>
          <p:spPr bwMode="auto">
            <a:xfrm>
              <a:off x="2208" y="2304"/>
              <a:ext cx="25" cy="45"/>
            </a:xfrm>
            <a:custGeom>
              <a:avLst/>
              <a:gdLst>
                <a:gd name="T0" fmla="*/ 24 w 25"/>
                <a:gd name="T1" fmla="*/ 44 h 45"/>
                <a:gd name="T2" fmla="*/ 12 w 25"/>
                <a:gd name="T3" fmla="*/ 41 h 45"/>
                <a:gd name="T4" fmla="*/ 4 w 25"/>
                <a:gd name="T5" fmla="*/ 34 h 45"/>
                <a:gd name="T6" fmla="*/ 0 w 25"/>
                <a:gd name="T7" fmla="*/ 20 h 45"/>
                <a:gd name="T8" fmla="*/ 0 w 25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5"/>
                <a:gd name="T17" fmla="*/ 25 w 2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5">
                  <a:moveTo>
                    <a:pt x="24" y="44"/>
                  </a:moveTo>
                  <a:lnTo>
                    <a:pt x="12" y="41"/>
                  </a:lnTo>
                  <a:lnTo>
                    <a:pt x="4" y="34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7" name="Line 193"/>
            <p:cNvSpPr>
              <a:spLocks noChangeShapeType="1"/>
            </p:cNvSpPr>
            <p:nvPr/>
          </p:nvSpPr>
          <p:spPr bwMode="auto">
            <a:xfrm>
              <a:off x="2295" y="2147"/>
              <a:ext cx="1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8" name="Line 194"/>
            <p:cNvSpPr>
              <a:spLocks noChangeShapeType="1"/>
            </p:cNvSpPr>
            <p:nvPr/>
          </p:nvSpPr>
          <p:spPr bwMode="auto">
            <a:xfrm flipH="1" flipV="1">
              <a:off x="2207" y="2330"/>
              <a:ext cx="29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9" name="Line 195"/>
            <p:cNvSpPr>
              <a:spLocks noChangeShapeType="1"/>
            </p:cNvSpPr>
            <p:nvPr/>
          </p:nvSpPr>
          <p:spPr bwMode="auto">
            <a:xfrm flipV="1">
              <a:off x="2344" y="2179"/>
              <a:ext cx="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0" name="Line 196"/>
            <p:cNvSpPr>
              <a:spLocks noChangeShapeType="1"/>
            </p:cNvSpPr>
            <p:nvPr/>
          </p:nvSpPr>
          <p:spPr bwMode="auto">
            <a:xfrm>
              <a:off x="2344" y="2198"/>
              <a:ext cx="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1" name="Line 197"/>
            <p:cNvSpPr>
              <a:spLocks noChangeShapeType="1"/>
            </p:cNvSpPr>
            <p:nvPr/>
          </p:nvSpPr>
          <p:spPr bwMode="auto">
            <a:xfrm>
              <a:off x="2208" y="2298"/>
              <a:ext cx="0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2" name="Freeform 198"/>
            <p:cNvSpPr>
              <a:spLocks/>
            </p:cNvSpPr>
            <p:nvPr/>
          </p:nvSpPr>
          <p:spPr bwMode="auto">
            <a:xfrm>
              <a:off x="2251" y="2218"/>
              <a:ext cx="49" cy="77"/>
            </a:xfrm>
            <a:custGeom>
              <a:avLst/>
              <a:gdLst>
                <a:gd name="T0" fmla="*/ 0 w 49"/>
                <a:gd name="T1" fmla="*/ 56 h 77"/>
                <a:gd name="T2" fmla="*/ 2 w 49"/>
                <a:gd name="T3" fmla="*/ 41 h 77"/>
                <a:gd name="T4" fmla="*/ 7 w 49"/>
                <a:gd name="T5" fmla="*/ 24 h 77"/>
                <a:gd name="T6" fmla="*/ 16 w 49"/>
                <a:gd name="T7" fmla="*/ 10 h 77"/>
                <a:gd name="T8" fmla="*/ 27 w 49"/>
                <a:gd name="T9" fmla="*/ 1 h 77"/>
                <a:gd name="T10" fmla="*/ 37 w 49"/>
                <a:gd name="T11" fmla="*/ 0 h 77"/>
                <a:gd name="T12" fmla="*/ 43 w 49"/>
                <a:gd name="T13" fmla="*/ 4 h 77"/>
                <a:gd name="T14" fmla="*/ 48 w 49"/>
                <a:gd name="T15" fmla="*/ 14 h 77"/>
                <a:gd name="T16" fmla="*/ 48 w 49"/>
                <a:gd name="T17" fmla="*/ 28 h 77"/>
                <a:gd name="T18" fmla="*/ 43 w 49"/>
                <a:gd name="T19" fmla="*/ 44 h 77"/>
                <a:gd name="T20" fmla="*/ 37 w 49"/>
                <a:gd name="T21" fmla="*/ 61 h 77"/>
                <a:gd name="T22" fmla="*/ 27 w 49"/>
                <a:gd name="T23" fmla="*/ 71 h 77"/>
                <a:gd name="T24" fmla="*/ 16 w 49"/>
                <a:gd name="T25" fmla="*/ 76 h 77"/>
                <a:gd name="T26" fmla="*/ 7 w 49"/>
                <a:gd name="T27" fmla="*/ 76 h 77"/>
                <a:gd name="T28" fmla="*/ 2 w 49"/>
                <a:gd name="T29" fmla="*/ 68 h 77"/>
                <a:gd name="T30" fmla="*/ 0 w 49"/>
                <a:gd name="T31" fmla="*/ 56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77"/>
                <a:gd name="T50" fmla="*/ 49 w 49"/>
                <a:gd name="T51" fmla="*/ 77 h 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77">
                  <a:moveTo>
                    <a:pt x="0" y="56"/>
                  </a:moveTo>
                  <a:lnTo>
                    <a:pt x="2" y="41"/>
                  </a:lnTo>
                  <a:lnTo>
                    <a:pt x="7" y="24"/>
                  </a:lnTo>
                  <a:lnTo>
                    <a:pt x="16" y="10"/>
                  </a:lnTo>
                  <a:lnTo>
                    <a:pt x="27" y="1"/>
                  </a:lnTo>
                  <a:lnTo>
                    <a:pt x="37" y="0"/>
                  </a:lnTo>
                  <a:lnTo>
                    <a:pt x="43" y="4"/>
                  </a:lnTo>
                  <a:lnTo>
                    <a:pt x="48" y="14"/>
                  </a:lnTo>
                  <a:lnTo>
                    <a:pt x="48" y="28"/>
                  </a:lnTo>
                  <a:lnTo>
                    <a:pt x="43" y="44"/>
                  </a:lnTo>
                  <a:lnTo>
                    <a:pt x="37" y="61"/>
                  </a:lnTo>
                  <a:lnTo>
                    <a:pt x="27" y="71"/>
                  </a:lnTo>
                  <a:lnTo>
                    <a:pt x="16" y="76"/>
                  </a:lnTo>
                  <a:lnTo>
                    <a:pt x="7" y="76"/>
                  </a:lnTo>
                  <a:lnTo>
                    <a:pt x="2" y="68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3" name="Line 199"/>
            <p:cNvSpPr>
              <a:spLocks noChangeShapeType="1"/>
            </p:cNvSpPr>
            <p:nvPr/>
          </p:nvSpPr>
          <p:spPr bwMode="auto">
            <a:xfrm flipH="1">
              <a:off x="2217" y="2277"/>
              <a:ext cx="11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4" name="Freeform 200"/>
            <p:cNvSpPr>
              <a:spLocks/>
            </p:cNvSpPr>
            <p:nvPr/>
          </p:nvSpPr>
          <p:spPr bwMode="auto">
            <a:xfrm>
              <a:off x="2221" y="2169"/>
              <a:ext cx="108" cy="176"/>
            </a:xfrm>
            <a:custGeom>
              <a:avLst/>
              <a:gdLst>
                <a:gd name="T0" fmla="*/ 2 w 108"/>
                <a:gd name="T1" fmla="*/ 104 h 176"/>
                <a:gd name="T2" fmla="*/ 8 w 108"/>
                <a:gd name="T3" fmla="*/ 77 h 176"/>
                <a:gd name="T4" fmla="*/ 18 w 108"/>
                <a:gd name="T5" fmla="*/ 53 h 176"/>
                <a:gd name="T6" fmla="*/ 30 w 108"/>
                <a:gd name="T7" fmla="*/ 33 h 176"/>
                <a:gd name="T8" fmla="*/ 45 w 108"/>
                <a:gd name="T9" fmla="*/ 14 h 176"/>
                <a:gd name="T10" fmla="*/ 61 w 108"/>
                <a:gd name="T11" fmla="*/ 4 h 176"/>
                <a:gd name="T12" fmla="*/ 75 w 108"/>
                <a:gd name="T13" fmla="*/ 0 h 176"/>
                <a:gd name="T14" fmla="*/ 88 w 108"/>
                <a:gd name="T15" fmla="*/ 3 h 176"/>
                <a:gd name="T16" fmla="*/ 98 w 108"/>
                <a:gd name="T17" fmla="*/ 13 h 176"/>
                <a:gd name="T18" fmla="*/ 104 w 108"/>
                <a:gd name="T19" fmla="*/ 27 h 176"/>
                <a:gd name="T20" fmla="*/ 107 w 108"/>
                <a:gd name="T21" fmla="*/ 49 h 176"/>
                <a:gd name="T22" fmla="*/ 104 w 108"/>
                <a:gd name="T23" fmla="*/ 71 h 176"/>
                <a:gd name="T24" fmla="*/ 98 w 108"/>
                <a:gd name="T25" fmla="*/ 98 h 176"/>
                <a:gd name="T26" fmla="*/ 88 w 108"/>
                <a:gd name="T27" fmla="*/ 120 h 176"/>
                <a:gd name="T28" fmla="*/ 75 w 108"/>
                <a:gd name="T29" fmla="*/ 142 h 176"/>
                <a:gd name="T30" fmla="*/ 61 w 108"/>
                <a:gd name="T31" fmla="*/ 159 h 176"/>
                <a:gd name="T32" fmla="*/ 45 w 108"/>
                <a:gd name="T33" fmla="*/ 171 h 176"/>
                <a:gd name="T34" fmla="*/ 30 w 108"/>
                <a:gd name="T35" fmla="*/ 175 h 176"/>
                <a:gd name="T36" fmla="*/ 18 w 108"/>
                <a:gd name="T37" fmla="*/ 172 h 176"/>
                <a:gd name="T38" fmla="*/ 8 w 108"/>
                <a:gd name="T39" fmla="*/ 162 h 176"/>
                <a:gd name="T40" fmla="*/ 2 w 108"/>
                <a:gd name="T41" fmla="*/ 146 h 176"/>
                <a:gd name="T42" fmla="*/ 0 w 108"/>
                <a:gd name="T43" fmla="*/ 126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8"/>
                <a:gd name="T67" fmla="*/ 0 h 176"/>
                <a:gd name="T68" fmla="*/ 108 w 108"/>
                <a:gd name="T69" fmla="*/ 176 h 1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8" h="176">
                  <a:moveTo>
                    <a:pt x="2" y="104"/>
                  </a:moveTo>
                  <a:lnTo>
                    <a:pt x="8" y="77"/>
                  </a:lnTo>
                  <a:lnTo>
                    <a:pt x="18" y="53"/>
                  </a:lnTo>
                  <a:lnTo>
                    <a:pt x="30" y="33"/>
                  </a:lnTo>
                  <a:lnTo>
                    <a:pt x="45" y="14"/>
                  </a:lnTo>
                  <a:lnTo>
                    <a:pt x="61" y="4"/>
                  </a:lnTo>
                  <a:lnTo>
                    <a:pt x="75" y="0"/>
                  </a:lnTo>
                  <a:lnTo>
                    <a:pt x="88" y="3"/>
                  </a:lnTo>
                  <a:lnTo>
                    <a:pt x="98" y="13"/>
                  </a:lnTo>
                  <a:lnTo>
                    <a:pt x="104" y="27"/>
                  </a:lnTo>
                  <a:lnTo>
                    <a:pt x="107" y="49"/>
                  </a:lnTo>
                  <a:lnTo>
                    <a:pt x="104" y="71"/>
                  </a:lnTo>
                  <a:lnTo>
                    <a:pt x="98" y="98"/>
                  </a:lnTo>
                  <a:lnTo>
                    <a:pt x="88" y="120"/>
                  </a:lnTo>
                  <a:lnTo>
                    <a:pt x="75" y="142"/>
                  </a:lnTo>
                  <a:lnTo>
                    <a:pt x="61" y="159"/>
                  </a:lnTo>
                  <a:lnTo>
                    <a:pt x="45" y="171"/>
                  </a:lnTo>
                  <a:lnTo>
                    <a:pt x="30" y="175"/>
                  </a:lnTo>
                  <a:lnTo>
                    <a:pt x="18" y="172"/>
                  </a:lnTo>
                  <a:lnTo>
                    <a:pt x="8" y="162"/>
                  </a:lnTo>
                  <a:lnTo>
                    <a:pt x="2" y="146"/>
                  </a:lnTo>
                  <a:lnTo>
                    <a:pt x="0" y="12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5" name="Freeform 201"/>
            <p:cNvSpPr>
              <a:spLocks/>
            </p:cNvSpPr>
            <p:nvPr/>
          </p:nvSpPr>
          <p:spPr bwMode="auto">
            <a:xfrm>
              <a:off x="2215" y="2159"/>
              <a:ext cx="122" cy="198"/>
            </a:xfrm>
            <a:custGeom>
              <a:avLst/>
              <a:gdLst>
                <a:gd name="T0" fmla="*/ 0 w 122"/>
                <a:gd name="T1" fmla="*/ 142 h 198"/>
                <a:gd name="T2" fmla="*/ 1 w 122"/>
                <a:gd name="T3" fmla="*/ 116 h 198"/>
                <a:gd name="T4" fmla="*/ 8 w 122"/>
                <a:gd name="T5" fmla="*/ 90 h 198"/>
                <a:gd name="T6" fmla="*/ 19 w 122"/>
                <a:gd name="T7" fmla="*/ 64 h 198"/>
                <a:gd name="T8" fmla="*/ 32 w 122"/>
                <a:gd name="T9" fmla="*/ 39 h 198"/>
                <a:gd name="T10" fmla="*/ 48 w 122"/>
                <a:gd name="T11" fmla="*/ 20 h 198"/>
                <a:gd name="T12" fmla="*/ 65 w 122"/>
                <a:gd name="T13" fmla="*/ 6 h 198"/>
                <a:gd name="T14" fmla="*/ 81 w 122"/>
                <a:gd name="T15" fmla="*/ 0 h 198"/>
                <a:gd name="T16" fmla="*/ 95 w 122"/>
                <a:gd name="T17" fmla="*/ 0 h 198"/>
                <a:gd name="T18" fmla="*/ 106 w 122"/>
                <a:gd name="T19" fmla="*/ 9 h 198"/>
                <a:gd name="T20" fmla="*/ 116 w 122"/>
                <a:gd name="T21" fmla="*/ 23 h 198"/>
                <a:gd name="T22" fmla="*/ 121 w 122"/>
                <a:gd name="T23" fmla="*/ 41 h 198"/>
                <a:gd name="T24" fmla="*/ 121 w 122"/>
                <a:gd name="T25" fmla="*/ 65 h 198"/>
                <a:gd name="T26" fmla="*/ 116 w 122"/>
                <a:gd name="T27" fmla="*/ 92 h 198"/>
                <a:gd name="T28" fmla="*/ 106 w 122"/>
                <a:gd name="T29" fmla="*/ 118 h 198"/>
                <a:gd name="T30" fmla="*/ 95 w 122"/>
                <a:gd name="T31" fmla="*/ 145 h 198"/>
                <a:gd name="T32" fmla="*/ 81 w 122"/>
                <a:gd name="T33" fmla="*/ 166 h 198"/>
                <a:gd name="T34" fmla="*/ 65 w 122"/>
                <a:gd name="T35" fmla="*/ 183 h 198"/>
                <a:gd name="T36" fmla="*/ 48 w 122"/>
                <a:gd name="T37" fmla="*/ 193 h 198"/>
                <a:gd name="T38" fmla="*/ 32 w 122"/>
                <a:gd name="T39" fmla="*/ 197 h 198"/>
                <a:gd name="T40" fmla="*/ 19 w 122"/>
                <a:gd name="T41" fmla="*/ 193 h 198"/>
                <a:gd name="T42" fmla="*/ 8 w 122"/>
                <a:gd name="T43" fmla="*/ 182 h 198"/>
                <a:gd name="T44" fmla="*/ 1 w 122"/>
                <a:gd name="T45" fmla="*/ 165 h 198"/>
                <a:gd name="T46" fmla="*/ 0 w 122"/>
                <a:gd name="T47" fmla="*/ 142 h 1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2"/>
                <a:gd name="T73" fmla="*/ 0 h 198"/>
                <a:gd name="T74" fmla="*/ 122 w 122"/>
                <a:gd name="T75" fmla="*/ 198 h 1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2" h="198">
                  <a:moveTo>
                    <a:pt x="0" y="142"/>
                  </a:moveTo>
                  <a:lnTo>
                    <a:pt x="1" y="116"/>
                  </a:lnTo>
                  <a:lnTo>
                    <a:pt x="8" y="90"/>
                  </a:lnTo>
                  <a:lnTo>
                    <a:pt x="19" y="64"/>
                  </a:lnTo>
                  <a:lnTo>
                    <a:pt x="32" y="39"/>
                  </a:lnTo>
                  <a:lnTo>
                    <a:pt x="48" y="20"/>
                  </a:lnTo>
                  <a:lnTo>
                    <a:pt x="65" y="6"/>
                  </a:lnTo>
                  <a:lnTo>
                    <a:pt x="81" y="0"/>
                  </a:lnTo>
                  <a:lnTo>
                    <a:pt x="95" y="0"/>
                  </a:lnTo>
                  <a:lnTo>
                    <a:pt x="106" y="9"/>
                  </a:lnTo>
                  <a:lnTo>
                    <a:pt x="116" y="23"/>
                  </a:lnTo>
                  <a:lnTo>
                    <a:pt x="121" y="41"/>
                  </a:lnTo>
                  <a:lnTo>
                    <a:pt x="121" y="65"/>
                  </a:lnTo>
                  <a:lnTo>
                    <a:pt x="116" y="92"/>
                  </a:lnTo>
                  <a:lnTo>
                    <a:pt x="106" y="118"/>
                  </a:lnTo>
                  <a:lnTo>
                    <a:pt x="95" y="145"/>
                  </a:lnTo>
                  <a:lnTo>
                    <a:pt x="81" y="166"/>
                  </a:lnTo>
                  <a:lnTo>
                    <a:pt x="65" y="183"/>
                  </a:lnTo>
                  <a:lnTo>
                    <a:pt x="48" y="193"/>
                  </a:lnTo>
                  <a:lnTo>
                    <a:pt x="32" y="197"/>
                  </a:lnTo>
                  <a:lnTo>
                    <a:pt x="19" y="193"/>
                  </a:lnTo>
                  <a:lnTo>
                    <a:pt x="8" y="182"/>
                  </a:lnTo>
                  <a:lnTo>
                    <a:pt x="1" y="165"/>
                  </a:lnTo>
                  <a:lnTo>
                    <a:pt x="0" y="14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6" name="Line 202"/>
            <p:cNvSpPr>
              <a:spLocks noChangeShapeType="1"/>
            </p:cNvSpPr>
            <p:nvPr/>
          </p:nvSpPr>
          <p:spPr bwMode="auto">
            <a:xfrm flipV="1">
              <a:off x="2012" y="1820"/>
              <a:ext cx="187" cy="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7" name="Line 203"/>
            <p:cNvSpPr>
              <a:spLocks noChangeShapeType="1"/>
            </p:cNvSpPr>
            <p:nvPr/>
          </p:nvSpPr>
          <p:spPr bwMode="auto">
            <a:xfrm>
              <a:off x="2008" y="1970"/>
              <a:ext cx="0" cy="4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8" name="Line 204"/>
            <p:cNvSpPr>
              <a:spLocks noChangeShapeType="1"/>
            </p:cNvSpPr>
            <p:nvPr/>
          </p:nvSpPr>
          <p:spPr bwMode="auto">
            <a:xfrm flipV="1">
              <a:off x="2608" y="2321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9" name="Line 205"/>
            <p:cNvSpPr>
              <a:spLocks noChangeShapeType="1"/>
            </p:cNvSpPr>
            <p:nvPr/>
          </p:nvSpPr>
          <p:spPr bwMode="auto">
            <a:xfrm flipH="1">
              <a:off x="2491" y="2294"/>
              <a:ext cx="133" cy="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0" name="Line 206"/>
            <p:cNvSpPr>
              <a:spLocks noChangeShapeType="1"/>
            </p:cNvSpPr>
            <p:nvPr/>
          </p:nvSpPr>
          <p:spPr bwMode="auto">
            <a:xfrm flipV="1">
              <a:off x="2532" y="2308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1" name="Freeform 207"/>
            <p:cNvSpPr>
              <a:spLocks/>
            </p:cNvSpPr>
            <p:nvPr/>
          </p:nvSpPr>
          <p:spPr bwMode="auto">
            <a:xfrm>
              <a:off x="2467" y="2316"/>
              <a:ext cx="62" cy="41"/>
            </a:xfrm>
            <a:custGeom>
              <a:avLst/>
              <a:gdLst>
                <a:gd name="T0" fmla="*/ 61 w 62"/>
                <a:gd name="T1" fmla="*/ 0 h 41"/>
                <a:gd name="T2" fmla="*/ 45 w 62"/>
                <a:gd name="T3" fmla="*/ 6 h 41"/>
                <a:gd name="T4" fmla="*/ 31 w 62"/>
                <a:gd name="T5" fmla="*/ 15 h 41"/>
                <a:gd name="T6" fmla="*/ 17 w 62"/>
                <a:gd name="T7" fmla="*/ 25 h 41"/>
                <a:gd name="T8" fmla="*/ 6 w 62"/>
                <a:gd name="T9" fmla="*/ 33 h 41"/>
                <a:gd name="T10" fmla="*/ 0 w 62"/>
                <a:gd name="T11" fmla="*/ 4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41"/>
                <a:gd name="T20" fmla="*/ 62 w 62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41">
                  <a:moveTo>
                    <a:pt x="61" y="0"/>
                  </a:moveTo>
                  <a:lnTo>
                    <a:pt x="45" y="6"/>
                  </a:lnTo>
                  <a:lnTo>
                    <a:pt x="31" y="15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2" name="Line 208"/>
            <p:cNvSpPr>
              <a:spLocks noChangeShapeType="1"/>
            </p:cNvSpPr>
            <p:nvPr/>
          </p:nvSpPr>
          <p:spPr bwMode="auto">
            <a:xfrm flipV="1">
              <a:off x="2501" y="2330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3" name="Line 209"/>
            <p:cNvSpPr>
              <a:spLocks noChangeShapeType="1"/>
            </p:cNvSpPr>
            <p:nvPr/>
          </p:nvSpPr>
          <p:spPr bwMode="auto">
            <a:xfrm flipV="1">
              <a:off x="2548" y="2286"/>
              <a:ext cx="68" cy="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4" name="Line 210"/>
            <p:cNvSpPr>
              <a:spLocks noChangeShapeType="1"/>
            </p:cNvSpPr>
            <p:nvPr/>
          </p:nvSpPr>
          <p:spPr bwMode="auto">
            <a:xfrm flipH="1" flipV="1">
              <a:off x="2491" y="2378"/>
              <a:ext cx="28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5" name="Freeform 211"/>
            <p:cNvSpPr>
              <a:spLocks/>
            </p:cNvSpPr>
            <p:nvPr/>
          </p:nvSpPr>
          <p:spPr bwMode="auto">
            <a:xfrm>
              <a:off x="2403" y="2285"/>
              <a:ext cx="137" cy="233"/>
            </a:xfrm>
            <a:custGeom>
              <a:avLst/>
              <a:gdLst>
                <a:gd name="T0" fmla="*/ 136 w 137"/>
                <a:gd name="T1" fmla="*/ 26 h 233"/>
                <a:gd name="T2" fmla="*/ 126 w 137"/>
                <a:gd name="T3" fmla="*/ 13 h 233"/>
                <a:gd name="T4" fmla="*/ 115 w 137"/>
                <a:gd name="T5" fmla="*/ 3 h 233"/>
                <a:gd name="T6" fmla="*/ 101 w 137"/>
                <a:gd name="T7" fmla="*/ 0 h 233"/>
                <a:gd name="T8" fmla="*/ 83 w 137"/>
                <a:gd name="T9" fmla="*/ 5 h 233"/>
                <a:gd name="T10" fmla="*/ 65 w 137"/>
                <a:gd name="T11" fmla="*/ 16 h 233"/>
                <a:gd name="T12" fmla="*/ 49 w 137"/>
                <a:gd name="T13" fmla="*/ 33 h 233"/>
                <a:gd name="T14" fmla="*/ 33 w 137"/>
                <a:gd name="T15" fmla="*/ 55 h 233"/>
                <a:gd name="T16" fmla="*/ 19 w 137"/>
                <a:gd name="T17" fmla="*/ 81 h 233"/>
                <a:gd name="T18" fmla="*/ 9 w 137"/>
                <a:gd name="T19" fmla="*/ 107 h 233"/>
                <a:gd name="T20" fmla="*/ 3 w 137"/>
                <a:gd name="T21" fmla="*/ 136 h 233"/>
                <a:gd name="T22" fmla="*/ 0 w 137"/>
                <a:gd name="T23" fmla="*/ 164 h 233"/>
                <a:gd name="T24" fmla="*/ 1 w 137"/>
                <a:gd name="T25" fmla="*/ 188 h 233"/>
                <a:gd name="T26" fmla="*/ 6 w 137"/>
                <a:gd name="T27" fmla="*/ 208 h 233"/>
                <a:gd name="T28" fmla="*/ 16 w 137"/>
                <a:gd name="T29" fmla="*/ 222 h 233"/>
                <a:gd name="T30" fmla="*/ 29 w 137"/>
                <a:gd name="T31" fmla="*/ 231 h 233"/>
                <a:gd name="T32" fmla="*/ 43 w 137"/>
                <a:gd name="T33" fmla="*/ 232 h 233"/>
                <a:gd name="T34" fmla="*/ 59 w 137"/>
                <a:gd name="T35" fmla="*/ 227 h 2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7"/>
                <a:gd name="T55" fmla="*/ 0 h 233"/>
                <a:gd name="T56" fmla="*/ 137 w 137"/>
                <a:gd name="T57" fmla="*/ 233 h 2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7" h="233">
                  <a:moveTo>
                    <a:pt x="136" y="26"/>
                  </a:moveTo>
                  <a:lnTo>
                    <a:pt x="126" y="13"/>
                  </a:lnTo>
                  <a:lnTo>
                    <a:pt x="115" y="3"/>
                  </a:lnTo>
                  <a:lnTo>
                    <a:pt x="101" y="0"/>
                  </a:lnTo>
                  <a:lnTo>
                    <a:pt x="83" y="5"/>
                  </a:lnTo>
                  <a:lnTo>
                    <a:pt x="65" y="16"/>
                  </a:lnTo>
                  <a:lnTo>
                    <a:pt x="49" y="33"/>
                  </a:lnTo>
                  <a:lnTo>
                    <a:pt x="33" y="55"/>
                  </a:lnTo>
                  <a:lnTo>
                    <a:pt x="19" y="81"/>
                  </a:lnTo>
                  <a:lnTo>
                    <a:pt x="9" y="107"/>
                  </a:lnTo>
                  <a:lnTo>
                    <a:pt x="3" y="136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6" y="208"/>
                  </a:lnTo>
                  <a:lnTo>
                    <a:pt x="16" y="222"/>
                  </a:lnTo>
                  <a:lnTo>
                    <a:pt x="29" y="231"/>
                  </a:lnTo>
                  <a:lnTo>
                    <a:pt x="43" y="232"/>
                  </a:lnTo>
                  <a:lnTo>
                    <a:pt x="59" y="2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6" name="Line 212"/>
            <p:cNvSpPr>
              <a:spLocks noChangeShapeType="1"/>
            </p:cNvSpPr>
            <p:nvPr/>
          </p:nvSpPr>
          <p:spPr bwMode="auto">
            <a:xfrm flipV="1">
              <a:off x="2461" y="2361"/>
              <a:ext cx="2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" name="Line 213"/>
            <p:cNvSpPr>
              <a:spLocks noChangeShapeType="1"/>
            </p:cNvSpPr>
            <p:nvPr/>
          </p:nvSpPr>
          <p:spPr bwMode="auto">
            <a:xfrm>
              <a:off x="2624" y="2294"/>
              <a:ext cx="13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" name="Line 214"/>
            <p:cNvSpPr>
              <a:spLocks noChangeShapeType="1"/>
            </p:cNvSpPr>
            <p:nvPr/>
          </p:nvSpPr>
          <p:spPr bwMode="auto">
            <a:xfrm flipH="1" flipV="1">
              <a:off x="2500" y="2273"/>
              <a:ext cx="27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9" name="Line 215"/>
            <p:cNvSpPr>
              <a:spLocks noChangeShapeType="1"/>
            </p:cNvSpPr>
            <p:nvPr/>
          </p:nvSpPr>
          <p:spPr bwMode="auto">
            <a:xfrm flipH="1">
              <a:off x="2487" y="2348"/>
              <a:ext cx="2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0" name="Freeform 216"/>
            <p:cNvSpPr>
              <a:spLocks/>
            </p:cNvSpPr>
            <p:nvPr/>
          </p:nvSpPr>
          <p:spPr bwMode="auto">
            <a:xfrm>
              <a:off x="2507" y="2328"/>
              <a:ext cx="29" cy="17"/>
            </a:xfrm>
            <a:custGeom>
              <a:avLst/>
              <a:gdLst>
                <a:gd name="T0" fmla="*/ 26 w 29"/>
                <a:gd name="T1" fmla="*/ 16 h 17"/>
                <a:gd name="T2" fmla="*/ 28 w 29"/>
                <a:gd name="T3" fmla="*/ 7 h 17"/>
                <a:gd name="T4" fmla="*/ 23 w 29"/>
                <a:gd name="T5" fmla="*/ 4 h 17"/>
                <a:gd name="T6" fmla="*/ 15 w 29"/>
                <a:gd name="T7" fmla="*/ 0 h 17"/>
                <a:gd name="T8" fmla="*/ 6 w 29"/>
                <a:gd name="T9" fmla="*/ 2 h 17"/>
                <a:gd name="T10" fmla="*/ 0 w 29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7"/>
                <a:gd name="T20" fmla="*/ 29 w 2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7">
                  <a:moveTo>
                    <a:pt x="26" y="16"/>
                  </a:moveTo>
                  <a:lnTo>
                    <a:pt x="28" y="7"/>
                  </a:lnTo>
                  <a:lnTo>
                    <a:pt x="23" y="4"/>
                  </a:lnTo>
                  <a:lnTo>
                    <a:pt x="15" y="0"/>
                  </a:lnTo>
                  <a:lnTo>
                    <a:pt x="6" y="2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1" name="Line 217"/>
            <p:cNvSpPr>
              <a:spLocks noChangeShapeType="1"/>
            </p:cNvSpPr>
            <p:nvPr/>
          </p:nvSpPr>
          <p:spPr bwMode="auto">
            <a:xfrm>
              <a:off x="2513" y="2341"/>
              <a:ext cx="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2" name="Freeform 218"/>
            <p:cNvSpPr>
              <a:spLocks/>
            </p:cNvSpPr>
            <p:nvPr/>
          </p:nvSpPr>
          <p:spPr bwMode="auto">
            <a:xfrm>
              <a:off x="2513" y="2334"/>
              <a:ext cx="16" cy="11"/>
            </a:xfrm>
            <a:custGeom>
              <a:avLst/>
              <a:gdLst>
                <a:gd name="T0" fmla="*/ 0 w 16"/>
                <a:gd name="T1" fmla="*/ 6 h 11"/>
                <a:gd name="T2" fmla="*/ 4 w 16"/>
                <a:gd name="T3" fmla="*/ 0 h 11"/>
                <a:gd name="T4" fmla="*/ 11 w 16"/>
                <a:gd name="T5" fmla="*/ 0 h 11"/>
                <a:gd name="T6" fmla="*/ 15 w 16"/>
                <a:gd name="T7" fmla="*/ 6 h 11"/>
                <a:gd name="T8" fmla="*/ 11 w 16"/>
                <a:gd name="T9" fmla="*/ 10 h 11"/>
                <a:gd name="T10" fmla="*/ 4 w 16"/>
                <a:gd name="T11" fmla="*/ 1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1"/>
                <a:gd name="T20" fmla="*/ 16 w 1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1">
                  <a:moveTo>
                    <a:pt x="0" y="6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4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3" name="Line 219"/>
            <p:cNvSpPr>
              <a:spLocks noChangeShapeType="1"/>
            </p:cNvSpPr>
            <p:nvPr/>
          </p:nvSpPr>
          <p:spPr bwMode="auto">
            <a:xfrm>
              <a:off x="2535" y="2341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4" name="Line 220"/>
            <p:cNvSpPr>
              <a:spLocks noChangeShapeType="1"/>
            </p:cNvSpPr>
            <p:nvPr/>
          </p:nvSpPr>
          <p:spPr bwMode="auto">
            <a:xfrm>
              <a:off x="2504" y="2345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5" name="Line 221"/>
            <p:cNvSpPr>
              <a:spLocks noChangeShapeType="1"/>
            </p:cNvSpPr>
            <p:nvPr/>
          </p:nvSpPr>
          <p:spPr bwMode="auto">
            <a:xfrm>
              <a:off x="2633" y="2470"/>
              <a:ext cx="0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6" name="Line 222"/>
            <p:cNvSpPr>
              <a:spLocks noChangeShapeType="1"/>
            </p:cNvSpPr>
            <p:nvPr/>
          </p:nvSpPr>
          <p:spPr bwMode="auto">
            <a:xfrm flipV="1">
              <a:off x="2515" y="2392"/>
              <a:ext cx="0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7" name="Freeform 223"/>
            <p:cNvSpPr>
              <a:spLocks/>
            </p:cNvSpPr>
            <p:nvPr/>
          </p:nvSpPr>
          <p:spPr bwMode="auto">
            <a:xfrm>
              <a:off x="2495" y="2382"/>
              <a:ext cx="21" cy="272"/>
            </a:xfrm>
            <a:custGeom>
              <a:avLst/>
              <a:gdLst>
                <a:gd name="T0" fmla="*/ 0 w 21"/>
                <a:gd name="T1" fmla="*/ 0 h 272"/>
                <a:gd name="T2" fmla="*/ 0 w 21"/>
                <a:gd name="T3" fmla="*/ 255 h 272"/>
                <a:gd name="T4" fmla="*/ 20 w 21"/>
                <a:gd name="T5" fmla="*/ 271 h 272"/>
                <a:gd name="T6" fmla="*/ 0 60000 65536"/>
                <a:gd name="T7" fmla="*/ 0 60000 65536"/>
                <a:gd name="T8" fmla="*/ 0 60000 65536"/>
                <a:gd name="T9" fmla="*/ 0 w 21"/>
                <a:gd name="T10" fmla="*/ 0 h 272"/>
                <a:gd name="T11" fmla="*/ 21 w 21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72">
                  <a:moveTo>
                    <a:pt x="0" y="0"/>
                  </a:moveTo>
                  <a:lnTo>
                    <a:pt x="0" y="255"/>
                  </a:lnTo>
                  <a:lnTo>
                    <a:pt x="20" y="27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8" name="Freeform 224"/>
            <p:cNvSpPr>
              <a:spLocks/>
            </p:cNvSpPr>
            <p:nvPr/>
          </p:nvSpPr>
          <p:spPr bwMode="auto">
            <a:xfrm>
              <a:off x="2463" y="2356"/>
              <a:ext cx="5" cy="13"/>
            </a:xfrm>
            <a:custGeom>
              <a:avLst/>
              <a:gdLst>
                <a:gd name="T0" fmla="*/ 4 w 5"/>
                <a:gd name="T1" fmla="*/ 12 h 13"/>
                <a:gd name="T2" fmla="*/ 0 w 5"/>
                <a:gd name="T3" fmla="*/ 8 h 13"/>
                <a:gd name="T4" fmla="*/ 0 w 5"/>
                <a:gd name="T5" fmla="*/ 5 h 13"/>
                <a:gd name="T6" fmla="*/ 4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3"/>
                <a:gd name="T14" fmla="*/ 5 w 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3">
                  <a:moveTo>
                    <a:pt x="4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9" name="Line 225"/>
            <p:cNvSpPr>
              <a:spLocks noChangeShapeType="1"/>
            </p:cNvSpPr>
            <p:nvPr/>
          </p:nvSpPr>
          <p:spPr bwMode="auto">
            <a:xfrm>
              <a:off x="2471" y="2372"/>
              <a:ext cx="2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0" name="Line 226"/>
            <p:cNvSpPr>
              <a:spLocks noChangeShapeType="1"/>
            </p:cNvSpPr>
            <p:nvPr/>
          </p:nvSpPr>
          <p:spPr bwMode="auto">
            <a:xfrm>
              <a:off x="2473" y="2445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1" name="Line 227"/>
            <p:cNvSpPr>
              <a:spLocks noChangeShapeType="1"/>
            </p:cNvSpPr>
            <p:nvPr/>
          </p:nvSpPr>
          <p:spPr bwMode="auto">
            <a:xfrm flipH="1" flipV="1">
              <a:off x="2436" y="2414"/>
              <a:ext cx="41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2" name="Line 228"/>
            <p:cNvSpPr>
              <a:spLocks noChangeShapeType="1"/>
            </p:cNvSpPr>
            <p:nvPr/>
          </p:nvSpPr>
          <p:spPr bwMode="auto">
            <a:xfrm>
              <a:off x="2465" y="2405"/>
              <a:ext cx="18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3" name="Line 229"/>
            <p:cNvSpPr>
              <a:spLocks noChangeShapeType="1"/>
            </p:cNvSpPr>
            <p:nvPr/>
          </p:nvSpPr>
          <p:spPr bwMode="auto">
            <a:xfrm>
              <a:off x="2465" y="2480"/>
              <a:ext cx="18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4" name="Freeform 230"/>
            <p:cNvSpPr>
              <a:spLocks/>
            </p:cNvSpPr>
            <p:nvPr/>
          </p:nvSpPr>
          <p:spPr bwMode="auto">
            <a:xfrm>
              <a:off x="2487" y="2456"/>
              <a:ext cx="2" cy="75"/>
            </a:xfrm>
            <a:custGeom>
              <a:avLst/>
              <a:gdLst>
                <a:gd name="T0" fmla="*/ 1 w 2"/>
                <a:gd name="T1" fmla="*/ 74 h 75"/>
                <a:gd name="T2" fmla="*/ 1 w 2"/>
                <a:gd name="T3" fmla="*/ 8 h 75"/>
                <a:gd name="T4" fmla="*/ 1 w 2"/>
                <a:gd name="T5" fmla="*/ 4 h 75"/>
                <a:gd name="T6" fmla="*/ 0 w 2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5"/>
                <a:gd name="T14" fmla="*/ 2 w 2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5">
                  <a:moveTo>
                    <a:pt x="1" y="74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5" name="Freeform 231"/>
            <p:cNvSpPr>
              <a:spLocks/>
            </p:cNvSpPr>
            <p:nvPr/>
          </p:nvSpPr>
          <p:spPr bwMode="auto">
            <a:xfrm>
              <a:off x="2487" y="2530"/>
              <a:ext cx="2" cy="4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3 h 4"/>
                <a:gd name="T4" fmla="*/ 0 w 2"/>
                <a:gd name="T5" fmla="*/ 3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1" y="0"/>
                  </a:move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6" name="Line 232"/>
            <p:cNvSpPr>
              <a:spLocks noChangeShapeType="1"/>
            </p:cNvSpPr>
            <p:nvPr/>
          </p:nvSpPr>
          <p:spPr bwMode="auto">
            <a:xfrm flipH="1" flipV="1">
              <a:off x="2469" y="2437"/>
              <a:ext cx="19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7" name="Line 233"/>
            <p:cNvSpPr>
              <a:spLocks noChangeShapeType="1"/>
            </p:cNvSpPr>
            <p:nvPr/>
          </p:nvSpPr>
          <p:spPr bwMode="auto">
            <a:xfrm>
              <a:off x="2481" y="2477"/>
              <a:ext cx="7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8" name="Line 234"/>
            <p:cNvSpPr>
              <a:spLocks noChangeShapeType="1"/>
            </p:cNvSpPr>
            <p:nvPr/>
          </p:nvSpPr>
          <p:spPr bwMode="auto">
            <a:xfrm flipH="1" flipV="1">
              <a:off x="2469" y="2469"/>
              <a:ext cx="16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9" name="Line 235"/>
            <p:cNvSpPr>
              <a:spLocks noChangeShapeType="1"/>
            </p:cNvSpPr>
            <p:nvPr/>
          </p:nvSpPr>
          <p:spPr bwMode="auto">
            <a:xfrm flipV="1">
              <a:off x="2591" y="2453"/>
              <a:ext cx="21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0" name="Freeform 236"/>
            <p:cNvSpPr>
              <a:spLocks/>
            </p:cNvSpPr>
            <p:nvPr/>
          </p:nvSpPr>
          <p:spPr bwMode="auto">
            <a:xfrm>
              <a:off x="2523" y="2484"/>
              <a:ext cx="65" cy="43"/>
            </a:xfrm>
            <a:custGeom>
              <a:avLst/>
              <a:gdLst>
                <a:gd name="T0" fmla="*/ 64 w 65"/>
                <a:gd name="T1" fmla="*/ 0 h 43"/>
                <a:gd name="T2" fmla="*/ 33 w 65"/>
                <a:gd name="T3" fmla="*/ 23 h 43"/>
                <a:gd name="T4" fmla="*/ 0 w 65"/>
                <a:gd name="T5" fmla="*/ 42 h 43"/>
                <a:gd name="T6" fmla="*/ 0 60000 65536"/>
                <a:gd name="T7" fmla="*/ 0 60000 65536"/>
                <a:gd name="T8" fmla="*/ 0 60000 65536"/>
                <a:gd name="T9" fmla="*/ 0 w 65"/>
                <a:gd name="T10" fmla="*/ 0 h 43"/>
                <a:gd name="T11" fmla="*/ 65 w 6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43">
                  <a:moveTo>
                    <a:pt x="64" y="0"/>
                  </a:moveTo>
                  <a:lnTo>
                    <a:pt x="33" y="23"/>
                  </a:lnTo>
                  <a:lnTo>
                    <a:pt x="0" y="4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1" name="Line 237"/>
            <p:cNvSpPr>
              <a:spLocks noChangeShapeType="1"/>
            </p:cNvSpPr>
            <p:nvPr/>
          </p:nvSpPr>
          <p:spPr bwMode="auto">
            <a:xfrm>
              <a:off x="2471" y="2552"/>
              <a:ext cx="20" cy="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2" name="Line 238"/>
            <p:cNvSpPr>
              <a:spLocks noChangeShapeType="1"/>
            </p:cNvSpPr>
            <p:nvPr/>
          </p:nvSpPr>
          <p:spPr bwMode="auto">
            <a:xfrm flipH="1" flipV="1">
              <a:off x="2459" y="2520"/>
              <a:ext cx="9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3" name="Line 239"/>
            <p:cNvSpPr>
              <a:spLocks noChangeShapeType="1"/>
            </p:cNvSpPr>
            <p:nvPr/>
          </p:nvSpPr>
          <p:spPr bwMode="auto">
            <a:xfrm>
              <a:off x="2464" y="2540"/>
              <a:ext cx="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4" name="Line 240"/>
            <p:cNvSpPr>
              <a:spLocks noChangeShapeType="1"/>
            </p:cNvSpPr>
            <p:nvPr/>
          </p:nvSpPr>
          <p:spPr bwMode="auto">
            <a:xfrm flipH="1" flipV="1">
              <a:off x="2459" y="2529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5" name="Line 241"/>
            <p:cNvSpPr>
              <a:spLocks noChangeShapeType="1"/>
            </p:cNvSpPr>
            <p:nvPr/>
          </p:nvSpPr>
          <p:spPr bwMode="auto">
            <a:xfrm flipH="1" flipV="1">
              <a:off x="2457" y="2472"/>
              <a:ext cx="1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6" name="Line 242"/>
            <p:cNvSpPr>
              <a:spLocks noChangeShapeType="1"/>
            </p:cNvSpPr>
            <p:nvPr/>
          </p:nvSpPr>
          <p:spPr bwMode="auto">
            <a:xfrm>
              <a:off x="2503" y="2344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7" name="Line 243"/>
            <p:cNvSpPr>
              <a:spLocks noChangeShapeType="1"/>
            </p:cNvSpPr>
            <p:nvPr/>
          </p:nvSpPr>
          <p:spPr bwMode="auto">
            <a:xfrm flipV="1">
              <a:off x="2504" y="2330"/>
              <a:ext cx="3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8" name="Freeform 244"/>
            <p:cNvSpPr>
              <a:spLocks/>
            </p:cNvSpPr>
            <p:nvPr/>
          </p:nvSpPr>
          <p:spPr bwMode="auto">
            <a:xfrm>
              <a:off x="2504" y="2341"/>
              <a:ext cx="17" cy="10"/>
            </a:xfrm>
            <a:custGeom>
              <a:avLst/>
              <a:gdLst>
                <a:gd name="T0" fmla="*/ 0 w 17"/>
                <a:gd name="T1" fmla="*/ 0 h 10"/>
                <a:gd name="T2" fmla="*/ 2 w 17"/>
                <a:gd name="T3" fmla="*/ 3 h 10"/>
                <a:gd name="T4" fmla="*/ 9 w 17"/>
                <a:gd name="T5" fmla="*/ 7 h 10"/>
                <a:gd name="T6" fmla="*/ 16 w 17"/>
                <a:gd name="T7" fmla="*/ 9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0"/>
                <a:gd name="T14" fmla="*/ 17 w 17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0">
                  <a:moveTo>
                    <a:pt x="0" y="0"/>
                  </a:moveTo>
                  <a:lnTo>
                    <a:pt x="2" y="3"/>
                  </a:lnTo>
                  <a:lnTo>
                    <a:pt x="9" y="7"/>
                  </a:lnTo>
                  <a:lnTo>
                    <a:pt x="16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9" name="Freeform 245"/>
            <p:cNvSpPr>
              <a:spLocks/>
            </p:cNvSpPr>
            <p:nvPr/>
          </p:nvSpPr>
          <p:spPr bwMode="auto">
            <a:xfrm>
              <a:off x="2384" y="2270"/>
              <a:ext cx="121" cy="244"/>
            </a:xfrm>
            <a:custGeom>
              <a:avLst/>
              <a:gdLst>
                <a:gd name="T0" fmla="*/ 120 w 121"/>
                <a:gd name="T1" fmla="*/ 6 h 244"/>
                <a:gd name="T2" fmla="*/ 107 w 121"/>
                <a:gd name="T3" fmla="*/ 0 h 244"/>
                <a:gd name="T4" fmla="*/ 91 w 121"/>
                <a:gd name="T5" fmla="*/ 3 h 244"/>
                <a:gd name="T6" fmla="*/ 73 w 121"/>
                <a:gd name="T7" fmla="*/ 10 h 244"/>
                <a:gd name="T8" fmla="*/ 56 w 121"/>
                <a:gd name="T9" fmla="*/ 24 h 244"/>
                <a:gd name="T10" fmla="*/ 40 w 121"/>
                <a:gd name="T11" fmla="*/ 44 h 244"/>
                <a:gd name="T12" fmla="*/ 25 w 121"/>
                <a:gd name="T13" fmla="*/ 70 h 244"/>
                <a:gd name="T14" fmla="*/ 14 w 121"/>
                <a:gd name="T15" fmla="*/ 97 h 244"/>
                <a:gd name="T16" fmla="*/ 4 w 121"/>
                <a:gd name="T17" fmla="*/ 124 h 244"/>
                <a:gd name="T18" fmla="*/ 0 w 121"/>
                <a:gd name="T19" fmla="*/ 152 h 244"/>
                <a:gd name="T20" fmla="*/ 0 w 121"/>
                <a:gd name="T21" fmla="*/ 178 h 244"/>
                <a:gd name="T22" fmla="*/ 3 w 121"/>
                <a:gd name="T23" fmla="*/ 201 h 244"/>
                <a:gd name="T24" fmla="*/ 11 w 121"/>
                <a:gd name="T25" fmla="*/ 216 h 244"/>
                <a:gd name="T26" fmla="*/ 22 w 121"/>
                <a:gd name="T27" fmla="*/ 229 h 244"/>
                <a:gd name="T28" fmla="*/ 41 w 121"/>
                <a:gd name="T29" fmla="*/ 243 h 2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1"/>
                <a:gd name="T46" fmla="*/ 0 h 244"/>
                <a:gd name="T47" fmla="*/ 121 w 121"/>
                <a:gd name="T48" fmla="*/ 244 h 2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1" h="244">
                  <a:moveTo>
                    <a:pt x="120" y="6"/>
                  </a:moveTo>
                  <a:lnTo>
                    <a:pt x="107" y="0"/>
                  </a:lnTo>
                  <a:lnTo>
                    <a:pt x="91" y="3"/>
                  </a:lnTo>
                  <a:lnTo>
                    <a:pt x="73" y="10"/>
                  </a:lnTo>
                  <a:lnTo>
                    <a:pt x="56" y="24"/>
                  </a:lnTo>
                  <a:lnTo>
                    <a:pt x="40" y="44"/>
                  </a:lnTo>
                  <a:lnTo>
                    <a:pt x="25" y="70"/>
                  </a:lnTo>
                  <a:lnTo>
                    <a:pt x="14" y="97"/>
                  </a:lnTo>
                  <a:lnTo>
                    <a:pt x="4" y="124"/>
                  </a:lnTo>
                  <a:lnTo>
                    <a:pt x="0" y="152"/>
                  </a:lnTo>
                  <a:lnTo>
                    <a:pt x="0" y="178"/>
                  </a:lnTo>
                  <a:lnTo>
                    <a:pt x="3" y="201"/>
                  </a:lnTo>
                  <a:lnTo>
                    <a:pt x="11" y="216"/>
                  </a:lnTo>
                  <a:lnTo>
                    <a:pt x="22" y="229"/>
                  </a:lnTo>
                  <a:lnTo>
                    <a:pt x="41" y="2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0" name="Freeform 246"/>
            <p:cNvSpPr>
              <a:spLocks/>
            </p:cNvSpPr>
            <p:nvPr/>
          </p:nvSpPr>
          <p:spPr bwMode="auto">
            <a:xfrm>
              <a:off x="2428" y="2417"/>
              <a:ext cx="13" cy="2"/>
            </a:xfrm>
            <a:custGeom>
              <a:avLst/>
              <a:gdLst>
                <a:gd name="T0" fmla="*/ 0 w 13"/>
                <a:gd name="T1" fmla="*/ 1 h 2"/>
                <a:gd name="T2" fmla="*/ 6 w 13"/>
                <a:gd name="T3" fmla="*/ 0 h 2"/>
                <a:gd name="T4" fmla="*/ 12 w 13"/>
                <a:gd name="T5" fmla="*/ 1 h 2"/>
                <a:gd name="T6" fmla="*/ 0 60000 65536"/>
                <a:gd name="T7" fmla="*/ 0 60000 65536"/>
                <a:gd name="T8" fmla="*/ 0 60000 65536"/>
                <a:gd name="T9" fmla="*/ 0 w 13"/>
                <a:gd name="T10" fmla="*/ 0 h 2"/>
                <a:gd name="T11" fmla="*/ 13 w 1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2">
                  <a:moveTo>
                    <a:pt x="0" y="1"/>
                  </a:moveTo>
                  <a:lnTo>
                    <a:pt x="6" y="0"/>
                  </a:lnTo>
                  <a:lnTo>
                    <a:pt x="12" y="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1" name="Line 247"/>
            <p:cNvSpPr>
              <a:spLocks noChangeShapeType="1"/>
            </p:cNvSpPr>
            <p:nvPr/>
          </p:nvSpPr>
          <p:spPr bwMode="auto">
            <a:xfrm flipH="1">
              <a:off x="2424" y="2446"/>
              <a:ext cx="1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2" name="Freeform 248"/>
            <p:cNvSpPr>
              <a:spLocks/>
            </p:cNvSpPr>
            <p:nvPr/>
          </p:nvSpPr>
          <p:spPr bwMode="auto">
            <a:xfrm>
              <a:off x="2435" y="2446"/>
              <a:ext cx="39" cy="28"/>
            </a:xfrm>
            <a:custGeom>
              <a:avLst/>
              <a:gdLst>
                <a:gd name="T0" fmla="*/ 0 w 39"/>
                <a:gd name="T1" fmla="*/ 0 h 28"/>
                <a:gd name="T2" fmla="*/ 6 w 39"/>
                <a:gd name="T3" fmla="*/ 3 h 28"/>
                <a:gd name="T4" fmla="*/ 38 w 39"/>
                <a:gd name="T5" fmla="*/ 27 h 28"/>
                <a:gd name="T6" fmla="*/ 0 60000 65536"/>
                <a:gd name="T7" fmla="*/ 0 60000 65536"/>
                <a:gd name="T8" fmla="*/ 0 60000 65536"/>
                <a:gd name="T9" fmla="*/ 0 w 39"/>
                <a:gd name="T10" fmla="*/ 0 h 28"/>
                <a:gd name="T11" fmla="*/ 39 w 39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28">
                  <a:moveTo>
                    <a:pt x="0" y="0"/>
                  </a:moveTo>
                  <a:lnTo>
                    <a:pt x="6" y="3"/>
                  </a:lnTo>
                  <a:lnTo>
                    <a:pt x="38" y="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3" name="Line 249"/>
            <p:cNvSpPr>
              <a:spLocks noChangeShapeType="1"/>
            </p:cNvSpPr>
            <p:nvPr/>
          </p:nvSpPr>
          <p:spPr bwMode="auto">
            <a:xfrm flipV="1">
              <a:off x="2432" y="2392"/>
              <a:ext cx="25" cy="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4" name="Line 250"/>
            <p:cNvSpPr>
              <a:spLocks noChangeShapeType="1"/>
            </p:cNvSpPr>
            <p:nvPr/>
          </p:nvSpPr>
          <p:spPr bwMode="auto">
            <a:xfrm>
              <a:off x="2428" y="2422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5" name="Line 251"/>
            <p:cNvSpPr>
              <a:spLocks noChangeShapeType="1"/>
            </p:cNvSpPr>
            <p:nvPr/>
          </p:nvSpPr>
          <p:spPr bwMode="auto">
            <a:xfrm flipV="1">
              <a:off x="2492" y="2337"/>
              <a:ext cx="1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6" name="Freeform 252"/>
            <p:cNvSpPr>
              <a:spLocks/>
            </p:cNvSpPr>
            <p:nvPr/>
          </p:nvSpPr>
          <p:spPr bwMode="auto">
            <a:xfrm>
              <a:off x="2487" y="2320"/>
              <a:ext cx="69" cy="39"/>
            </a:xfrm>
            <a:custGeom>
              <a:avLst/>
              <a:gdLst>
                <a:gd name="T0" fmla="*/ 3 w 69"/>
                <a:gd name="T1" fmla="*/ 28 h 39"/>
                <a:gd name="T2" fmla="*/ 0 w 69"/>
                <a:gd name="T3" fmla="*/ 34 h 39"/>
                <a:gd name="T4" fmla="*/ 2 w 69"/>
                <a:gd name="T5" fmla="*/ 35 h 39"/>
                <a:gd name="T6" fmla="*/ 10 w 69"/>
                <a:gd name="T7" fmla="*/ 38 h 39"/>
                <a:gd name="T8" fmla="*/ 21 w 69"/>
                <a:gd name="T9" fmla="*/ 35 h 39"/>
                <a:gd name="T10" fmla="*/ 34 w 69"/>
                <a:gd name="T11" fmla="*/ 30 h 39"/>
                <a:gd name="T12" fmla="*/ 49 w 69"/>
                <a:gd name="T13" fmla="*/ 24 h 39"/>
                <a:gd name="T14" fmla="*/ 60 w 69"/>
                <a:gd name="T15" fmla="*/ 15 h 39"/>
                <a:gd name="T16" fmla="*/ 66 w 69"/>
                <a:gd name="T17" fmla="*/ 8 h 39"/>
                <a:gd name="T18" fmla="*/ 68 w 69"/>
                <a:gd name="T19" fmla="*/ 4 h 39"/>
                <a:gd name="T20" fmla="*/ 63 w 69"/>
                <a:gd name="T21" fmla="*/ 0 h 39"/>
                <a:gd name="T22" fmla="*/ 55 w 69"/>
                <a:gd name="T23" fmla="*/ 0 h 39"/>
                <a:gd name="T24" fmla="*/ 42 w 69"/>
                <a:gd name="T25" fmla="*/ 4 h 39"/>
                <a:gd name="T26" fmla="*/ 29 w 69"/>
                <a:gd name="T27" fmla="*/ 1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9"/>
                <a:gd name="T44" fmla="*/ 69 w 69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9">
                  <a:moveTo>
                    <a:pt x="3" y="28"/>
                  </a:moveTo>
                  <a:lnTo>
                    <a:pt x="0" y="34"/>
                  </a:lnTo>
                  <a:lnTo>
                    <a:pt x="2" y="35"/>
                  </a:lnTo>
                  <a:lnTo>
                    <a:pt x="10" y="38"/>
                  </a:lnTo>
                  <a:lnTo>
                    <a:pt x="21" y="35"/>
                  </a:lnTo>
                  <a:lnTo>
                    <a:pt x="34" y="30"/>
                  </a:lnTo>
                  <a:lnTo>
                    <a:pt x="49" y="24"/>
                  </a:lnTo>
                  <a:lnTo>
                    <a:pt x="60" y="15"/>
                  </a:lnTo>
                  <a:lnTo>
                    <a:pt x="66" y="8"/>
                  </a:lnTo>
                  <a:lnTo>
                    <a:pt x="68" y="4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2" y="4"/>
                  </a:lnTo>
                  <a:lnTo>
                    <a:pt x="29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7" name="Line 253"/>
            <p:cNvSpPr>
              <a:spLocks noChangeShapeType="1"/>
            </p:cNvSpPr>
            <p:nvPr/>
          </p:nvSpPr>
          <p:spPr bwMode="auto">
            <a:xfrm>
              <a:off x="2523" y="2615"/>
              <a:ext cx="0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8" name="Line 254"/>
            <p:cNvSpPr>
              <a:spLocks noChangeShapeType="1"/>
            </p:cNvSpPr>
            <p:nvPr/>
          </p:nvSpPr>
          <p:spPr bwMode="auto">
            <a:xfrm flipV="1">
              <a:off x="2641" y="2301"/>
              <a:ext cx="0" cy="2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9" name="Line 255"/>
            <p:cNvSpPr>
              <a:spLocks noChangeShapeType="1"/>
            </p:cNvSpPr>
            <p:nvPr/>
          </p:nvSpPr>
          <p:spPr bwMode="auto">
            <a:xfrm flipH="1">
              <a:off x="2511" y="2567"/>
              <a:ext cx="134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0" name="Line 256"/>
            <p:cNvSpPr>
              <a:spLocks noChangeShapeType="1"/>
            </p:cNvSpPr>
            <p:nvPr/>
          </p:nvSpPr>
          <p:spPr bwMode="auto">
            <a:xfrm flipV="1">
              <a:off x="2597" y="2354"/>
              <a:ext cx="0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1" name="Line 257"/>
            <p:cNvSpPr>
              <a:spLocks noChangeShapeType="1"/>
            </p:cNvSpPr>
            <p:nvPr/>
          </p:nvSpPr>
          <p:spPr bwMode="auto">
            <a:xfrm>
              <a:off x="2559" y="2390"/>
              <a:ext cx="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2" name="Line 258"/>
            <p:cNvSpPr>
              <a:spLocks noChangeShapeType="1"/>
            </p:cNvSpPr>
            <p:nvPr/>
          </p:nvSpPr>
          <p:spPr bwMode="auto">
            <a:xfrm flipV="1">
              <a:off x="2595" y="2372"/>
              <a:ext cx="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3" name="Freeform 259"/>
            <p:cNvSpPr>
              <a:spLocks/>
            </p:cNvSpPr>
            <p:nvPr/>
          </p:nvSpPr>
          <p:spPr bwMode="auto">
            <a:xfrm>
              <a:off x="2559" y="2389"/>
              <a:ext cx="37" cy="30"/>
            </a:xfrm>
            <a:custGeom>
              <a:avLst/>
              <a:gdLst>
                <a:gd name="T0" fmla="*/ 36 w 37"/>
                <a:gd name="T1" fmla="*/ 0 h 30"/>
                <a:gd name="T2" fmla="*/ 31 w 37"/>
                <a:gd name="T3" fmla="*/ 13 h 30"/>
                <a:gd name="T4" fmla="*/ 23 w 37"/>
                <a:gd name="T5" fmla="*/ 23 h 30"/>
                <a:gd name="T6" fmla="*/ 14 w 37"/>
                <a:gd name="T7" fmla="*/ 29 h 30"/>
                <a:gd name="T8" fmla="*/ 6 w 37"/>
                <a:gd name="T9" fmla="*/ 29 h 30"/>
                <a:gd name="T10" fmla="*/ 1 w 37"/>
                <a:gd name="T11" fmla="*/ 25 h 30"/>
                <a:gd name="T12" fmla="*/ 0 w 37"/>
                <a:gd name="T13" fmla="*/ 13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0"/>
                <a:gd name="T23" fmla="*/ 37 w 3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0">
                  <a:moveTo>
                    <a:pt x="36" y="0"/>
                  </a:moveTo>
                  <a:lnTo>
                    <a:pt x="31" y="13"/>
                  </a:lnTo>
                  <a:lnTo>
                    <a:pt x="23" y="23"/>
                  </a:lnTo>
                  <a:lnTo>
                    <a:pt x="14" y="29"/>
                  </a:lnTo>
                  <a:lnTo>
                    <a:pt x="6" y="29"/>
                  </a:lnTo>
                  <a:lnTo>
                    <a:pt x="1" y="25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4" name="Line 260"/>
            <p:cNvSpPr>
              <a:spLocks noChangeShapeType="1"/>
            </p:cNvSpPr>
            <p:nvPr/>
          </p:nvSpPr>
          <p:spPr bwMode="auto">
            <a:xfrm flipH="1">
              <a:off x="2524" y="2385"/>
              <a:ext cx="31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5" name="Freeform 261"/>
            <p:cNvSpPr>
              <a:spLocks/>
            </p:cNvSpPr>
            <p:nvPr/>
          </p:nvSpPr>
          <p:spPr bwMode="auto">
            <a:xfrm>
              <a:off x="2627" y="2325"/>
              <a:ext cx="7" cy="8"/>
            </a:xfrm>
            <a:custGeom>
              <a:avLst/>
              <a:gdLst>
                <a:gd name="T0" fmla="*/ 6 w 7"/>
                <a:gd name="T1" fmla="*/ 7 h 8"/>
                <a:gd name="T2" fmla="*/ 6 w 7"/>
                <a:gd name="T3" fmla="*/ 3 h 8"/>
                <a:gd name="T4" fmla="*/ 3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8"/>
                <a:gd name="T14" fmla="*/ 7 w 7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8">
                  <a:moveTo>
                    <a:pt x="6" y="7"/>
                  </a:move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6" name="Freeform 262"/>
            <p:cNvSpPr>
              <a:spLocks/>
            </p:cNvSpPr>
            <p:nvPr/>
          </p:nvSpPr>
          <p:spPr bwMode="auto">
            <a:xfrm>
              <a:off x="2597" y="2341"/>
              <a:ext cx="8" cy="18"/>
            </a:xfrm>
            <a:custGeom>
              <a:avLst/>
              <a:gdLst>
                <a:gd name="T0" fmla="*/ 7 w 8"/>
                <a:gd name="T1" fmla="*/ 0 h 18"/>
                <a:gd name="T2" fmla="*/ 4 w 8"/>
                <a:gd name="T3" fmla="*/ 4 h 18"/>
                <a:gd name="T4" fmla="*/ 2 w 8"/>
                <a:gd name="T5" fmla="*/ 10 h 18"/>
                <a:gd name="T6" fmla="*/ 0 w 8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7" y="0"/>
                  </a:moveTo>
                  <a:lnTo>
                    <a:pt x="4" y="4"/>
                  </a:lnTo>
                  <a:lnTo>
                    <a:pt x="2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7" name="Line 263"/>
            <p:cNvSpPr>
              <a:spLocks noChangeShapeType="1"/>
            </p:cNvSpPr>
            <p:nvPr/>
          </p:nvSpPr>
          <p:spPr bwMode="auto">
            <a:xfrm>
              <a:off x="2557" y="2382"/>
              <a:ext cx="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8" name="Freeform 264"/>
            <p:cNvSpPr>
              <a:spLocks/>
            </p:cNvSpPr>
            <p:nvPr/>
          </p:nvSpPr>
          <p:spPr bwMode="auto">
            <a:xfrm>
              <a:off x="2551" y="2381"/>
              <a:ext cx="7" cy="2"/>
            </a:xfrm>
            <a:custGeom>
              <a:avLst/>
              <a:gdLst>
                <a:gd name="T0" fmla="*/ 6 w 7"/>
                <a:gd name="T1" fmla="*/ 1 h 2"/>
                <a:gd name="T2" fmla="*/ 3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9" name="Freeform 265"/>
            <p:cNvSpPr>
              <a:spLocks/>
            </p:cNvSpPr>
            <p:nvPr/>
          </p:nvSpPr>
          <p:spPr bwMode="auto">
            <a:xfrm>
              <a:off x="2523" y="2396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3 w 6"/>
                <a:gd name="T3" fmla="*/ 5 h 18"/>
                <a:gd name="T4" fmla="*/ 0 w 6"/>
                <a:gd name="T5" fmla="*/ 10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3" y="5"/>
                  </a:lnTo>
                  <a:lnTo>
                    <a:pt x="0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0" name="Line 266"/>
            <p:cNvSpPr>
              <a:spLocks noChangeShapeType="1"/>
            </p:cNvSpPr>
            <p:nvPr/>
          </p:nvSpPr>
          <p:spPr bwMode="auto">
            <a:xfrm flipV="1">
              <a:off x="2608" y="2559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1" name="Line 267"/>
            <p:cNvSpPr>
              <a:spLocks noChangeShapeType="1"/>
            </p:cNvSpPr>
            <p:nvPr/>
          </p:nvSpPr>
          <p:spPr bwMode="auto">
            <a:xfrm flipV="1">
              <a:off x="2633" y="2543"/>
              <a:ext cx="0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2" name="Freeform 268"/>
            <p:cNvSpPr>
              <a:spLocks/>
            </p:cNvSpPr>
            <p:nvPr/>
          </p:nvSpPr>
          <p:spPr bwMode="auto">
            <a:xfrm>
              <a:off x="2627" y="2553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5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3" y="5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3" name="Freeform 269"/>
            <p:cNvSpPr>
              <a:spLocks/>
            </p:cNvSpPr>
            <p:nvPr/>
          </p:nvSpPr>
          <p:spPr bwMode="auto">
            <a:xfrm>
              <a:off x="2559" y="2540"/>
              <a:ext cx="46" cy="46"/>
            </a:xfrm>
            <a:custGeom>
              <a:avLst/>
              <a:gdLst>
                <a:gd name="T0" fmla="*/ 45 w 46"/>
                <a:gd name="T1" fmla="*/ 39 h 46"/>
                <a:gd name="T2" fmla="*/ 42 w 46"/>
                <a:gd name="T3" fmla="*/ 39 h 46"/>
                <a:gd name="T4" fmla="*/ 39 w 46"/>
                <a:gd name="T5" fmla="*/ 37 h 46"/>
                <a:gd name="T6" fmla="*/ 37 w 46"/>
                <a:gd name="T7" fmla="*/ 33 h 46"/>
                <a:gd name="T8" fmla="*/ 37 w 46"/>
                <a:gd name="T9" fmla="*/ 17 h 46"/>
                <a:gd name="T10" fmla="*/ 36 w 46"/>
                <a:gd name="T11" fmla="*/ 6 h 46"/>
                <a:gd name="T12" fmla="*/ 31 w 46"/>
                <a:gd name="T13" fmla="*/ 0 h 46"/>
                <a:gd name="T14" fmla="*/ 23 w 46"/>
                <a:gd name="T15" fmla="*/ 0 h 46"/>
                <a:gd name="T16" fmla="*/ 14 w 46"/>
                <a:gd name="T17" fmla="*/ 6 h 46"/>
                <a:gd name="T18" fmla="*/ 6 w 46"/>
                <a:gd name="T19" fmla="*/ 17 h 46"/>
                <a:gd name="T20" fmla="*/ 1 w 46"/>
                <a:gd name="T21" fmla="*/ 31 h 46"/>
                <a:gd name="T22" fmla="*/ 0 w 46"/>
                <a:gd name="T23" fmla="*/ 45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46"/>
                <a:gd name="T38" fmla="*/ 46 w 46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46">
                  <a:moveTo>
                    <a:pt x="45" y="39"/>
                  </a:moveTo>
                  <a:lnTo>
                    <a:pt x="42" y="39"/>
                  </a:lnTo>
                  <a:lnTo>
                    <a:pt x="39" y="37"/>
                  </a:lnTo>
                  <a:lnTo>
                    <a:pt x="37" y="33"/>
                  </a:lnTo>
                  <a:lnTo>
                    <a:pt x="37" y="17"/>
                  </a:lnTo>
                  <a:lnTo>
                    <a:pt x="36" y="6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4" y="6"/>
                  </a:lnTo>
                  <a:lnTo>
                    <a:pt x="6" y="17"/>
                  </a:lnTo>
                  <a:lnTo>
                    <a:pt x="1" y="31"/>
                  </a:lnTo>
                  <a:lnTo>
                    <a:pt x="0" y="4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4" name="Freeform 270"/>
            <p:cNvSpPr>
              <a:spLocks/>
            </p:cNvSpPr>
            <p:nvPr/>
          </p:nvSpPr>
          <p:spPr bwMode="auto">
            <a:xfrm>
              <a:off x="2551" y="2600"/>
              <a:ext cx="9" cy="18"/>
            </a:xfrm>
            <a:custGeom>
              <a:avLst/>
              <a:gdLst>
                <a:gd name="T0" fmla="*/ 8 w 9"/>
                <a:gd name="T1" fmla="*/ 0 h 18"/>
                <a:gd name="T2" fmla="*/ 6 w 9"/>
                <a:gd name="T3" fmla="*/ 7 h 18"/>
                <a:gd name="T4" fmla="*/ 3 w 9"/>
                <a:gd name="T5" fmla="*/ 13 h 18"/>
                <a:gd name="T6" fmla="*/ 0 w 9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8"/>
                <a:gd name="T14" fmla="*/ 9 w 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8">
                  <a:moveTo>
                    <a:pt x="8" y="0"/>
                  </a:moveTo>
                  <a:lnTo>
                    <a:pt x="6" y="7"/>
                  </a:lnTo>
                  <a:lnTo>
                    <a:pt x="3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5" name="Line 271"/>
            <p:cNvSpPr>
              <a:spLocks noChangeShapeType="1"/>
            </p:cNvSpPr>
            <p:nvPr/>
          </p:nvSpPr>
          <p:spPr bwMode="auto">
            <a:xfrm flipV="1">
              <a:off x="2559" y="2581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6" name="Freeform 272"/>
            <p:cNvSpPr>
              <a:spLocks/>
            </p:cNvSpPr>
            <p:nvPr/>
          </p:nvSpPr>
          <p:spPr bwMode="auto">
            <a:xfrm>
              <a:off x="2523" y="2617"/>
              <a:ext cx="29" cy="17"/>
            </a:xfrm>
            <a:custGeom>
              <a:avLst/>
              <a:gdLst>
                <a:gd name="T0" fmla="*/ 28 w 29"/>
                <a:gd name="T1" fmla="*/ 0 h 17"/>
                <a:gd name="T2" fmla="*/ 6 w 29"/>
                <a:gd name="T3" fmla="*/ 16 h 17"/>
                <a:gd name="T4" fmla="*/ 3 w 29"/>
                <a:gd name="T5" fmla="*/ 16 h 17"/>
                <a:gd name="T6" fmla="*/ 0 w 29"/>
                <a:gd name="T7" fmla="*/ 14 h 17"/>
                <a:gd name="T8" fmla="*/ 0 w 29"/>
                <a:gd name="T9" fmla="*/ 1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"/>
                <a:gd name="T17" fmla="*/ 29 w 2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">
                  <a:moveTo>
                    <a:pt x="28" y="0"/>
                  </a:moveTo>
                  <a:lnTo>
                    <a:pt x="6" y="16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7" name="Line 273"/>
            <p:cNvSpPr>
              <a:spLocks noChangeShapeType="1"/>
            </p:cNvSpPr>
            <p:nvPr/>
          </p:nvSpPr>
          <p:spPr bwMode="auto">
            <a:xfrm flipV="1">
              <a:off x="2531" y="2553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8" name="Line 274"/>
            <p:cNvSpPr>
              <a:spLocks noChangeShapeType="1"/>
            </p:cNvSpPr>
            <p:nvPr/>
          </p:nvSpPr>
          <p:spPr bwMode="auto">
            <a:xfrm flipH="1">
              <a:off x="2524" y="2597"/>
              <a:ext cx="11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9" name="Line 275"/>
            <p:cNvSpPr>
              <a:spLocks noChangeShapeType="1"/>
            </p:cNvSpPr>
            <p:nvPr/>
          </p:nvSpPr>
          <p:spPr bwMode="auto">
            <a:xfrm>
              <a:off x="2528" y="2557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0" name="Line 276"/>
            <p:cNvSpPr>
              <a:spLocks noChangeShapeType="1"/>
            </p:cNvSpPr>
            <p:nvPr/>
          </p:nvSpPr>
          <p:spPr bwMode="auto">
            <a:xfrm flipV="1">
              <a:off x="2523" y="2481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1" name="Freeform 277"/>
            <p:cNvSpPr>
              <a:spLocks/>
            </p:cNvSpPr>
            <p:nvPr/>
          </p:nvSpPr>
          <p:spPr bwMode="auto">
            <a:xfrm>
              <a:off x="2523" y="2557"/>
              <a:ext cx="6" cy="4"/>
            </a:xfrm>
            <a:custGeom>
              <a:avLst/>
              <a:gdLst>
                <a:gd name="T0" fmla="*/ 5 w 6"/>
                <a:gd name="T1" fmla="*/ 1 h 4"/>
                <a:gd name="T2" fmla="*/ 1 w 6"/>
                <a:gd name="T3" fmla="*/ 3 h 4"/>
                <a:gd name="T4" fmla="*/ 0 w 6"/>
                <a:gd name="T5" fmla="*/ 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5" y="1"/>
                  </a:move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2" name="Freeform 278"/>
            <p:cNvSpPr>
              <a:spLocks/>
            </p:cNvSpPr>
            <p:nvPr/>
          </p:nvSpPr>
          <p:spPr bwMode="auto">
            <a:xfrm>
              <a:off x="2523" y="2600"/>
              <a:ext cx="6" cy="12"/>
            </a:xfrm>
            <a:custGeom>
              <a:avLst/>
              <a:gdLst>
                <a:gd name="T0" fmla="*/ 5 w 6"/>
                <a:gd name="T1" fmla="*/ 0 h 12"/>
                <a:gd name="T2" fmla="*/ 1 w 6"/>
                <a:gd name="T3" fmla="*/ 4 h 12"/>
                <a:gd name="T4" fmla="*/ 0 w 6"/>
                <a:gd name="T5" fmla="*/ 11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5" y="0"/>
                  </a:moveTo>
                  <a:lnTo>
                    <a:pt x="1" y="4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3" name="Line 279"/>
            <p:cNvSpPr>
              <a:spLocks noChangeShapeType="1"/>
            </p:cNvSpPr>
            <p:nvPr/>
          </p:nvSpPr>
          <p:spPr bwMode="auto">
            <a:xfrm flipV="1">
              <a:off x="2523" y="2472"/>
              <a:ext cx="5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4" name="Line 280"/>
            <p:cNvSpPr>
              <a:spLocks noChangeShapeType="1"/>
            </p:cNvSpPr>
            <p:nvPr/>
          </p:nvSpPr>
          <p:spPr bwMode="auto">
            <a:xfrm>
              <a:off x="2523" y="2480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5" name="Freeform 281"/>
            <p:cNvSpPr>
              <a:spLocks/>
            </p:cNvSpPr>
            <p:nvPr/>
          </p:nvSpPr>
          <p:spPr bwMode="auto">
            <a:xfrm>
              <a:off x="2523" y="2432"/>
              <a:ext cx="9" cy="45"/>
            </a:xfrm>
            <a:custGeom>
              <a:avLst/>
              <a:gdLst>
                <a:gd name="T0" fmla="*/ 5 w 9"/>
                <a:gd name="T1" fmla="*/ 44 h 45"/>
                <a:gd name="T2" fmla="*/ 8 w 9"/>
                <a:gd name="T3" fmla="*/ 40 h 45"/>
                <a:gd name="T4" fmla="*/ 8 w 9"/>
                <a:gd name="T5" fmla="*/ 0 h 45"/>
                <a:gd name="T6" fmla="*/ 5 w 9"/>
                <a:gd name="T7" fmla="*/ 1 h 45"/>
                <a:gd name="T8" fmla="*/ 1 w 9"/>
                <a:gd name="T9" fmla="*/ 1 h 45"/>
                <a:gd name="T10" fmla="*/ 0 w 9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5"/>
                <a:gd name="T20" fmla="*/ 9 w 9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5">
                  <a:moveTo>
                    <a:pt x="5" y="44"/>
                  </a:moveTo>
                  <a:lnTo>
                    <a:pt x="8" y="40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6" name="Line 282"/>
            <p:cNvSpPr>
              <a:spLocks noChangeShapeType="1"/>
            </p:cNvSpPr>
            <p:nvPr/>
          </p:nvSpPr>
          <p:spPr bwMode="auto">
            <a:xfrm flipV="1">
              <a:off x="2523" y="2409"/>
              <a:ext cx="0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7" name="Freeform 283"/>
            <p:cNvSpPr>
              <a:spLocks/>
            </p:cNvSpPr>
            <p:nvPr/>
          </p:nvSpPr>
          <p:spPr bwMode="auto">
            <a:xfrm>
              <a:off x="2624" y="2410"/>
              <a:ext cx="10" cy="16"/>
            </a:xfrm>
            <a:custGeom>
              <a:avLst/>
              <a:gdLst>
                <a:gd name="T0" fmla="*/ 0 w 10"/>
                <a:gd name="T1" fmla="*/ 15 h 16"/>
                <a:gd name="T2" fmla="*/ 6 w 10"/>
                <a:gd name="T3" fmla="*/ 11 h 16"/>
                <a:gd name="T4" fmla="*/ 9 w 10"/>
                <a:gd name="T5" fmla="*/ 5 h 16"/>
                <a:gd name="T6" fmla="*/ 9 w 10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6"/>
                <a:gd name="T14" fmla="*/ 10 w 10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6">
                  <a:moveTo>
                    <a:pt x="0" y="15"/>
                  </a:moveTo>
                  <a:lnTo>
                    <a:pt x="6" y="11"/>
                  </a:lnTo>
                  <a:lnTo>
                    <a:pt x="9" y="5"/>
                  </a:lnTo>
                  <a:lnTo>
                    <a:pt x="9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8" name="Freeform 284"/>
            <p:cNvSpPr>
              <a:spLocks/>
            </p:cNvSpPr>
            <p:nvPr/>
          </p:nvSpPr>
          <p:spPr bwMode="auto">
            <a:xfrm>
              <a:off x="2624" y="2425"/>
              <a:ext cx="10" cy="42"/>
            </a:xfrm>
            <a:custGeom>
              <a:avLst/>
              <a:gdLst>
                <a:gd name="T0" fmla="*/ 0 w 10"/>
                <a:gd name="T1" fmla="*/ 0 h 42"/>
                <a:gd name="T2" fmla="*/ 0 w 10"/>
                <a:gd name="T3" fmla="*/ 40 h 42"/>
                <a:gd name="T4" fmla="*/ 6 w 10"/>
                <a:gd name="T5" fmla="*/ 37 h 42"/>
                <a:gd name="T6" fmla="*/ 9 w 10"/>
                <a:gd name="T7" fmla="*/ 37 h 42"/>
                <a:gd name="T8" fmla="*/ 9 w 10"/>
                <a:gd name="T9" fmla="*/ 41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2"/>
                <a:gd name="T17" fmla="*/ 10 w 1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2">
                  <a:moveTo>
                    <a:pt x="0" y="0"/>
                  </a:moveTo>
                  <a:lnTo>
                    <a:pt x="0" y="4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9" name="Line 285"/>
            <p:cNvSpPr>
              <a:spLocks noChangeShapeType="1"/>
            </p:cNvSpPr>
            <p:nvPr/>
          </p:nvSpPr>
          <p:spPr bwMode="auto">
            <a:xfrm flipV="1">
              <a:off x="2633" y="2328"/>
              <a:ext cx="0" cy="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0" name="Line 286"/>
            <p:cNvSpPr>
              <a:spLocks noChangeShapeType="1"/>
            </p:cNvSpPr>
            <p:nvPr/>
          </p:nvSpPr>
          <p:spPr bwMode="auto">
            <a:xfrm flipH="1">
              <a:off x="2511" y="2309"/>
              <a:ext cx="134" cy="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1" name="Line 287"/>
            <p:cNvSpPr>
              <a:spLocks noChangeShapeType="1"/>
            </p:cNvSpPr>
            <p:nvPr/>
          </p:nvSpPr>
          <p:spPr bwMode="auto">
            <a:xfrm>
              <a:off x="2616" y="2464"/>
              <a:ext cx="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2" name="Line 288"/>
            <p:cNvSpPr>
              <a:spLocks noChangeShapeType="1"/>
            </p:cNvSpPr>
            <p:nvPr/>
          </p:nvSpPr>
          <p:spPr bwMode="auto">
            <a:xfrm flipV="1">
              <a:off x="2540" y="2385"/>
              <a:ext cx="0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3" name="Line 289"/>
            <p:cNvSpPr>
              <a:spLocks noChangeShapeType="1"/>
            </p:cNvSpPr>
            <p:nvPr/>
          </p:nvSpPr>
          <p:spPr bwMode="auto">
            <a:xfrm>
              <a:off x="2544" y="2401"/>
              <a:ext cx="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4" name="Line 290"/>
            <p:cNvSpPr>
              <a:spLocks noChangeShapeType="1"/>
            </p:cNvSpPr>
            <p:nvPr/>
          </p:nvSpPr>
          <p:spPr bwMode="auto">
            <a:xfrm flipH="1" flipV="1">
              <a:off x="2536" y="2386"/>
              <a:ext cx="12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5" name="Line 291"/>
            <p:cNvSpPr>
              <a:spLocks noChangeShapeType="1"/>
            </p:cNvSpPr>
            <p:nvPr/>
          </p:nvSpPr>
          <p:spPr bwMode="auto">
            <a:xfrm flipH="1">
              <a:off x="2593" y="2552"/>
              <a:ext cx="1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6" name="Line 292"/>
            <p:cNvSpPr>
              <a:spLocks noChangeShapeType="1"/>
            </p:cNvSpPr>
            <p:nvPr/>
          </p:nvSpPr>
          <p:spPr bwMode="auto">
            <a:xfrm flipV="1">
              <a:off x="2616" y="2529"/>
              <a:ext cx="0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7" name="Freeform 293"/>
            <p:cNvSpPr>
              <a:spLocks/>
            </p:cNvSpPr>
            <p:nvPr/>
          </p:nvSpPr>
          <p:spPr bwMode="auto">
            <a:xfrm>
              <a:off x="2608" y="2537"/>
              <a:ext cx="9" cy="12"/>
            </a:xfrm>
            <a:custGeom>
              <a:avLst/>
              <a:gdLst>
                <a:gd name="T0" fmla="*/ 8 w 9"/>
                <a:gd name="T1" fmla="*/ 0 h 12"/>
                <a:gd name="T2" fmla="*/ 4 w 9"/>
                <a:gd name="T3" fmla="*/ 7 h 12"/>
                <a:gd name="T4" fmla="*/ 0 w 9"/>
                <a:gd name="T5" fmla="*/ 11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8" y="0"/>
                  </a:moveTo>
                  <a:lnTo>
                    <a:pt x="4" y="7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98" name="Freeform 294"/>
            <p:cNvSpPr>
              <a:spLocks/>
            </p:cNvSpPr>
            <p:nvPr/>
          </p:nvSpPr>
          <p:spPr bwMode="auto">
            <a:xfrm>
              <a:off x="2540" y="2526"/>
              <a:ext cx="37" cy="46"/>
            </a:xfrm>
            <a:custGeom>
              <a:avLst/>
              <a:gdLst>
                <a:gd name="T0" fmla="*/ 36 w 37"/>
                <a:gd name="T1" fmla="*/ 4 h 46"/>
                <a:gd name="T2" fmla="*/ 29 w 37"/>
                <a:gd name="T3" fmla="*/ 0 h 46"/>
                <a:gd name="T4" fmla="*/ 23 w 37"/>
                <a:gd name="T5" fmla="*/ 1 h 46"/>
                <a:gd name="T6" fmla="*/ 15 w 37"/>
                <a:gd name="T7" fmla="*/ 8 h 46"/>
                <a:gd name="T8" fmla="*/ 7 w 37"/>
                <a:gd name="T9" fmla="*/ 21 h 46"/>
                <a:gd name="T10" fmla="*/ 2 w 37"/>
                <a:gd name="T11" fmla="*/ 32 h 46"/>
                <a:gd name="T12" fmla="*/ 0 w 37"/>
                <a:gd name="T13" fmla="*/ 45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46"/>
                <a:gd name="T23" fmla="*/ 37 w 37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46">
                  <a:moveTo>
                    <a:pt x="36" y="4"/>
                  </a:moveTo>
                  <a:lnTo>
                    <a:pt x="29" y="0"/>
                  </a:lnTo>
                  <a:lnTo>
                    <a:pt x="23" y="1"/>
                  </a:lnTo>
                  <a:lnTo>
                    <a:pt x="15" y="8"/>
                  </a:lnTo>
                  <a:lnTo>
                    <a:pt x="7" y="21"/>
                  </a:lnTo>
                  <a:lnTo>
                    <a:pt x="2" y="32"/>
                  </a:lnTo>
                  <a:lnTo>
                    <a:pt x="0" y="4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99" name="Freeform 295"/>
            <p:cNvSpPr>
              <a:spLocks/>
            </p:cNvSpPr>
            <p:nvPr/>
          </p:nvSpPr>
          <p:spPr bwMode="auto">
            <a:xfrm>
              <a:off x="2535" y="2587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5 w 6"/>
                <a:gd name="T3" fmla="*/ 7 h 18"/>
                <a:gd name="T4" fmla="*/ 3 w 6"/>
                <a:gd name="T5" fmla="*/ 12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5" y="7"/>
                  </a:lnTo>
                  <a:lnTo>
                    <a:pt x="3" y="12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00" name="Line 296"/>
            <p:cNvSpPr>
              <a:spLocks noChangeShapeType="1"/>
            </p:cNvSpPr>
            <p:nvPr/>
          </p:nvSpPr>
          <p:spPr bwMode="auto">
            <a:xfrm flipV="1">
              <a:off x="2540" y="2567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1" name="Line 297"/>
            <p:cNvSpPr>
              <a:spLocks noChangeShapeType="1"/>
            </p:cNvSpPr>
            <p:nvPr/>
          </p:nvSpPr>
          <p:spPr bwMode="auto">
            <a:xfrm flipH="1">
              <a:off x="2519" y="2604"/>
              <a:ext cx="2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2" name="Freeform 298"/>
            <p:cNvSpPr>
              <a:spLocks/>
            </p:cNvSpPr>
            <p:nvPr/>
          </p:nvSpPr>
          <p:spPr bwMode="auto">
            <a:xfrm>
              <a:off x="2608" y="2398"/>
              <a:ext cx="9" cy="13"/>
            </a:xfrm>
            <a:custGeom>
              <a:avLst/>
              <a:gdLst>
                <a:gd name="T0" fmla="*/ 0 w 9"/>
                <a:gd name="T1" fmla="*/ 12 h 13"/>
                <a:gd name="T2" fmla="*/ 3 w 9"/>
                <a:gd name="T3" fmla="*/ 10 h 13"/>
                <a:gd name="T4" fmla="*/ 6 w 9"/>
                <a:gd name="T5" fmla="*/ 6 h 13"/>
                <a:gd name="T6" fmla="*/ 8 w 9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3"/>
                <a:gd name="T14" fmla="*/ 9 w 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3">
                  <a:moveTo>
                    <a:pt x="0" y="12"/>
                  </a:moveTo>
                  <a:lnTo>
                    <a:pt x="3" y="10"/>
                  </a:lnTo>
                  <a:lnTo>
                    <a:pt x="6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03" name="Line 299"/>
            <p:cNvSpPr>
              <a:spLocks noChangeShapeType="1"/>
            </p:cNvSpPr>
            <p:nvPr/>
          </p:nvSpPr>
          <p:spPr bwMode="auto">
            <a:xfrm>
              <a:off x="2608" y="2414"/>
              <a:ext cx="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4" name="Line 300"/>
            <p:cNvSpPr>
              <a:spLocks noChangeShapeType="1"/>
            </p:cNvSpPr>
            <p:nvPr/>
          </p:nvSpPr>
          <p:spPr bwMode="auto">
            <a:xfrm flipV="1">
              <a:off x="2616" y="2330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5" name="Line 301"/>
            <p:cNvSpPr>
              <a:spLocks noChangeShapeType="1"/>
            </p:cNvSpPr>
            <p:nvPr/>
          </p:nvSpPr>
          <p:spPr bwMode="auto">
            <a:xfrm>
              <a:off x="2612" y="2457"/>
              <a:ext cx="8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6" name="Line 302"/>
            <p:cNvSpPr>
              <a:spLocks noChangeShapeType="1"/>
            </p:cNvSpPr>
            <p:nvPr/>
          </p:nvSpPr>
          <p:spPr bwMode="auto">
            <a:xfrm flipH="1" flipV="1">
              <a:off x="2604" y="2406"/>
              <a:ext cx="2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7" name="Line 303"/>
            <p:cNvSpPr>
              <a:spLocks noChangeShapeType="1"/>
            </p:cNvSpPr>
            <p:nvPr/>
          </p:nvSpPr>
          <p:spPr bwMode="auto">
            <a:xfrm flipH="1" flipV="1">
              <a:off x="2543" y="2402"/>
              <a:ext cx="29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8" name="Line 304"/>
            <p:cNvSpPr>
              <a:spLocks noChangeShapeType="1"/>
            </p:cNvSpPr>
            <p:nvPr/>
          </p:nvSpPr>
          <p:spPr bwMode="auto">
            <a:xfrm>
              <a:off x="2575" y="2530"/>
              <a:ext cx="9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9" name="Line 305"/>
            <p:cNvSpPr>
              <a:spLocks noChangeShapeType="1"/>
            </p:cNvSpPr>
            <p:nvPr/>
          </p:nvSpPr>
          <p:spPr bwMode="auto">
            <a:xfrm flipV="1">
              <a:off x="2595" y="2394"/>
              <a:ext cx="17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0" name="Freeform 306"/>
            <p:cNvSpPr>
              <a:spLocks/>
            </p:cNvSpPr>
            <p:nvPr/>
          </p:nvSpPr>
          <p:spPr bwMode="auto">
            <a:xfrm>
              <a:off x="2531" y="2422"/>
              <a:ext cx="61" cy="44"/>
            </a:xfrm>
            <a:custGeom>
              <a:avLst/>
              <a:gdLst>
                <a:gd name="T0" fmla="*/ 60 w 61"/>
                <a:gd name="T1" fmla="*/ 0 h 44"/>
                <a:gd name="T2" fmla="*/ 31 w 61"/>
                <a:gd name="T3" fmla="*/ 23 h 44"/>
                <a:gd name="T4" fmla="*/ 0 w 61"/>
                <a:gd name="T5" fmla="*/ 43 h 44"/>
                <a:gd name="T6" fmla="*/ 0 60000 65536"/>
                <a:gd name="T7" fmla="*/ 0 60000 65536"/>
                <a:gd name="T8" fmla="*/ 0 60000 65536"/>
                <a:gd name="T9" fmla="*/ 0 w 61"/>
                <a:gd name="T10" fmla="*/ 0 h 44"/>
                <a:gd name="T11" fmla="*/ 61 w 61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44">
                  <a:moveTo>
                    <a:pt x="60" y="0"/>
                  </a:moveTo>
                  <a:lnTo>
                    <a:pt x="31" y="23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" name="Freeform 307"/>
            <p:cNvSpPr>
              <a:spLocks/>
            </p:cNvSpPr>
            <p:nvPr/>
          </p:nvSpPr>
          <p:spPr bwMode="auto">
            <a:xfrm>
              <a:off x="2612" y="2432"/>
              <a:ext cx="12" cy="15"/>
            </a:xfrm>
            <a:custGeom>
              <a:avLst/>
              <a:gdLst>
                <a:gd name="T0" fmla="*/ 0 w 12"/>
                <a:gd name="T1" fmla="*/ 4 h 15"/>
                <a:gd name="T2" fmla="*/ 2 w 12"/>
                <a:gd name="T3" fmla="*/ 0 h 15"/>
                <a:gd name="T4" fmla="*/ 8 w 12"/>
                <a:gd name="T5" fmla="*/ 1 h 15"/>
                <a:gd name="T6" fmla="*/ 11 w 12"/>
                <a:gd name="T7" fmla="*/ 7 h 15"/>
                <a:gd name="T8" fmla="*/ 11 w 12"/>
                <a:gd name="T9" fmla="*/ 13 h 15"/>
                <a:gd name="T10" fmla="*/ 8 w 12"/>
                <a:gd name="T11" fmla="*/ 14 h 15"/>
                <a:gd name="T12" fmla="*/ 2 w 12"/>
                <a:gd name="T13" fmla="*/ 11 h 15"/>
                <a:gd name="T14" fmla="*/ 0 w 12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5"/>
                <a:gd name="T26" fmla="*/ 12 w 1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5">
                  <a:moveTo>
                    <a:pt x="0" y="4"/>
                  </a:moveTo>
                  <a:lnTo>
                    <a:pt x="2" y="0"/>
                  </a:lnTo>
                  <a:lnTo>
                    <a:pt x="8" y="1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2" y="11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2" name="Line 308"/>
            <p:cNvSpPr>
              <a:spLocks noChangeShapeType="1"/>
            </p:cNvSpPr>
            <p:nvPr/>
          </p:nvSpPr>
          <p:spPr bwMode="auto">
            <a:xfrm flipH="1">
              <a:off x="2565" y="2571"/>
              <a:ext cx="1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3" name="Freeform 309"/>
            <p:cNvSpPr>
              <a:spLocks/>
            </p:cNvSpPr>
            <p:nvPr/>
          </p:nvSpPr>
          <p:spPr bwMode="auto">
            <a:xfrm>
              <a:off x="2569" y="2557"/>
              <a:ext cx="17" cy="27"/>
            </a:xfrm>
            <a:custGeom>
              <a:avLst/>
              <a:gdLst>
                <a:gd name="T0" fmla="*/ 3 w 17"/>
                <a:gd name="T1" fmla="*/ 10 h 27"/>
                <a:gd name="T2" fmla="*/ 8 w 17"/>
                <a:gd name="T3" fmla="*/ 1 h 27"/>
                <a:gd name="T4" fmla="*/ 13 w 17"/>
                <a:gd name="T5" fmla="*/ 0 h 27"/>
                <a:gd name="T6" fmla="*/ 16 w 17"/>
                <a:gd name="T7" fmla="*/ 4 h 27"/>
                <a:gd name="T8" fmla="*/ 16 w 17"/>
                <a:gd name="T9" fmla="*/ 11 h 27"/>
                <a:gd name="T10" fmla="*/ 13 w 17"/>
                <a:gd name="T11" fmla="*/ 20 h 27"/>
                <a:gd name="T12" fmla="*/ 8 w 17"/>
                <a:gd name="T13" fmla="*/ 26 h 27"/>
                <a:gd name="T14" fmla="*/ 3 w 17"/>
                <a:gd name="T15" fmla="*/ 26 h 27"/>
                <a:gd name="T16" fmla="*/ 0 w 17"/>
                <a:gd name="T17" fmla="*/ 2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7"/>
                <a:gd name="T29" fmla="*/ 17 w 17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7">
                  <a:moveTo>
                    <a:pt x="3" y="10"/>
                  </a:moveTo>
                  <a:lnTo>
                    <a:pt x="8" y="1"/>
                  </a:lnTo>
                  <a:lnTo>
                    <a:pt x="13" y="0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3" y="20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" name="Freeform 310"/>
            <p:cNvSpPr>
              <a:spLocks/>
            </p:cNvSpPr>
            <p:nvPr/>
          </p:nvSpPr>
          <p:spPr bwMode="auto">
            <a:xfrm>
              <a:off x="2569" y="2376"/>
              <a:ext cx="17" cy="27"/>
            </a:xfrm>
            <a:custGeom>
              <a:avLst/>
              <a:gdLst>
                <a:gd name="T0" fmla="*/ 0 w 17"/>
                <a:gd name="T1" fmla="*/ 19 h 27"/>
                <a:gd name="T2" fmla="*/ 3 w 17"/>
                <a:gd name="T3" fmla="*/ 10 h 27"/>
                <a:gd name="T4" fmla="*/ 8 w 17"/>
                <a:gd name="T5" fmla="*/ 2 h 27"/>
                <a:gd name="T6" fmla="*/ 13 w 17"/>
                <a:gd name="T7" fmla="*/ 0 h 27"/>
                <a:gd name="T8" fmla="*/ 16 w 17"/>
                <a:gd name="T9" fmla="*/ 5 h 27"/>
                <a:gd name="T10" fmla="*/ 16 w 17"/>
                <a:gd name="T11" fmla="*/ 12 h 27"/>
                <a:gd name="T12" fmla="*/ 13 w 17"/>
                <a:gd name="T13" fmla="*/ 20 h 27"/>
                <a:gd name="T14" fmla="*/ 8 w 17"/>
                <a:gd name="T15" fmla="*/ 26 h 27"/>
                <a:gd name="T16" fmla="*/ 3 w 17"/>
                <a:gd name="T17" fmla="*/ 26 h 27"/>
                <a:gd name="T18" fmla="*/ 0 w 17"/>
                <a:gd name="T19" fmla="*/ 19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7"/>
                <a:gd name="T32" fmla="*/ 17 w 17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7">
                  <a:moveTo>
                    <a:pt x="0" y="19"/>
                  </a:moveTo>
                  <a:lnTo>
                    <a:pt x="3" y="10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13" y="20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" name="Freeform 311"/>
            <p:cNvSpPr>
              <a:spLocks/>
            </p:cNvSpPr>
            <p:nvPr/>
          </p:nvSpPr>
          <p:spPr bwMode="auto">
            <a:xfrm>
              <a:off x="2124" y="1906"/>
              <a:ext cx="197" cy="621"/>
            </a:xfrm>
            <a:custGeom>
              <a:avLst/>
              <a:gdLst>
                <a:gd name="T0" fmla="*/ 0 w 197"/>
                <a:gd name="T1" fmla="*/ 620 h 621"/>
                <a:gd name="T2" fmla="*/ 0 w 197"/>
                <a:gd name="T3" fmla="*/ 144 h 621"/>
                <a:gd name="T4" fmla="*/ 196 w 197"/>
                <a:gd name="T5" fmla="*/ 0 h 621"/>
                <a:gd name="T6" fmla="*/ 0 60000 65536"/>
                <a:gd name="T7" fmla="*/ 0 60000 65536"/>
                <a:gd name="T8" fmla="*/ 0 60000 65536"/>
                <a:gd name="T9" fmla="*/ 0 w 197"/>
                <a:gd name="T10" fmla="*/ 0 h 621"/>
                <a:gd name="T11" fmla="*/ 197 w 197"/>
                <a:gd name="T12" fmla="*/ 621 h 6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621">
                  <a:moveTo>
                    <a:pt x="0" y="620"/>
                  </a:moveTo>
                  <a:lnTo>
                    <a:pt x="0" y="144"/>
                  </a:lnTo>
                  <a:lnTo>
                    <a:pt x="196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6" name="Line 312"/>
            <p:cNvSpPr>
              <a:spLocks noChangeShapeType="1"/>
            </p:cNvSpPr>
            <p:nvPr/>
          </p:nvSpPr>
          <p:spPr bwMode="auto">
            <a:xfrm>
              <a:off x="2332" y="1958"/>
              <a:ext cx="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" name="Line 313"/>
            <p:cNvSpPr>
              <a:spLocks noChangeShapeType="1"/>
            </p:cNvSpPr>
            <p:nvPr/>
          </p:nvSpPr>
          <p:spPr bwMode="auto">
            <a:xfrm flipH="1">
              <a:off x="2155" y="2397"/>
              <a:ext cx="177" cy="1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" name="Freeform 314"/>
            <p:cNvSpPr>
              <a:spLocks/>
            </p:cNvSpPr>
            <p:nvPr/>
          </p:nvSpPr>
          <p:spPr bwMode="auto">
            <a:xfrm>
              <a:off x="2159" y="1954"/>
              <a:ext cx="170" cy="348"/>
            </a:xfrm>
            <a:custGeom>
              <a:avLst/>
              <a:gdLst>
                <a:gd name="T0" fmla="*/ 36 w 170"/>
                <a:gd name="T1" fmla="*/ 347 h 348"/>
                <a:gd name="T2" fmla="*/ 0 w 170"/>
                <a:gd name="T3" fmla="*/ 124 h 348"/>
                <a:gd name="T4" fmla="*/ 169 w 170"/>
                <a:gd name="T5" fmla="*/ 0 h 348"/>
                <a:gd name="T6" fmla="*/ 0 60000 65536"/>
                <a:gd name="T7" fmla="*/ 0 60000 65536"/>
                <a:gd name="T8" fmla="*/ 0 60000 65536"/>
                <a:gd name="T9" fmla="*/ 0 w 170"/>
                <a:gd name="T10" fmla="*/ 0 h 348"/>
                <a:gd name="T11" fmla="*/ 170 w 170"/>
                <a:gd name="T12" fmla="*/ 348 h 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348">
                  <a:moveTo>
                    <a:pt x="36" y="347"/>
                  </a:moveTo>
                  <a:lnTo>
                    <a:pt x="0" y="124"/>
                  </a:lnTo>
                  <a:lnTo>
                    <a:pt x="169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9" name="Line 315"/>
            <p:cNvSpPr>
              <a:spLocks noChangeShapeType="1"/>
            </p:cNvSpPr>
            <p:nvPr/>
          </p:nvSpPr>
          <p:spPr bwMode="auto">
            <a:xfrm flipH="1">
              <a:off x="2155" y="2316"/>
              <a:ext cx="44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0" name="Freeform 316"/>
            <p:cNvSpPr>
              <a:spLocks/>
            </p:cNvSpPr>
            <p:nvPr/>
          </p:nvSpPr>
          <p:spPr bwMode="auto">
            <a:xfrm>
              <a:off x="2120" y="1906"/>
              <a:ext cx="196" cy="621"/>
            </a:xfrm>
            <a:custGeom>
              <a:avLst/>
              <a:gdLst>
                <a:gd name="T0" fmla="*/ 0 w 196"/>
                <a:gd name="T1" fmla="*/ 620 h 621"/>
                <a:gd name="T2" fmla="*/ 0 w 196"/>
                <a:gd name="T3" fmla="*/ 141 h 621"/>
                <a:gd name="T4" fmla="*/ 195 w 196"/>
                <a:gd name="T5" fmla="*/ 0 h 621"/>
                <a:gd name="T6" fmla="*/ 0 60000 65536"/>
                <a:gd name="T7" fmla="*/ 0 60000 65536"/>
                <a:gd name="T8" fmla="*/ 0 60000 65536"/>
                <a:gd name="T9" fmla="*/ 0 w 196"/>
                <a:gd name="T10" fmla="*/ 0 h 621"/>
                <a:gd name="T11" fmla="*/ 196 w 196"/>
                <a:gd name="T12" fmla="*/ 621 h 6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" h="621">
                  <a:moveTo>
                    <a:pt x="0" y="620"/>
                  </a:moveTo>
                  <a:lnTo>
                    <a:pt x="0" y="141"/>
                  </a:lnTo>
                  <a:lnTo>
                    <a:pt x="195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1" name="Line 317"/>
            <p:cNvSpPr>
              <a:spLocks noChangeShapeType="1"/>
            </p:cNvSpPr>
            <p:nvPr/>
          </p:nvSpPr>
          <p:spPr bwMode="auto">
            <a:xfrm flipH="1">
              <a:off x="2120" y="2520"/>
              <a:ext cx="43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2" name="Line 318"/>
            <p:cNvSpPr>
              <a:spLocks noChangeShapeType="1"/>
            </p:cNvSpPr>
            <p:nvPr/>
          </p:nvSpPr>
          <p:spPr bwMode="auto">
            <a:xfrm flipH="1" flipV="1">
              <a:off x="2316" y="1902"/>
              <a:ext cx="16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3" name="Freeform 319"/>
            <p:cNvSpPr>
              <a:spLocks/>
            </p:cNvSpPr>
            <p:nvPr/>
          </p:nvSpPr>
          <p:spPr bwMode="auto">
            <a:xfrm>
              <a:off x="2239" y="2348"/>
              <a:ext cx="35" cy="51"/>
            </a:xfrm>
            <a:custGeom>
              <a:avLst/>
              <a:gdLst>
                <a:gd name="T0" fmla="*/ 33 w 35"/>
                <a:gd name="T1" fmla="*/ 0 h 51"/>
                <a:gd name="T2" fmla="*/ 34 w 35"/>
                <a:gd name="T3" fmla="*/ 8 h 51"/>
                <a:gd name="T4" fmla="*/ 33 w 35"/>
                <a:gd name="T5" fmla="*/ 20 h 51"/>
                <a:gd name="T6" fmla="*/ 26 w 35"/>
                <a:gd name="T7" fmla="*/ 33 h 51"/>
                <a:gd name="T8" fmla="*/ 18 w 35"/>
                <a:gd name="T9" fmla="*/ 44 h 51"/>
                <a:gd name="T10" fmla="*/ 10 w 35"/>
                <a:gd name="T11" fmla="*/ 50 h 51"/>
                <a:gd name="T12" fmla="*/ 3 w 35"/>
                <a:gd name="T13" fmla="*/ 48 h 51"/>
                <a:gd name="T14" fmla="*/ 0 w 35"/>
                <a:gd name="T15" fmla="*/ 43 h 51"/>
                <a:gd name="T16" fmla="*/ 0 w 35"/>
                <a:gd name="T17" fmla="*/ 33 h 51"/>
                <a:gd name="T18" fmla="*/ 5 w 35"/>
                <a:gd name="T19" fmla="*/ 18 h 51"/>
                <a:gd name="T20" fmla="*/ 13 w 35"/>
                <a:gd name="T21" fmla="*/ 6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51"/>
                <a:gd name="T35" fmla="*/ 35 w 35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51">
                  <a:moveTo>
                    <a:pt x="33" y="0"/>
                  </a:moveTo>
                  <a:lnTo>
                    <a:pt x="34" y="8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18" y="44"/>
                  </a:lnTo>
                  <a:lnTo>
                    <a:pt x="10" y="50"/>
                  </a:lnTo>
                  <a:lnTo>
                    <a:pt x="3" y="48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5" y="18"/>
                  </a:lnTo>
                  <a:lnTo>
                    <a:pt x="13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4" name="Line 320"/>
            <p:cNvSpPr>
              <a:spLocks noChangeShapeType="1"/>
            </p:cNvSpPr>
            <p:nvPr/>
          </p:nvSpPr>
          <p:spPr bwMode="auto">
            <a:xfrm flipV="1">
              <a:off x="2271" y="2095"/>
              <a:ext cx="2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5" name="Freeform 321"/>
            <p:cNvSpPr>
              <a:spLocks/>
            </p:cNvSpPr>
            <p:nvPr/>
          </p:nvSpPr>
          <p:spPr bwMode="auto">
            <a:xfrm>
              <a:off x="2239" y="2082"/>
              <a:ext cx="35" cy="62"/>
            </a:xfrm>
            <a:custGeom>
              <a:avLst/>
              <a:gdLst>
                <a:gd name="T0" fmla="*/ 33 w 35"/>
                <a:gd name="T1" fmla="*/ 33 h 62"/>
                <a:gd name="T2" fmla="*/ 29 w 35"/>
                <a:gd name="T3" fmla="*/ 46 h 62"/>
                <a:gd name="T4" fmla="*/ 21 w 35"/>
                <a:gd name="T5" fmla="*/ 57 h 62"/>
                <a:gd name="T6" fmla="*/ 14 w 35"/>
                <a:gd name="T7" fmla="*/ 61 h 62"/>
                <a:gd name="T8" fmla="*/ 6 w 35"/>
                <a:gd name="T9" fmla="*/ 60 h 62"/>
                <a:gd name="T10" fmla="*/ 2 w 35"/>
                <a:gd name="T11" fmla="*/ 50 h 62"/>
                <a:gd name="T12" fmla="*/ 0 w 35"/>
                <a:gd name="T13" fmla="*/ 37 h 62"/>
                <a:gd name="T14" fmla="*/ 2 w 35"/>
                <a:gd name="T15" fmla="*/ 23 h 62"/>
                <a:gd name="T16" fmla="*/ 8 w 35"/>
                <a:gd name="T17" fmla="*/ 9 h 62"/>
                <a:gd name="T18" fmla="*/ 16 w 35"/>
                <a:gd name="T19" fmla="*/ 3 h 62"/>
                <a:gd name="T20" fmla="*/ 25 w 35"/>
                <a:gd name="T21" fmla="*/ 0 h 62"/>
                <a:gd name="T22" fmla="*/ 31 w 35"/>
                <a:gd name="T23" fmla="*/ 6 h 62"/>
                <a:gd name="T24" fmla="*/ 34 w 35"/>
                <a:gd name="T25" fmla="*/ 17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2"/>
                <a:gd name="T41" fmla="*/ 35 w 35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2">
                  <a:moveTo>
                    <a:pt x="33" y="33"/>
                  </a:moveTo>
                  <a:lnTo>
                    <a:pt x="29" y="46"/>
                  </a:lnTo>
                  <a:lnTo>
                    <a:pt x="21" y="57"/>
                  </a:lnTo>
                  <a:lnTo>
                    <a:pt x="14" y="61"/>
                  </a:lnTo>
                  <a:lnTo>
                    <a:pt x="6" y="60"/>
                  </a:lnTo>
                  <a:lnTo>
                    <a:pt x="2" y="50"/>
                  </a:lnTo>
                  <a:lnTo>
                    <a:pt x="0" y="37"/>
                  </a:lnTo>
                  <a:lnTo>
                    <a:pt x="2" y="23"/>
                  </a:lnTo>
                  <a:lnTo>
                    <a:pt x="8" y="9"/>
                  </a:lnTo>
                  <a:lnTo>
                    <a:pt x="16" y="3"/>
                  </a:lnTo>
                  <a:lnTo>
                    <a:pt x="25" y="0"/>
                  </a:lnTo>
                  <a:lnTo>
                    <a:pt x="31" y="6"/>
                  </a:lnTo>
                  <a:lnTo>
                    <a:pt x="34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6" name="Line 322"/>
            <p:cNvSpPr>
              <a:spLocks noChangeShapeType="1"/>
            </p:cNvSpPr>
            <p:nvPr/>
          </p:nvSpPr>
          <p:spPr bwMode="auto">
            <a:xfrm>
              <a:off x="2195" y="2305"/>
              <a:ext cx="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7" name="Line 323"/>
            <p:cNvSpPr>
              <a:spLocks noChangeShapeType="1"/>
            </p:cNvSpPr>
            <p:nvPr/>
          </p:nvSpPr>
          <p:spPr bwMode="auto">
            <a:xfrm>
              <a:off x="2120" y="2526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8" name="Line 324"/>
            <p:cNvSpPr>
              <a:spLocks noChangeShapeType="1"/>
            </p:cNvSpPr>
            <p:nvPr/>
          </p:nvSpPr>
          <p:spPr bwMode="auto">
            <a:xfrm flipH="1">
              <a:off x="2311" y="1906"/>
              <a:ext cx="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9" name="Freeform 325"/>
            <p:cNvSpPr>
              <a:spLocks/>
            </p:cNvSpPr>
            <p:nvPr/>
          </p:nvSpPr>
          <p:spPr bwMode="auto">
            <a:xfrm>
              <a:off x="2120" y="2047"/>
              <a:ext cx="40" cy="32"/>
            </a:xfrm>
            <a:custGeom>
              <a:avLst/>
              <a:gdLst>
                <a:gd name="T0" fmla="*/ 39 w 40"/>
                <a:gd name="T1" fmla="*/ 31 h 32"/>
                <a:gd name="T2" fmla="*/ 3 w 40"/>
                <a:gd name="T3" fmla="*/ 4 h 32"/>
                <a:gd name="T4" fmla="*/ 0 w 40"/>
                <a:gd name="T5" fmla="*/ 0 h 32"/>
                <a:gd name="T6" fmla="*/ 0 60000 65536"/>
                <a:gd name="T7" fmla="*/ 0 60000 65536"/>
                <a:gd name="T8" fmla="*/ 0 60000 65536"/>
                <a:gd name="T9" fmla="*/ 0 w 40"/>
                <a:gd name="T10" fmla="*/ 0 h 32"/>
                <a:gd name="T11" fmla="*/ 40 w 4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32">
                  <a:moveTo>
                    <a:pt x="39" y="31"/>
                  </a:move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0" name="Line 326"/>
            <p:cNvSpPr>
              <a:spLocks noChangeShapeType="1"/>
            </p:cNvSpPr>
            <p:nvPr/>
          </p:nvSpPr>
          <p:spPr bwMode="auto">
            <a:xfrm>
              <a:off x="2255" y="2091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1" name="Line 327"/>
            <p:cNvSpPr>
              <a:spLocks noChangeShapeType="1"/>
            </p:cNvSpPr>
            <p:nvPr/>
          </p:nvSpPr>
          <p:spPr bwMode="auto">
            <a:xfrm flipH="1">
              <a:off x="2236" y="2111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2" name="Line 328"/>
            <p:cNvSpPr>
              <a:spLocks noChangeShapeType="1"/>
            </p:cNvSpPr>
            <p:nvPr/>
          </p:nvSpPr>
          <p:spPr bwMode="auto">
            <a:xfrm flipV="1">
              <a:off x="2240" y="2111"/>
              <a:ext cx="3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3" name="Line 329"/>
            <p:cNvSpPr>
              <a:spLocks noChangeShapeType="1"/>
            </p:cNvSpPr>
            <p:nvPr/>
          </p:nvSpPr>
          <p:spPr bwMode="auto">
            <a:xfrm>
              <a:off x="2255" y="2118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4" name="Line 330"/>
            <p:cNvSpPr>
              <a:spLocks noChangeShapeType="1"/>
            </p:cNvSpPr>
            <p:nvPr/>
          </p:nvSpPr>
          <p:spPr bwMode="auto">
            <a:xfrm flipV="1">
              <a:off x="2251" y="2115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5" name="Line 331"/>
            <p:cNvSpPr>
              <a:spLocks noChangeShapeType="1"/>
            </p:cNvSpPr>
            <p:nvPr/>
          </p:nvSpPr>
          <p:spPr bwMode="auto">
            <a:xfrm flipV="1">
              <a:off x="2260" y="2094"/>
              <a:ext cx="3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6" name="Line 332"/>
            <p:cNvSpPr>
              <a:spLocks noChangeShapeType="1"/>
            </p:cNvSpPr>
            <p:nvPr/>
          </p:nvSpPr>
          <p:spPr bwMode="auto">
            <a:xfrm flipH="1">
              <a:off x="2256" y="2102"/>
              <a:ext cx="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7" name="Line 333"/>
            <p:cNvSpPr>
              <a:spLocks noChangeShapeType="1"/>
            </p:cNvSpPr>
            <p:nvPr/>
          </p:nvSpPr>
          <p:spPr bwMode="auto">
            <a:xfrm>
              <a:off x="2240" y="2113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8" name="Line 334"/>
            <p:cNvSpPr>
              <a:spLocks noChangeShapeType="1"/>
            </p:cNvSpPr>
            <p:nvPr/>
          </p:nvSpPr>
          <p:spPr bwMode="auto">
            <a:xfrm flipV="1">
              <a:off x="2251" y="2087"/>
              <a:ext cx="4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9" name="Line 335"/>
            <p:cNvSpPr>
              <a:spLocks noChangeShapeType="1"/>
            </p:cNvSpPr>
            <p:nvPr/>
          </p:nvSpPr>
          <p:spPr bwMode="auto">
            <a:xfrm flipH="1">
              <a:off x="2247" y="2123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0" name="Line 336"/>
            <p:cNvSpPr>
              <a:spLocks noChangeShapeType="1"/>
            </p:cNvSpPr>
            <p:nvPr/>
          </p:nvSpPr>
          <p:spPr bwMode="auto">
            <a:xfrm flipV="1">
              <a:off x="2263" y="2094"/>
              <a:ext cx="0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1" name="Line 337"/>
            <p:cNvSpPr>
              <a:spLocks noChangeShapeType="1"/>
            </p:cNvSpPr>
            <p:nvPr/>
          </p:nvSpPr>
          <p:spPr bwMode="auto">
            <a:xfrm flipV="1">
              <a:off x="2251" y="2089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2" name="Freeform 338"/>
            <p:cNvSpPr>
              <a:spLocks/>
            </p:cNvSpPr>
            <p:nvPr/>
          </p:nvSpPr>
          <p:spPr bwMode="auto">
            <a:xfrm>
              <a:off x="2255" y="2102"/>
              <a:ext cx="6" cy="17"/>
            </a:xfrm>
            <a:custGeom>
              <a:avLst/>
              <a:gdLst>
                <a:gd name="T0" fmla="*/ 5 w 6"/>
                <a:gd name="T1" fmla="*/ 0 h 17"/>
                <a:gd name="T2" fmla="*/ 2 w 6"/>
                <a:gd name="T3" fmla="*/ 7 h 17"/>
                <a:gd name="T4" fmla="*/ 0 w 6"/>
                <a:gd name="T5" fmla="*/ 16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5" y="0"/>
                  </a:moveTo>
                  <a:lnTo>
                    <a:pt x="2" y="7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3" name="Freeform 339"/>
            <p:cNvSpPr>
              <a:spLocks/>
            </p:cNvSpPr>
            <p:nvPr/>
          </p:nvSpPr>
          <p:spPr bwMode="auto">
            <a:xfrm>
              <a:off x="2243" y="2115"/>
              <a:ext cx="9" cy="5"/>
            </a:xfrm>
            <a:custGeom>
              <a:avLst/>
              <a:gdLst>
                <a:gd name="T0" fmla="*/ 8 w 9"/>
                <a:gd name="T1" fmla="*/ 4 h 5"/>
                <a:gd name="T2" fmla="*/ 6 w 9"/>
                <a:gd name="T3" fmla="*/ 0 h 5"/>
                <a:gd name="T4" fmla="*/ 0 w 9"/>
                <a:gd name="T5" fmla="*/ 0 h 5"/>
                <a:gd name="T6" fmla="*/ 0 60000 65536"/>
                <a:gd name="T7" fmla="*/ 0 60000 65536"/>
                <a:gd name="T8" fmla="*/ 0 60000 65536"/>
                <a:gd name="T9" fmla="*/ 0 w 9"/>
                <a:gd name="T10" fmla="*/ 0 h 5"/>
                <a:gd name="T11" fmla="*/ 9 w 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5">
                  <a:moveTo>
                    <a:pt x="8" y="4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4" name="Line 340"/>
            <p:cNvSpPr>
              <a:spLocks noChangeShapeType="1"/>
            </p:cNvSpPr>
            <p:nvPr/>
          </p:nvSpPr>
          <p:spPr bwMode="auto">
            <a:xfrm flipV="1">
              <a:off x="2249" y="2094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5" name="Line 341"/>
            <p:cNvSpPr>
              <a:spLocks noChangeShapeType="1"/>
            </p:cNvSpPr>
            <p:nvPr/>
          </p:nvSpPr>
          <p:spPr bwMode="auto">
            <a:xfrm flipH="1">
              <a:off x="2239" y="2105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6" name="Line 342"/>
            <p:cNvSpPr>
              <a:spLocks noChangeShapeType="1"/>
            </p:cNvSpPr>
            <p:nvPr/>
          </p:nvSpPr>
          <p:spPr bwMode="auto">
            <a:xfrm flipV="1">
              <a:off x="2255" y="2091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7" name="Line 343"/>
            <p:cNvSpPr>
              <a:spLocks noChangeShapeType="1"/>
            </p:cNvSpPr>
            <p:nvPr/>
          </p:nvSpPr>
          <p:spPr bwMode="auto">
            <a:xfrm>
              <a:off x="2255" y="210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8" name="Line 344"/>
            <p:cNvSpPr>
              <a:spLocks noChangeShapeType="1"/>
            </p:cNvSpPr>
            <p:nvPr/>
          </p:nvSpPr>
          <p:spPr bwMode="auto">
            <a:xfrm>
              <a:off x="2239" y="2109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9" name="Freeform 345"/>
            <p:cNvSpPr>
              <a:spLocks/>
            </p:cNvSpPr>
            <p:nvPr/>
          </p:nvSpPr>
          <p:spPr bwMode="auto">
            <a:xfrm>
              <a:off x="2239" y="2085"/>
              <a:ext cx="26" cy="47"/>
            </a:xfrm>
            <a:custGeom>
              <a:avLst/>
              <a:gdLst>
                <a:gd name="T0" fmla="*/ 2 w 26"/>
                <a:gd name="T1" fmla="*/ 20 h 47"/>
                <a:gd name="T2" fmla="*/ 7 w 26"/>
                <a:gd name="T3" fmla="*/ 7 h 47"/>
                <a:gd name="T4" fmla="*/ 15 w 26"/>
                <a:gd name="T5" fmla="*/ 0 h 47"/>
                <a:gd name="T6" fmla="*/ 22 w 26"/>
                <a:gd name="T7" fmla="*/ 0 h 47"/>
                <a:gd name="T8" fmla="*/ 25 w 26"/>
                <a:gd name="T9" fmla="*/ 6 h 47"/>
                <a:gd name="T10" fmla="*/ 25 w 26"/>
                <a:gd name="T11" fmla="*/ 17 h 47"/>
                <a:gd name="T12" fmla="*/ 22 w 26"/>
                <a:gd name="T13" fmla="*/ 32 h 47"/>
                <a:gd name="T14" fmla="*/ 15 w 26"/>
                <a:gd name="T15" fmla="*/ 42 h 47"/>
                <a:gd name="T16" fmla="*/ 7 w 26"/>
                <a:gd name="T17" fmla="*/ 46 h 47"/>
                <a:gd name="T18" fmla="*/ 2 w 26"/>
                <a:gd name="T19" fmla="*/ 42 h 47"/>
                <a:gd name="T20" fmla="*/ 0 w 26"/>
                <a:gd name="T21" fmla="*/ 32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47"/>
                <a:gd name="T35" fmla="*/ 26 w 2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47">
                  <a:moveTo>
                    <a:pt x="2" y="20"/>
                  </a:moveTo>
                  <a:lnTo>
                    <a:pt x="7" y="7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5" y="6"/>
                  </a:lnTo>
                  <a:lnTo>
                    <a:pt x="25" y="17"/>
                  </a:lnTo>
                  <a:lnTo>
                    <a:pt x="22" y="32"/>
                  </a:lnTo>
                  <a:lnTo>
                    <a:pt x="15" y="42"/>
                  </a:lnTo>
                  <a:lnTo>
                    <a:pt x="7" y="46"/>
                  </a:lnTo>
                  <a:lnTo>
                    <a:pt x="2" y="42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0" name="Line 346"/>
            <p:cNvSpPr>
              <a:spLocks noChangeShapeType="1"/>
            </p:cNvSpPr>
            <p:nvPr/>
          </p:nvSpPr>
          <p:spPr bwMode="auto">
            <a:xfrm>
              <a:off x="2460" y="2466"/>
              <a:ext cx="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1" name="Line 347"/>
            <p:cNvSpPr>
              <a:spLocks noChangeShapeType="1"/>
            </p:cNvSpPr>
            <p:nvPr/>
          </p:nvSpPr>
          <p:spPr bwMode="auto">
            <a:xfrm flipH="1" flipV="1">
              <a:off x="2483" y="2452"/>
              <a:ext cx="9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2" name="Line 348"/>
            <p:cNvSpPr>
              <a:spLocks noChangeShapeType="1"/>
            </p:cNvSpPr>
            <p:nvPr/>
          </p:nvSpPr>
          <p:spPr bwMode="auto">
            <a:xfrm flipH="1" flipV="1">
              <a:off x="2199" y="1818"/>
              <a:ext cx="121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3" name="Line 349"/>
            <p:cNvSpPr>
              <a:spLocks noChangeShapeType="1"/>
            </p:cNvSpPr>
            <p:nvPr/>
          </p:nvSpPr>
          <p:spPr bwMode="auto">
            <a:xfrm flipH="1" flipV="1">
              <a:off x="2004" y="1962"/>
              <a:ext cx="1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4" name="Line 350"/>
            <p:cNvSpPr>
              <a:spLocks noChangeShapeType="1"/>
            </p:cNvSpPr>
            <p:nvPr/>
          </p:nvSpPr>
          <p:spPr bwMode="auto">
            <a:xfrm>
              <a:off x="2012" y="2449"/>
              <a:ext cx="104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5" name="Line 351"/>
            <p:cNvSpPr>
              <a:spLocks noChangeShapeType="1"/>
            </p:cNvSpPr>
            <p:nvPr/>
          </p:nvSpPr>
          <p:spPr bwMode="auto">
            <a:xfrm flipV="1">
              <a:off x="2240" y="2366"/>
              <a:ext cx="3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6" name="Line 352"/>
            <p:cNvSpPr>
              <a:spLocks noChangeShapeType="1"/>
            </p:cNvSpPr>
            <p:nvPr/>
          </p:nvSpPr>
          <p:spPr bwMode="auto">
            <a:xfrm flipH="1">
              <a:off x="2236" y="2374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7" name="Line 353"/>
            <p:cNvSpPr>
              <a:spLocks noChangeShapeType="1"/>
            </p:cNvSpPr>
            <p:nvPr/>
          </p:nvSpPr>
          <p:spPr bwMode="auto">
            <a:xfrm>
              <a:off x="2255" y="2376"/>
              <a:ext cx="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8" name="Line 354"/>
            <p:cNvSpPr>
              <a:spLocks noChangeShapeType="1"/>
            </p:cNvSpPr>
            <p:nvPr/>
          </p:nvSpPr>
          <p:spPr bwMode="auto">
            <a:xfrm flipV="1">
              <a:off x="2251" y="2374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9" name="Line 355"/>
            <p:cNvSpPr>
              <a:spLocks noChangeShapeType="1"/>
            </p:cNvSpPr>
            <p:nvPr/>
          </p:nvSpPr>
          <p:spPr bwMode="auto">
            <a:xfrm flipV="1">
              <a:off x="2259" y="2352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0" name="Line 356"/>
            <p:cNvSpPr>
              <a:spLocks noChangeShapeType="1"/>
            </p:cNvSpPr>
            <p:nvPr/>
          </p:nvSpPr>
          <p:spPr bwMode="auto">
            <a:xfrm flipH="1">
              <a:off x="2255" y="2361"/>
              <a:ext cx="1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1" name="Line 357"/>
            <p:cNvSpPr>
              <a:spLocks noChangeShapeType="1"/>
            </p:cNvSpPr>
            <p:nvPr/>
          </p:nvSpPr>
          <p:spPr bwMode="auto">
            <a:xfrm>
              <a:off x="2240" y="2374"/>
              <a:ext cx="0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2" name="Line 358"/>
            <p:cNvSpPr>
              <a:spLocks noChangeShapeType="1"/>
            </p:cNvSpPr>
            <p:nvPr/>
          </p:nvSpPr>
          <p:spPr bwMode="auto">
            <a:xfrm flipV="1">
              <a:off x="2251" y="2378"/>
              <a:ext cx="4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3" name="Line 359"/>
            <p:cNvSpPr>
              <a:spLocks noChangeShapeType="1"/>
            </p:cNvSpPr>
            <p:nvPr/>
          </p:nvSpPr>
          <p:spPr bwMode="auto">
            <a:xfrm flipV="1">
              <a:off x="2263" y="2352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4" name="Freeform 360"/>
            <p:cNvSpPr>
              <a:spLocks/>
            </p:cNvSpPr>
            <p:nvPr/>
          </p:nvSpPr>
          <p:spPr bwMode="auto">
            <a:xfrm>
              <a:off x="2255" y="2365"/>
              <a:ext cx="5" cy="12"/>
            </a:xfrm>
            <a:custGeom>
              <a:avLst/>
              <a:gdLst>
                <a:gd name="T0" fmla="*/ 4 w 5"/>
                <a:gd name="T1" fmla="*/ 0 h 12"/>
                <a:gd name="T2" fmla="*/ 2 w 5"/>
                <a:gd name="T3" fmla="*/ 6 h 12"/>
                <a:gd name="T4" fmla="*/ 0 w 5"/>
                <a:gd name="T5" fmla="*/ 11 h 12"/>
                <a:gd name="T6" fmla="*/ 0 60000 65536"/>
                <a:gd name="T7" fmla="*/ 0 60000 65536"/>
                <a:gd name="T8" fmla="*/ 0 60000 65536"/>
                <a:gd name="T9" fmla="*/ 0 w 5"/>
                <a:gd name="T10" fmla="*/ 0 h 12"/>
                <a:gd name="T11" fmla="*/ 5 w 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2">
                  <a:moveTo>
                    <a:pt x="4" y="0"/>
                  </a:moveTo>
                  <a:lnTo>
                    <a:pt x="2" y="6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5" name="Freeform 361"/>
            <p:cNvSpPr>
              <a:spLocks/>
            </p:cNvSpPr>
            <p:nvPr/>
          </p:nvSpPr>
          <p:spPr bwMode="auto">
            <a:xfrm>
              <a:off x="2243" y="2374"/>
              <a:ext cx="9" cy="5"/>
            </a:xfrm>
            <a:custGeom>
              <a:avLst/>
              <a:gdLst>
                <a:gd name="T0" fmla="*/ 8 w 9"/>
                <a:gd name="T1" fmla="*/ 4 h 5"/>
                <a:gd name="T2" fmla="*/ 6 w 9"/>
                <a:gd name="T3" fmla="*/ 0 h 5"/>
                <a:gd name="T4" fmla="*/ 0 w 9"/>
                <a:gd name="T5" fmla="*/ 0 h 5"/>
                <a:gd name="T6" fmla="*/ 0 60000 65536"/>
                <a:gd name="T7" fmla="*/ 0 60000 65536"/>
                <a:gd name="T8" fmla="*/ 0 60000 65536"/>
                <a:gd name="T9" fmla="*/ 0 w 9"/>
                <a:gd name="T10" fmla="*/ 0 h 5"/>
                <a:gd name="T11" fmla="*/ 9 w 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5">
                  <a:moveTo>
                    <a:pt x="8" y="4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6" name="Line 362"/>
            <p:cNvSpPr>
              <a:spLocks noChangeShapeType="1"/>
            </p:cNvSpPr>
            <p:nvPr/>
          </p:nvSpPr>
          <p:spPr bwMode="auto">
            <a:xfrm flipV="1">
              <a:off x="2249" y="2354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7" name="Line 363"/>
            <p:cNvSpPr>
              <a:spLocks noChangeShapeType="1"/>
            </p:cNvSpPr>
            <p:nvPr/>
          </p:nvSpPr>
          <p:spPr bwMode="auto">
            <a:xfrm flipH="1">
              <a:off x="2239" y="2365"/>
              <a:ext cx="14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8" name="Line 364"/>
            <p:cNvSpPr>
              <a:spLocks noChangeShapeType="1"/>
            </p:cNvSpPr>
            <p:nvPr/>
          </p:nvSpPr>
          <p:spPr bwMode="auto">
            <a:xfrm flipV="1">
              <a:off x="2255" y="2352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9" name="Line 365"/>
            <p:cNvSpPr>
              <a:spLocks noChangeShapeType="1"/>
            </p:cNvSpPr>
            <p:nvPr/>
          </p:nvSpPr>
          <p:spPr bwMode="auto">
            <a:xfrm>
              <a:off x="2255" y="2361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70" name="Line 366"/>
            <p:cNvSpPr>
              <a:spLocks noChangeShapeType="1"/>
            </p:cNvSpPr>
            <p:nvPr/>
          </p:nvSpPr>
          <p:spPr bwMode="auto">
            <a:xfrm flipV="1">
              <a:off x="2264" y="2346"/>
              <a:ext cx="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71" name="Freeform 367"/>
            <p:cNvSpPr>
              <a:spLocks/>
            </p:cNvSpPr>
            <p:nvPr/>
          </p:nvSpPr>
          <p:spPr bwMode="auto">
            <a:xfrm>
              <a:off x="2239" y="2362"/>
              <a:ext cx="26" cy="29"/>
            </a:xfrm>
            <a:custGeom>
              <a:avLst/>
              <a:gdLst>
                <a:gd name="T0" fmla="*/ 25 w 26"/>
                <a:gd name="T1" fmla="*/ 0 h 29"/>
                <a:gd name="T2" fmla="*/ 22 w 26"/>
                <a:gd name="T3" fmla="*/ 12 h 29"/>
                <a:gd name="T4" fmla="*/ 17 w 26"/>
                <a:gd name="T5" fmla="*/ 22 h 29"/>
                <a:gd name="T6" fmla="*/ 9 w 26"/>
                <a:gd name="T7" fmla="*/ 28 h 29"/>
                <a:gd name="T8" fmla="*/ 3 w 26"/>
                <a:gd name="T9" fmla="*/ 26 h 29"/>
                <a:gd name="T10" fmla="*/ 0 w 26"/>
                <a:gd name="T11" fmla="*/ 19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9"/>
                <a:gd name="T20" fmla="*/ 26 w 26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9">
                  <a:moveTo>
                    <a:pt x="25" y="0"/>
                  </a:moveTo>
                  <a:lnTo>
                    <a:pt x="22" y="12"/>
                  </a:lnTo>
                  <a:lnTo>
                    <a:pt x="17" y="22"/>
                  </a:lnTo>
                  <a:lnTo>
                    <a:pt x="9" y="28"/>
                  </a:lnTo>
                  <a:lnTo>
                    <a:pt x="3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5" y="1012828"/>
            <a:ext cx="7215188" cy="541139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570978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02" y="996202"/>
            <a:ext cx="6839554" cy="544064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975521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OK?  </a:t>
            </a:r>
            <a:br>
              <a:rPr lang="en-US" dirty="0" smtClean="0"/>
            </a:br>
            <a:r>
              <a:rPr lang="en-US" dirty="0" smtClean="0"/>
              <a:t>Type in the chat box.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r="9197"/>
          <a:stretch/>
        </p:blipFill>
        <p:spPr>
          <a:xfrm>
            <a:off x="542924" y="1752034"/>
            <a:ext cx="3400424" cy="401338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13043" b="25121"/>
          <a:stretch/>
        </p:blipFill>
        <p:spPr>
          <a:xfrm>
            <a:off x="4499973" y="1752034"/>
            <a:ext cx="4015370" cy="401338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508823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electro-magnetic hold-open closer </a:t>
            </a:r>
          </a:p>
        </p:txBody>
      </p:sp>
      <p:pic>
        <p:nvPicPr>
          <p:cNvPr id="51204" name="Picture 4" descr="4040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62" y="2671763"/>
            <a:ext cx="2667000" cy="16541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5" name="Picture 5" descr="4310med"/>
          <p:cNvPicPr>
            <a:picLocks noChangeAspect="1" noChangeArrowheads="1"/>
          </p:cNvPicPr>
          <p:nvPr/>
        </p:nvPicPr>
        <p:blipFill>
          <a:blip r:embed="rId3" cstate="print"/>
          <a:srcRect b="5786"/>
          <a:stretch>
            <a:fillRect/>
          </a:stretch>
        </p:blipFill>
        <p:spPr bwMode="auto">
          <a:xfrm>
            <a:off x="4576762" y="2671763"/>
            <a:ext cx="2667000" cy="16541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Anyone know what products were used here?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9" y="1012991"/>
            <a:ext cx="6169511" cy="490203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18544" y="8831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?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69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Anyone know what products were used here?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345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NFPA 80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4139852" cy="5320431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details the requirements for fire doors.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does not state where fire doors are required.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Referenced by the IBC, NFPA 101, and other codes.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</a:rPr>
              <a:t>Recent Editions:  1999, 2007, 2010, 2013</a:t>
            </a:r>
            <a:endParaRPr lang="en-US" sz="2400" b="1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COR140 exam uses the 2007 edition</a:t>
            </a:r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79" y="1138328"/>
            <a:ext cx="3616591" cy="46737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129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4111-Cush x 4040-SEH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084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02080"/>
            <a:ext cx="8229600" cy="4422774"/>
          </a:xfrm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battery-operated </a:t>
            </a:r>
            <a:r>
              <a:rPr lang="en-US" sz="2400" dirty="0" err="1" smtClean="0"/>
              <a:t>detectored</a:t>
            </a:r>
            <a:r>
              <a:rPr lang="en-US" sz="2400" dirty="0" smtClean="0"/>
              <a:t> holder with closer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GJ </a:t>
            </a:r>
            <a:r>
              <a:rPr lang="en-US" sz="2400" dirty="0" err="1" smtClean="0"/>
              <a:t>Sensaguard</a:t>
            </a:r>
            <a:r>
              <a:rPr lang="en-US" sz="2400" dirty="0" smtClean="0"/>
              <a:t> 280</a:t>
            </a:r>
          </a:p>
        </p:txBody>
      </p:sp>
      <p:pic>
        <p:nvPicPr>
          <p:cNvPr id="52228" name="Picture 4" descr="sensa"/>
          <p:cNvPicPr>
            <a:picLocks noChangeAspect="1" noChangeArrowheads="1"/>
          </p:cNvPicPr>
          <p:nvPr/>
        </p:nvPicPr>
        <p:blipFill>
          <a:blip r:embed="rId2" cstate="print"/>
          <a:srcRect b="6306"/>
          <a:stretch>
            <a:fillRect/>
          </a:stretch>
        </p:blipFill>
        <p:spPr bwMode="auto">
          <a:xfrm>
            <a:off x="1937553" y="2495555"/>
            <a:ext cx="5098741" cy="337661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5867400" cy="609600"/>
          </a:xfrm>
        </p:spPr>
        <p:txBody>
          <a:bodyPr/>
          <a:lstStyle/>
          <a:p>
            <a:pPr eaLnBrk="1" hangingPunct="1"/>
            <a:r>
              <a:rPr lang="en-US" smtClean="0"/>
              <a:t>Stair Enclosures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1752600"/>
            <a:ext cx="3886200" cy="43434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“The release by means of smoke detection of one door in a stair enclosure results in closing all doors serving that stair.”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1181096" y="1924048"/>
            <a:ext cx="2743200" cy="35814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361603"/>
              </p:ext>
            </p:extLst>
          </p:nvPr>
        </p:nvGraphicFramePr>
        <p:xfrm>
          <a:off x="1665284" y="2285999"/>
          <a:ext cx="1858962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lip" r:id="rId3" imgW="1042920" imgH="1968120" progId="">
                  <p:embed/>
                </p:oleObj>
              </mc:Choice>
              <mc:Fallback>
                <p:oleObj name="Clip" r:id="rId3" imgW="1042920" imgH="1968120" progId="">
                  <p:embed/>
                  <p:pic>
                    <p:nvPicPr>
                      <p:cNvPr id="0" name="Object 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4" y="2285999"/>
                        <a:ext cx="1858962" cy="320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208084" y="3802061"/>
            <a:ext cx="511175" cy="122237"/>
          </a:xfrm>
          <a:prstGeom prst="rect">
            <a:avLst/>
          </a:prstGeom>
          <a:solidFill>
            <a:srgbClr val="33CCCC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63246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Self Latching </a:t>
            </a:r>
            <a:br>
              <a:rPr lang="en-US" dirty="0" smtClean="0"/>
            </a:br>
            <a:r>
              <a:rPr lang="en-US" dirty="0" smtClean="0"/>
              <a:t>Positive Latching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028950" cy="4151514"/>
          </a:xfrm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Must have an active </a:t>
            </a:r>
            <a:r>
              <a:rPr lang="en-US" sz="2400" dirty="0"/>
              <a:t>l</a:t>
            </a:r>
            <a:r>
              <a:rPr lang="en-US" sz="2400" dirty="0" smtClean="0"/>
              <a:t>atch </a:t>
            </a:r>
            <a:r>
              <a:rPr lang="en-US" sz="2400" dirty="0"/>
              <a:t>b</a:t>
            </a:r>
            <a:r>
              <a:rPr lang="en-US" sz="2400" dirty="0" smtClean="0"/>
              <a:t>olt</a:t>
            </a:r>
          </a:p>
        </p:txBody>
      </p:sp>
      <p:pic>
        <p:nvPicPr>
          <p:cNvPr id="887815" name="Picture 7" descr="schlage_mortise_l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0683" y="849796"/>
            <a:ext cx="4495800" cy="44958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8" y="1051559"/>
            <a:ext cx="3745112" cy="499348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/>
          <a:stretch/>
        </p:blipFill>
        <p:spPr>
          <a:xfrm>
            <a:off x="4541520" y="1005840"/>
            <a:ext cx="4191000" cy="5076668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261772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774">
            <a:off x="3978029" y="-112440"/>
            <a:ext cx="4891160" cy="3248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Latch Throw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76745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6.4.4.6 </a:t>
            </a:r>
            <a:r>
              <a:rPr lang="en-US" sz="2400" b="1" dirty="0"/>
              <a:t>Throw.</a:t>
            </a:r>
          </a:p>
          <a:p>
            <a:r>
              <a:rPr lang="en-US" sz="2400" b="1" dirty="0"/>
              <a:t>6.4.4.6.1 </a:t>
            </a:r>
            <a:r>
              <a:rPr lang="en-US" sz="2400" dirty="0"/>
              <a:t>The throw of single-point latch bolts shall not be</a:t>
            </a:r>
          </a:p>
          <a:p>
            <a:r>
              <a:rPr lang="en-US" sz="2400" dirty="0"/>
              <a:t>less than the minimum shown on the fire door label.</a:t>
            </a:r>
          </a:p>
          <a:p>
            <a:r>
              <a:rPr lang="en-US" sz="2400" b="1" dirty="0"/>
              <a:t>6.4.4.6.2 </a:t>
            </a:r>
            <a:r>
              <a:rPr lang="en-US" sz="2400" dirty="0"/>
              <a:t>The minimum throw shall be as specified in the</a:t>
            </a:r>
          </a:p>
          <a:p>
            <a:r>
              <a:rPr lang="en-US" sz="2400" dirty="0"/>
              <a:t>manufacturer’s installation instructions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In previous editions, a minimum latch throw was spelled out in NFPA 80.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86276" y="1943094"/>
            <a:ext cx="0" cy="7429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10132" y="1938326"/>
            <a:ext cx="0" cy="7429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86276" y="2528888"/>
            <a:ext cx="323856" cy="0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13533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200400"/>
            <a:ext cx="89550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668588" y="3349625"/>
            <a:ext cx="1249362" cy="1617663"/>
            <a:chOff x="1681" y="2110"/>
            <a:chExt cx="787" cy="1019"/>
          </a:xfrm>
        </p:grpSpPr>
        <p:sp>
          <p:nvSpPr>
            <p:cNvPr id="56389" name="Freeform 13"/>
            <p:cNvSpPr>
              <a:spLocks/>
            </p:cNvSpPr>
            <p:nvPr/>
          </p:nvSpPr>
          <p:spPr bwMode="auto">
            <a:xfrm>
              <a:off x="1685" y="2115"/>
              <a:ext cx="778" cy="1009"/>
            </a:xfrm>
            <a:custGeom>
              <a:avLst/>
              <a:gdLst>
                <a:gd name="T0" fmla="*/ 902 w 1556"/>
                <a:gd name="T1" fmla="*/ 1751 h 2019"/>
                <a:gd name="T2" fmla="*/ 960 w 1556"/>
                <a:gd name="T3" fmla="*/ 1645 h 2019"/>
                <a:gd name="T4" fmla="*/ 1043 w 1556"/>
                <a:gd name="T5" fmla="*/ 1580 h 2019"/>
                <a:gd name="T6" fmla="*/ 1148 w 1556"/>
                <a:gd name="T7" fmla="*/ 1443 h 2019"/>
                <a:gd name="T8" fmla="*/ 1240 w 1556"/>
                <a:gd name="T9" fmla="*/ 1300 h 2019"/>
                <a:gd name="T10" fmla="*/ 1331 w 1556"/>
                <a:gd name="T11" fmla="*/ 1173 h 2019"/>
                <a:gd name="T12" fmla="*/ 1431 w 1556"/>
                <a:gd name="T13" fmla="*/ 1070 h 2019"/>
                <a:gd name="T14" fmla="*/ 1530 w 1556"/>
                <a:gd name="T15" fmla="*/ 945 h 2019"/>
                <a:gd name="T16" fmla="*/ 1544 w 1556"/>
                <a:gd name="T17" fmla="*/ 842 h 2019"/>
                <a:gd name="T18" fmla="*/ 1484 w 1556"/>
                <a:gd name="T19" fmla="*/ 810 h 2019"/>
                <a:gd name="T20" fmla="*/ 1415 w 1556"/>
                <a:gd name="T21" fmla="*/ 818 h 2019"/>
                <a:gd name="T22" fmla="*/ 1295 w 1556"/>
                <a:gd name="T23" fmla="*/ 900 h 2019"/>
                <a:gd name="T24" fmla="*/ 1195 w 1556"/>
                <a:gd name="T25" fmla="*/ 1002 h 2019"/>
                <a:gd name="T26" fmla="*/ 1103 w 1556"/>
                <a:gd name="T27" fmla="*/ 1077 h 2019"/>
                <a:gd name="T28" fmla="*/ 1007 w 1556"/>
                <a:gd name="T29" fmla="*/ 1073 h 2019"/>
                <a:gd name="T30" fmla="*/ 989 w 1556"/>
                <a:gd name="T31" fmla="*/ 928 h 2019"/>
                <a:gd name="T32" fmla="*/ 972 w 1556"/>
                <a:gd name="T33" fmla="*/ 749 h 2019"/>
                <a:gd name="T34" fmla="*/ 1000 w 1556"/>
                <a:gd name="T35" fmla="*/ 564 h 2019"/>
                <a:gd name="T36" fmla="*/ 986 w 1556"/>
                <a:gd name="T37" fmla="*/ 262 h 2019"/>
                <a:gd name="T38" fmla="*/ 953 w 1556"/>
                <a:gd name="T39" fmla="*/ 139 h 2019"/>
                <a:gd name="T40" fmla="*/ 892 w 1556"/>
                <a:gd name="T41" fmla="*/ 84 h 2019"/>
                <a:gd name="T42" fmla="*/ 815 w 1556"/>
                <a:gd name="T43" fmla="*/ 109 h 2019"/>
                <a:gd name="T44" fmla="*/ 792 w 1556"/>
                <a:gd name="T45" fmla="*/ 241 h 2019"/>
                <a:gd name="T46" fmla="*/ 776 w 1556"/>
                <a:gd name="T47" fmla="*/ 461 h 2019"/>
                <a:gd name="T48" fmla="*/ 742 w 1556"/>
                <a:gd name="T49" fmla="*/ 674 h 2019"/>
                <a:gd name="T50" fmla="*/ 745 w 1556"/>
                <a:gd name="T51" fmla="*/ 455 h 2019"/>
                <a:gd name="T52" fmla="*/ 706 w 1556"/>
                <a:gd name="T53" fmla="*/ 238 h 2019"/>
                <a:gd name="T54" fmla="*/ 664 w 1556"/>
                <a:gd name="T55" fmla="*/ 41 h 2019"/>
                <a:gd name="T56" fmla="*/ 597 w 1556"/>
                <a:gd name="T57" fmla="*/ 0 h 2019"/>
                <a:gd name="T58" fmla="*/ 526 w 1556"/>
                <a:gd name="T59" fmla="*/ 21 h 2019"/>
                <a:gd name="T60" fmla="*/ 506 w 1556"/>
                <a:gd name="T61" fmla="*/ 141 h 2019"/>
                <a:gd name="T62" fmla="*/ 515 w 1556"/>
                <a:gd name="T63" fmla="*/ 458 h 2019"/>
                <a:gd name="T64" fmla="*/ 533 w 1556"/>
                <a:gd name="T65" fmla="*/ 603 h 2019"/>
                <a:gd name="T66" fmla="*/ 525 w 1556"/>
                <a:gd name="T67" fmla="*/ 578 h 2019"/>
                <a:gd name="T68" fmla="*/ 460 w 1556"/>
                <a:gd name="T69" fmla="*/ 320 h 2019"/>
                <a:gd name="T70" fmla="*/ 397 w 1556"/>
                <a:gd name="T71" fmla="*/ 137 h 2019"/>
                <a:gd name="T72" fmla="*/ 294 w 1556"/>
                <a:gd name="T73" fmla="*/ 159 h 2019"/>
                <a:gd name="T74" fmla="*/ 278 w 1556"/>
                <a:gd name="T75" fmla="*/ 321 h 2019"/>
                <a:gd name="T76" fmla="*/ 303 w 1556"/>
                <a:gd name="T77" fmla="*/ 560 h 2019"/>
                <a:gd name="T78" fmla="*/ 334 w 1556"/>
                <a:gd name="T79" fmla="*/ 728 h 2019"/>
                <a:gd name="T80" fmla="*/ 361 w 1556"/>
                <a:gd name="T81" fmla="*/ 839 h 2019"/>
                <a:gd name="T82" fmla="*/ 294 w 1556"/>
                <a:gd name="T83" fmla="*/ 784 h 2019"/>
                <a:gd name="T84" fmla="*/ 206 w 1556"/>
                <a:gd name="T85" fmla="*/ 651 h 2019"/>
                <a:gd name="T86" fmla="*/ 135 w 1556"/>
                <a:gd name="T87" fmla="*/ 531 h 2019"/>
                <a:gd name="T88" fmla="*/ 76 w 1556"/>
                <a:gd name="T89" fmla="*/ 485 h 2019"/>
                <a:gd name="T90" fmla="*/ 24 w 1556"/>
                <a:gd name="T91" fmla="*/ 501 h 2019"/>
                <a:gd name="T92" fmla="*/ 8 w 1556"/>
                <a:gd name="T93" fmla="*/ 619 h 2019"/>
                <a:gd name="T94" fmla="*/ 91 w 1556"/>
                <a:gd name="T95" fmla="*/ 811 h 2019"/>
                <a:gd name="T96" fmla="*/ 186 w 1556"/>
                <a:gd name="T97" fmla="*/ 968 h 2019"/>
                <a:gd name="T98" fmla="*/ 244 w 1556"/>
                <a:gd name="T99" fmla="*/ 1160 h 2019"/>
                <a:gd name="T100" fmla="*/ 282 w 1556"/>
                <a:gd name="T101" fmla="*/ 1356 h 2019"/>
                <a:gd name="T102" fmla="*/ 314 w 1556"/>
                <a:gd name="T103" fmla="*/ 1497 h 2019"/>
                <a:gd name="T104" fmla="*/ 342 w 1556"/>
                <a:gd name="T105" fmla="*/ 1571 h 2019"/>
                <a:gd name="T106" fmla="*/ 338 w 1556"/>
                <a:gd name="T107" fmla="*/ 1701 h 2019"/>
                <a:gd name="T108" fmla="*/ 317 w 1556"/>
                <a:gd name="T109" fmla="*/ 1834 h 2019"/>
                <a:gd name="T110" fmla="*/ 360 w 1556"/>
                <a:gd name="T111" fmla="*/ 1993 h 20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6"/>
                <a:gd name="T169" fmla="*/ 0 h 2019"/>
                <a:gd name="T170" fmla="*/ 1556 w 1556"/>
                <a:gd name="T171" fmla="*/ 2019 h 20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6" h="2019">
                  <a:moveTo>
                    <a:pt x="887" y="2019"/>
                  </a:moveTo>
                  <a:lnTo>
                    <a:pt x="888" y="1961"/>
                  </a:lnTo>
                  <a:lnTo>
                    <a:pt x="892" y="1898"/>
                  </a:lnTo>
                  <a:lnTo>
                    <a:pt x="898" y="1836"/>
                  </a:lnTo>
                  <a:lnTo>
                    <a:pt x="901" y="1779"/>
                  </a:lnTo>
                  <a:lnTo>
                    <a:pt x="902" y="1751"/>
                  </a:lnTo>
                  <a:lnTo>
                    <a:pt x="903" y="1721"/>
                  </a:lnTo>
                  <a:lnTo>
                    <a:pt x="910" y="1694"/>
                  </a:lnTo>
                  <a:lnTo>
                    <a:pt x="923" y="1671"/>
                  </a:lnTo>
                  <a:lnTo>
                    <a:pt x="934" y="1661"/>
                  </a:lnTo>
                  <a:lnTo>
                    <a:pt x="946" y="1651"/>
                  </a:lnTo>
                  <a:lnTo>
                    <a:pt x="960" y="1645"/>
                  </a:lnTo>
                  <a:lnTo>
                    <a:pt x="973" y="1636"/>
                  </a:lnTo>
                  <a:lnTo>
                    <a:pt x="986" y="1628"/>
                  </a:lnTo>
                  <a:lnTo>
                    <a:pt x="1001" y="1622"/>
                  </a:lnTo>
                  <a:lnTo>
                    <a:pt x="1013" y="1612"/>
                  </a:lnTo>
                  <a:lnTo>
                    <a:pt x="1024" y="1602"/>
                  </a:lnTo>
                  <a:lnTo>
                    <a:pt x="1043" y="1580"/>
                  </a:lnTo>
                  <a:lnTo>
                    <a:pt x="1062" y="1559"/>
                  </a:lnTo>
                  <a:lnTo>
                    <a:pt x="1079" y="1536"/>
                  </a:lnTo>
                  <a:lnTo>
                    <a:pt x="1097" y="1513"/>
                  </a:lnTo>
                  <a:lnTo>
                    <a:pt x="1114" y="1490"/>
                  </a:lnTo>
                  <a:lnTo>
                    <a:pt x="1131" y="1467"/>
                  </a:lnTo>
                  <a:lnTo>
                    <a:pt x="1148" y="1443"/>
                  </a:lnTo>
                  <a:lnTo>
                    <a:pt x="1164" y="1420"/>
                  </a:lnTo>
                  <a:lnTo>
                    <a:pt x="1178" y="1396"/>
                  </a:lnTo>
                  <a:lnTo>
                    <a:pt x="1195" y="1372"/>
                  </a:lnTo>
                  <a:lnTo>
                    <a:pt x="1211" y="1348"/>
                  </a:lnTo>
                  <a:lnTo>
                    <a:pt x="1225" y="1324"/>
                  </a:lnTo>
                  <a:lnTo>
                    <a:pt x="1240" y="1300"/>
                  </a:lnTo>
                  <a:lnTo>
                    <a:pt x="1256" y="1275"/>
                  </a:lnTo>
                  <a:lnTo>
                    <a:pt x="1271" y="1251"/>
                  </a:lnTo>
                  <a:lnTo>
                    <a:pt x="1287" y="1227"/>
                  </a:lnTo>
                  <a:lnTo>
                    <a:pt x="1301" y="1208"/>
                  </a:lnTo>
                  <a:lnTo>
                    <a:pt x="1315" y="1191"/>
                  </a:lnTo>
                  <a:lnTo>
                    <a:pt x="1331" y="1173"/>
                  </a:lnTo>
                  <a:lnTo>
                    <a:pt x="1348" y="1156"/>
                  </a:lnTo>
                  <a:lnTo>
                    <a:pt x="1364" y="1140"/>
                  </a:lnTo>
                  <a:lnTo>
                    <a:pt x="1381" y="1124"/>
                  </a:lnTo>
                  <a:lnTo>
                    <a:pt x="1397" y="1108"/>
                  </a:lnTo>
                  <a:lnTo>
                    <a:pt x="1413" y="1090"/>
                  </a:lnTo>
                  <a:lnTo>
                    <a:pt x="1431" y="1070"/>
                  </a:lnTo>
                  <a:lnTo>
                    <a:pt x="1448" y="1050"/>
                  </a:lnTo>
                  <a:lnTo>
                    <a:pt x="1466" y="1028"/>
                  </a:lnTo>
                  <a:lnTo>
                    <a:pt x="1482" y="1008"/>
                  </a:lnTo>
                  <a:lnTo>
                    <a:pt x="1498" y="987"/>
                  </a:lnTo>
                  <a:lnTo>
                    <a:pt x="1514" y="965"/>
                  </a:lnTo>
                  <a:lnTo>
                    <a:pt x="1530" y="945"/>
                  </a:lnTo>
                  <a:lnTo>
                    <a:pt x="1546" y="924"/>
                  </a:lnTo>
                  <a:lnTo>
                    <a:pt x="1554" y="908"/>
                  </a:lnTo>
                  <a:lnTo>
                    <a:pt x="1556" y="890"/>
                  </a:lnTo>
                  <a:lnTo>
                    <a:pt x="1554" y="873"/>
                  </a:lnTo>
                  <a:lnTo>
                    <a:pt x="1549" y="855"/>
                  </a:lnTo>
                  <a:lnTo>
                    <a:pt x="1544" y="842"/>
                  </a:lnTo>
                  <a:lnTo>
                    <a:pt x="1535" y="830"/>
                  </a:lnTo>
                  <a:lnTo>
                    <a:pt x="1525" y="819"/>
                  </a:lnTo>
                  <a:lnTo>
                    <a:pt x="1513" y="815"/>
                  </a:lnTo>
                  <a:lnTo>
                    <a:pt x="1503" y="814"/>
                  </a:lnTo>
                  <a:lnTo>
                    <a:pt x="1494" y="811"/>
                  </a:lnTo>
                  <a:lnTo>
                    <a:pt x="1484" y="810"/>
                  </a:lnTo>
                  <a:lnTo>
                    <a:pt x="1475" y="807"/>
                  </a:lnTo>
                  <a:lnTo>
                    <a:pt x="1466" y="806"/>
                  </a:lnTo>
                  <a:lnTo>
                    <a:pt x="1456" y="806"/>
                  </a:lnTo>
                  <a:lnTo>
                    <a:pt x="1447" y="806"/>
                  </a:lnTo>
                  <a:lnTo>
                    <a:pt x="1437" y="808"/>
                  </a:lnTo>
                  <a:lnTo>
                    <a:pt x="1415" y="818"/>
                  </a:lnTo>
                  <a:lnTo>
                    <a:pt x="1392" y="828"/>
                  </a:lnTo>
                  <a:lnTo>
                    <a:pt x="1370" y="842"/>
                  </a:lnTo>
                  <a:lnTo>
                    <a:pt x="1350" y="854"/>
                  </a:lnTo>
                  <a:lnTo>
                    <a:pt x="1331" y="869"/>
                  </a:lnTo>
                  <a:lnTo>
                    <a:pt x="1313" y="884"/>
                  </a:lnTo>
                  <a:lnTo>
                    <a:pt x="1295" y="900"/>
                  </a:lnTo>
                  <a:lnTo>
                    <a:pt x="1278" y="916"/>
                  </a:lnTo>
                  <a:lnTo>
                    <a:pt x="1262" y="933"/>
                  </a:lnTo>
                  <a:lnTo>
                    <a:pt x="1244" y="949"/>
                  </a:lnTo>
                  <a:lnTo>
                    <a:pt x="1228" y="967"/>
                  </a:lnTo>
                  <a:lnTo>
                    <a:pt x="1212" y="984"/>
                  </a:lnTo>
                  <a:lnTo>
                    <a:pt x="1195" y="1002"/>
                  </a:lnTo>
                  <a:lnTo>
                    <a:pt x="1178" y="1019"/>
                  </a:lnTo>
                  <a:lnTo>
                    <a:pt x="1161" y="1037"/>
                  </a:lnTo>
                  <a:lnTo>
                    <a:pt x="1144" y="1053"/>
                  </a:lnTo>
                  <a:lnTo>
                    <a:pt x="1131" y="1062"/>
                  </a:lnTo>
                  <a:lnTo>
                    <a:pt x="1118" y="1070"/>
                  </a:lnTo>
                  <a:lnTo>
                    <a:pt x="1103" y="1077"/>
                  </a:lnTo>
                  <a:lnTo>
                    <a:pt x="1087" y="1081"/>
                  </a:lnTo>
                  <a:lnTo>
                    <a:pt x="1071" y="1085"/>
                  </a:lnTo>
                  <a:lnTo>
                    <a:pt x="1055" y="1088"/>
                  </a:lnTo>
                  <a:lnTo>
                    <a:pt x="1037" y="1090"/>
                  </a:lnTo>
                  <a:lnTo>
                    <a:pt x="1021" y="1092"/>
                  </a:lnTo>
                  <a:lnTo>
                    <a:pt x="1007" y="1073"/>
                  </a:lnTo>
                  <a:lnTo>
                    <a:pt x="997" y="1051"/>
                  </a:lnTo>
                  <a:lnTo>
                    <a:pt x="990" y="1028"/>
                  </a:lnTo>
                  <a:lnTo>
                    <a:pt x="988" y="1003"/>
                  </a:lnTo>
                  <a:lnTo>
                    <a:pt x="986" y="979"/>
                  </a:lnTo>
                  <a:lnTo>
                    <a:pt x="988" y="953"/>
                  </a:lnTo>
                  <a:lnTo>
                    <a:pt x="989" y="928"/>
                  </a:lnTo>
                  <a:lnTo>
                    <a:pt x="990" y="904"/>
                  </a:lnTo>
                  <a:lnTo>
                    <a:pt x="990" y="873"/>
                  </a:lnTo>
                  <a:lnTo>
                    <a:pt x="986" y="845"/>
                  </a:lnTo>
                  <a:lnTo>
                    <a:pt x="981" y="815"/>
                  </a:lnTo>
                  <a:lnTo>
                    <a:pt x="976" y="786"/>
                  </a:lnTo>
                  <a:lnTo>
                    <a:pt x="972" y="749"/>
                  </a:lnTo>
                  <a:lnTo>
                    <a:pt x="973" y="713"/>
                  </a:lnTo>
                  <a:lnTo>
                    <a:pt x="976" y="677"/>
                  </a:lnTo>
                  <a:lnTo>
                    <a:pt x="981" y="641"/>
                  </a:lnTo>
                  <a:lnTo>
                    <a:pt x="986" y="615"/>
                  </a:lnTo>
                  <a:lnTo>
                    <a:pt x="993" y="590"/>
                  </a:lnTo>
                  <a:lnTo>
                    <a:pt x="1000" y="564"/>
                  </a:lnTo>
                  <a:lnTo>
                    <a:pt x="1003" y="537"/>
                  </a:lnTo>
                  <a:lnTo>
                    <a:pt x="1003" y="473"/>
                  </a:lnTo>
                  <a:lnTo>
                    <a:pt x="999" y="410"/>
                  </a:lnTo>
                  <a:lnTo>
                    <a:pt x="993" y="348"/>
                  </a:lnTo>
                  <a:lnTo>
                    <a:pt x="988" y="284"/>
                  </a:lnTo>
                  <a:lnTo>
                    <a:pt x="986" y="262"/>
                  </a:lnTo>
                  <a:lnTo>
                    <a:pt x="984" y="241"/>
                  </a:lnTo>
                  <a:lnTo>
                    <a:pt x="981" y="219"/>
                  </a:lnTo>
                  <a:lnTo>
                    <a:pt x="977" y="198"/>
                  </a:lnTo>
                  <a:lnTo>
                    <a:pt x="972" y="178"/>
                  </a:lnTo>
                  <a:lnTo>
                    <a:pt x="964" y="157"/>
                  </a:lnTo>
                  <a:lnTo>
                    <a:pt x="953" y="139"/>
                  </a:lnTo>
                  <a:lnTo>
                    <a:pt x="941" y="120"/>
                  </a:lnTo>
                  <a:lnTo>
                    <a:pt x="933" y="110"/>
                  </a:lnTo>
                  <a:lnTo>
                    <a:pt x="923" y="102"/>
                  </a:lnTo>
                  <a:lnTo>
                    <a:pt x="914" y="94"/>
                  </a:lnTo>
                  <a:lnTo>
                    <a:pt x="905" y="89"/>
                  </a:lnTo>
                  <a:lnTo>
                    <a:pt x="892" y="84"/>
                  </a:lnTo>
                  <a:lnTo>
                    <a:pt x="880" y="82"/>
                  </a:lnTo>
                  <a:lnTo>
                    <a:pt x="868" y="81"/>
                  </a:lnTo>
                  <a:lnTo>
                    <a:pt x="855" y="84"/>
                  </a:lnTo>
                  <a:lnTo>
                    <a:pt x="839" y="89"/>
                  </a:lnTo>
                  <a:lnTo>
                    <a:pt x="825" y="98"/>
                  </a:lnTo>
                  <a:lnTo>
                    <a:pt x="815" y="109"/>
                  </a:lnTo>
                  <a:lnTo>
                    <a:pt x="807" y="121"/>
                  </a:lnTo>
                  <a:lnTo>
                    <a:pt x="801" y="136"/>
                  </a:lnTo>
                  <a:lnTo>
                    <a:pt x="797" y="152"/>
                  </a:lnTo>
                  <a:lnTo>
                    <a:pt x="794" y="168"/>
                  </a:lnTo>
                  <a:lnTo>
                    <a:pt x="793" y="184"/>
                  </a:lnTo>
                  <a:lnTo>
                    <a:pt x="792" y="241"/>
                  </a:lnTo>
                  <a:lnTo>
                    <a:pt x="796" y="294"/>
                  </a:lnTo>
                  <a:lnTo>
                    <a:pt x="797" y="348"/>
                  </a:lnTo>
                  <a:lnTo>
                    <a:pt x="793" y="403"/>
                  </a:lnTo>
                  <a:lnTo>
                    <a:pt x="788" y="422"/>
                  </a:lnTo>
                  <a:lnTo>
                    <a:pt x="781" y="441"/>
                  </a:lnTo>
                  <a:lnTo>
                    <a:pt x="776" y="461"/>
                  </a:lnTo>
                  <a:lnTo>
                    <a:pt x="772" y="481"/>
                  </a:lnTo>
                  <a:lnTo>
                    <a:pt x="769" y="539"/>
                  </a:lnTo>
                  <a:lnTo>
                    <a:pt x="765" y="596"/>
                  </a:lnTo>
                  <a:lnTo>
                    <a:pt x="760" y="653"/>
                  </a:lnTo>
                  <a:lnTo>
                    <a:pt x="752" y="709"/>
                  </a:lnTo>
                  <a:lnTo>
                    <a:pt x="742" y="674"/>
                  </a:lnTo>
                  <a:lnTo>
                    <a:pt x="738" y="639"/>
                  </a:lnTo>
                  <a:lnTo>
                    <a:pt x="738" y="604"/>
                  </a:lnTo>
                  <a:lnTo>
                    <a:pt x="741" y="568"/>
                  </a:lnTo>
                  <a:lnTo>
                    <a:pt x="743" y="529"/>
                  </a:lnTo>
                  <a:lnTo>
                    <a:pt x="746" y="492"/>
                  </a:lnTo>
                  <a:lnTo>
                    <a:pt x="745" y="455"/>
                  </a:lnTo>
                  <a:lnTo>
                    <a:pt x="738" y="416"/>
                  </a:lnTo>
                  <a:lnTo>
                    <a:pt x="730" y="383"/>
                  </a:lnTo>
                  <a:lnTo>
                    <a:pt x="723" y="349"/>
                  </a:lnTo>
                  <a:lnTo>
                    <a:pt x="717" y="317"/>
                  </a:lnTo>
                  <a:lnTo>
                    <a:pt x="711" y="284"/>
                  </a:lnTo>
                  <a:lnTo>
                    <a:pt x="706" y="238"/>
                  </a:lnTo>
                  <a:lnTo>
                    <a:pt x="702" y="194"/>
                  </a:lnTo>
                  <a:lnTo>
                    <a:pt x="696" y="148"/>
                  </a:lnTo>
                  <a:lnTo>
                    <a:pt x="687" y="102"/>
                  </a:lnTo>
                  <a:lnTo>
                    <a:pt x="682" y="81"/>
                  </a:lnTo>
                  <a:lnTo>
                    <a:pt x="674" y="59"/>
                  </a:lnTo>
                  <a:lnTo>
                    <a:pt x="664" y="41"/>
                  </a:lnTo>
                  <a:lnTo>
                    <a:pt x="651" y="25"/>
                  </a:lnTo>
                  <a:lnTo>
                    <a:pt x="641" y="16"/>
                  </a:lnTo>
                  <a:lnTo>
                    <a:pt x="632" y="10"/>
                  </a:lnTo>
                  <a:lnTo>
                    <a:pt x="621" y="6"/>
                  </a:lnTo>
                  <a:lnTo>
                    <a:pt x="609" y="2"/>
                  </a:lnTo>
                  <a:lnTo>
                    <a:pt x="597" y="0"/>
                  </a:lnTo>
                  <a:lnTo>
                    <a:pt x="584" y="0"/>
                  </a:lnTo>
                  <a:lnTo>
                    <a:pt x="572" y="2"/>
                  </a:lnTo>
                  <a:lnTo>
                    <a:pt x="558" y="4"/>
                  </a:lnTo>
                  <a:lnTo>
                    <a:pt x="546" y="8"/>
                  </a:lnTo>
                  <a:lnTo>
                    <a:pt x="535" y="14"/>
                  </a:lnTo>
                  <a:lnTo>
                    <a:pt x="526" y="21"/>
                  </a:lnTo>
                  <a:lnTo>
                    <a:pt x="518" y="27"/>
                  </a:lnTo>
                  <a:lnTo>
                    <a:pt x="511" y="37"/>
                  </a:lnTo>
                  <a:lnTo>
                    <a:pt x="506" y="46"/>
                  </a:lnTo>
                  <a:lnTo>
                    <a:pt x="503" y="57"/>
                  </a:lnTo>
                  <a:lnTo>
                    <a:pt x="502" y="69"/>
                  </a:lnTo>
                  <a:lnTo>
                    <a:pt x="506" y="141"/>
                  </a:lnTo>
                  <a:lnTo>
                    <a:pt x="515" y="211"/>
                  </a:lnTo>
                  <a:lnTo>
                    <a:pt x="522" y="281"/>
                  </a:lnTo>
                  <a:lnTo>
                    <a:pt x="523" y="353"/>
                  </a:lnTo>
                  <a:lnTo>
                    <a:pt x="521" y="390"/>
                  </a:lnTo>
                  <a:lnTo>
                    <a:pt x="517" y="424"/>
                  </a:lnTo>
                  <a:lnTo>
                    <a:pt x="515" y="458"/>
                  </a:lnTo>
                  <a:lnTo>
                    <a:pt x="518" y="493"/>
                  </a:lnTo>
                  <a:lnTo>
                    <a:pt x="523" y="517"/>
                  </a:lnTo>
                  <a:lnTo>
                    <a:pt x="527" y="540"/>
                  </a:lnTo>
                  <a:lnTo>
                    <a:pt x="531" y="564"/>
                  </a:lnTo>
                  <a:lnTo>
                    <a:pt x="533" y="588"/>
                  </a:lnTo>
                  <a:lnTo>
                    <a:pt x="533" y="603"/>
                  </a:lnTo>
                  <a:lnTo>
                    <a:pt x="535" y="618"/>
                  </a:lnTo>
                  <a:lnTo>
                    <a:pt x="534" y="633"/>
                  </a:lnTo>
                  <a:lnTo>
                    <a:pt x="529" y="647"/>
                  </a:lnTo>
                  <a:lnTo>
                    <a:pt x="529" y="624"/>
                  </a:lnTo>
                  <a:lnTo>
                    <a:pt x="527" y="600"/>
                  </a:lnTo>
                  <a:lnTo>
                    <a:pt x="525" y="578"/>
                  </a:lnTo>
                  <a:lnTo>
                    <a:pt x="519" y="555"/>
                  </a:lnTo>
                  <a:lnTo>
                    <a:pt x="504" y="506"/>
                  </a:lnTo>
                  <a:lnTo>
                    <a:pt x="492" y="459"/>
                  </a:lnTo>
                  <a:lnTo>
                    <a:pt x="480" y="412"/>
                  </a:lnTo>
                  <a:lnTo>
                    <a:pt x="470" y="365"/>
                  </a:lnTo>
                  <a:lnTo>
                    <a:pt x="460" y="320"/>
                  </a:lnTo>
                  <a:lnTo>
                    <a:pt x="449" y="273"/>
                  </a:lnTo>
                  <a:lnTo>
                    <a:pt x="440" y="226"/>
                  </a:lnTo>
                  <a:lnTo>
                    <a:pt x="429" y="178"/>
                  </a:lnTo>
                  <a:lnTo>
                    <a:pt x="423" y="160"/>
                  </a:lnTo>
                  <a:lnTo>
                    <a:pt x="412" y="147"/>
                  </a:lnTo>
                  <a:lnTo>
                    <a:pt x="397" y="137"/>
                  </a:lnTo>
                  <a:lnTo>
                    <a:pt x="380" y="132"/>
                  </a:lnTo>
                  <a:lnTo>
                    <a:pt x="362" y="131"/>
                  </a:lnTo>
                  <a:lnTo>
                    <a:pt x="343" y="133"/>
                  </a:lnTo>
                  <a:lnTo>
                    <a:pt x="326" y="137"/>
                  </a:lnTo>
                  <a:lnTo>
                    <a:pt x="310" y="145"/>
                  </a:lnTo>
                  <a:lnTo>
                    <a:pt x="294" y="159"/>
                  </a:lnTo>
                  <a:lnTo>
                    <a:pt x="283" y="176"/>
                  </a:lnTo>
                  <a:lnTo>
                    <a:pt x="276" y="196"/>
                  </a:lnTo>
                  <a:lnTo>
                    <a:pt x="275" y="218"/>
                  </a:lnTo>
                  <a:lnTo>
                    <a:pt x="275" y="253"/>
                  </a:lnTo>
                  <a:lnTo>
                    <a:pt x="276" y="286"/>
                  </a:lnTo>
                  <a:lnTo>
                    <a:pt x="278" y="321"/>
                  </a:lnTo>
                  <a:lnTo>
                    <a:pt x="282" y="356"/>
                  </a:lnTo>
                  <a:lnTo>
                    <a:pt x="287" y="398"/>
                  </a:lnTo>
                  <a:lnTo>
                    <a:pt x="291" y="439"/>
                  </a:lnTo>
                  <a:lnTo>
                    <a:pt x="295" y="480"/>
                  </a:lnTo>
                  <a:lnTo>
                    <a:pt x="299" y="520"/>
                  </a:lnTo>
                  <a:lnTo>
                    <a:pt x="303" y="560"/>
                  </a:lnTo>
                  <a:lnTo>
                    <a:pt x="310" y="602"/>
                  </a:lnTo>
                  <a:lnTo>
                    <a:pt x="319" y="642"/>
                  </a:lnTo>
                  <a:lnTo>
                    <a:pt x="331" y="682"/>
                  </a:lnTo>
                  <a:lnTo>
                    <a:pt x="334" y="698"/>
                  </a:lnTo>
                  <a:lnTo>
                    <a:pt x="334" y="713"/>
                  </a:lnTo>
                  <a:lnTo>
                    <a:pt x="334" y="728"/>
                  </a:lnTo>
                  <a:lnTo>
                    <a:pt x="337" y="744"/>
                  </a:lnTo>
                  <a:lnTo>
                    <a:pt x="342" y="765"/>
                  </a:lnTo>
                  <a:lnTo>
                    <a:pt x="349" y="786"/>
                  </a:lnTo>
                  <a:lnTo>
                    <a:pt x="355" y="807"/>
                  </a:lnTo>
                  <a:lnTo>
                    <a:pt x="361" y="828"/>
                  </a:lnTo>
                  <a:lnTo>
                    <a:pt x="361" y="839"/>
                  </a:lnTo>
                  <a:lnTo>
                    <a:pt x="355" y="847"/>
                  </a:lnTo>
                  <a:lnTo>
                    <a:pt x="349" y="850"/>
                  </a:lnTo>
                  <a:lnTo>
                    <a:pt x="341" y="847"/>
                  </a:lnTo>
                  <a:lnTo>
                    <a:pt x="323" y="827"/>
                  </a:lnTo>
                  <a:lnTo>
                    <a:pt x="307" y="806"/>
                  </a:lnTo>
                  <a:lnTo>
                    <a:pt x="294" y="784"/>
                  </a:lnTo>
                  <a:lnTo>
                    <a:pt x="282" y="760"/>
                  </a:lnTo>
                  <a:lnTo>
                    <a:pt x="268" y="737"/>
                  </a:lnTo>
                  <a:lnTo>
                    <a:pt x="255" y="714"/>
                  </a:lnTo>
                  <a:lnTo>
                    <a:pt x="239" y="692"/>
                  </a:lnTo>
                  <a:lnTo>
                    <a:pt x="221" y="670"/>
                  </a:lnTo>
                  <a:lnTo>
                    <a:pt x="206" y="651"/>
                  </a:lnTo>
                  <a:lnTo>
                    <a:pt x="193" y="633"/>
                  </a:lnTo>
                  <a:lnTo>
                    <a:pt x="182" y="612"/>
                  </a:lnTo>
                  <a:lnTo>
                    <a:pt x="172" y="592"/>
                  </a:lnTo>
                  <a:lnTo>
                    <a:pt x="159" y="571"/>
                  </a:lnTo>
                  <a:lnTo>
                    <a:pt x="149" y="551"/>
                  </a:lnTo>
                  <a:lnTo>
                    <a:pt x="135" y="531"/>
                  </a:lnTo>
                  <a:lnTo>
                    <a:pt x="121" y="510"/>
                  </a:lnTo>
                  <a:lnTo>
                    <a:pt x="113" y="502"/>
                  </a:lnTo>
                  <a:lnTo>
                    <a:pt x="104" y="497"/>
                  </a:lnTo>
                  <a:lnTo>
                    <a:pt x="95" y="492"/>
                  </a:lnTo>
                  <a:lnTo>
                    <a:pt x="86" y="488"/>
                  </a:lnTo>
                  <a:lnTo>
                    <a:pt x="76" y="485"/>
                  </a:lnTo>
                  <a:lnTo>
                    <a:pt x="66" y="485"/>
                  </a:lnTo>
                  <a:lnTo>
                    <a:pt x="56" y="486"/>
                  </a:lnTo>
                  <a:lnTo>
                    <a:pt x="45" y="489"/>
                  </a:lnTo>
                  <a:lnTo>
                    <a:pt x="40" y="489"/>
                  </a:lnTo>
                  <a:lnTo>
                    <a:pt x="33" y="492"/>
                  </a:lnTo>
                  <a:lnTo>
                    <a:pt x="24" y="501"/>
                  </a:lnTo>
                  <a:lnTo>
                    <a:pt x="12" y="520"/>
                  </a:lnTo>
                  <a:lnTo>
                    <a:pt x="5" y="535"/>
                  </a:lnTo>
                  <a:lnTo>
                    <a:pt x="0" y="551"/>
                  </a:lnTo>
                  <a:lnTo>
                    <a:pt x="0" y="569"/>
                  </a:lnTo>
                  <a:lnTo>
                    <a:pt x="1" y="592"/>
                  </a:lnTo>
                  <a:lnTo>
                    <a:pt x="8" y="619"/>
                  </a:lnTo>
                  <a:lnTo>
                    <a:pt x="17" y="650"/>
                  </a:lnTo>
                  <a:lnTo>
                    <a:pt x="32" y="688"/>
                  </a:lnTo>
                  <a:lnTo>
                    <a:pt x="51" y="731"/>
                  </a:lnTo>
                  <a:lnTo>
                    <a:pt x="64" y="757"/>
                  </a:lnTo>
                  <a:lnTo>
                    <a:pt x="78" y="784"/>
                  </a:lnTo>
                  <a:lnTo>
                    <a:pt x="91" y="811"/>
                  </a:lnTo>
                  <a:lnTo>
                    <a:pt x="106" y="837"/>
                  </a:lnTo>
                  <a:lnTo>
                    <a:pt x="121" y="862"/>
                  </a:lnTo>
                  <a:lnTo>
                    <a:pt x="137" y="888"/>
                  </a:lnTo>
                  <a:lnTo>
                    <a:pt x="153" y="913"/>
                  </a:lnTo>
                  <a:lnTo>
                    <a:pt x="169" y="939"/>
                  </a:lnTo>
                  <a:lnTo>
                    <a:pt x="186" y="968"/>
                  </a:lnTo>
                  <a:lnTo>
                    <a:pt x="200" y="998"/>
                  </a:lnTo>
                  <a:lnTo>
                    <a:pt x="211" y="1028"/>
                  </a:lnTo>
                  <a:lnTo>
                    <a:pt x="220" y="1061"/>
                  </a:lnTo>
                  <a:lnTo>
                    <a:pt x="228" y="1093"/>
                  </a:lnTo>
                  <a:lnTo>
                    <a:pt x="236" y="1126"/>
                  </a:lnTo>
                  <a:lnTo>
                    <a:pt x="244" y="1160"/>
                  </a:lnTo>
                  <a:lnTo>
                    <a:pt x="253" y="1194"/>
                  </a:lnTo>
                  <a:lnTo>
                    <a:pt x="262" y="1227"/>
                  </a:lnTo>
                  <a:lnTo>
                    <a:pt x="268" y="1259"/>
                  </a:lnTo>
                  <a:lnTo>
                    <a:pt x="274" y="1292"/>
                  </a:lnTo>
                  <a:lnTo>
                    <a:pt x="278" y="1324"/>
                  </a:lnTo>
                  <a:lnTo>
                    <a:pt x="282" y="1356"/>
                  </a:lnTo>
                  <a:lnTo>
                    <a:pt x="286" y="1388"/>
                  </a:lnTo>
                  <a:lnTo>
                    <a:pt x="292" y="1420"/>
                  </a:lnTo>
                  <a:lnTo>
                    <a:pt x="300" y="1454"/>
                  </a:lnTo>
                  <a:lnTo>
                    <a:pt x="304" y="1469"/>
                  </a:lnTo>
                  <a:lnTo>
                    <a:pt x="309" y="1483"/>
                  </a:lnTo>
                  <a:lnTo>
                    <a:pt x="314" y="1497"/>
                  </a:lnTo>
                  <a:lnTo>
                    <a:pt x="318" y="1512"/>
                  </a:lnTo>
                  <a:lnTo>
                    <a:pt x="323" y="1525"/>
                  </a:lnTo>
                  <a:lnTo>
                    <a:pt x="329" y="1539"/>
                  </a:lnTo>
                  <a:lnTo>
                    <a:pt x="335" y="1552"/>
                  </a:lnTo>
                  <a:lnTo>
                    <a:pt x="342" y="1565"/>
                  </a:lnTo>
                  <a:lnTo>
                    <a:pt x="342" y="1571"/>
                  </a:lnTo>
                  <a:lnTo>
                    <a:pt x="341" y="1576"/>
                  </a:lnTo>
                  <a:lnTo>
                    <a:pt x="337" y="1580"/>
                  </a:lnTo>
                  <a:lnTo>
                    <a:pt x="334" y="1585"/>
                  </a:lnTo>
                  <a:lnTo>
                    <a:pt x="330" y="1624"/>
                  </a:lnTo>
                  <a:lnTo>
                    <a:pt x="334" y="1663"/>
                  </a:lnTo>
                  <a:lnTo>
                    <a:pt x="338" y="1701"/>
                  </a:lnTo>
                  <a:lnTo>
                    <a:pt x="334" y="1740"/>
                  </a:lnTo>
                  <a:lnTo>
                    <a:pt x="329" y="1756"/>
                  </a:lnTo>
                  <a:lnTo>
                    <a:pt x="323" y="1773"/>
                  </a:lnTo>
                  <a:lnTo>
                    <a:pt x="318" y="1789"/>
                  </a:lnTo>
                  <a:lnTo>
                    <a:pt x="315" y="1807"/>
                  </a:lnTo>
                  <a:lnTo>
                    <a:pt x="317" y="1834"/>
                  </a:lnTo>
                  <a:lnTo>
                    <a:pt x="321" y="1861"/>
                  </a:lnTo>
                  <a:lnTo>
                    <a:pt x="326" y="1887"/>
                  </a:lnTo>
                  <a:lnTo>
                    <a:pt x="334" y="1914"/>
                  </a:lnTo>
                  <a:lnTo>
                    <a:pt x="342" y="1942"/>
                  </a:lnTo>
                  <a:lnTo>
                    <a:pt x="351" y="1968"/>
                  </a:lnTo>
                  <a:lnTo>
                    <a:pt x="360" y="1993"/>
                  </a:lnTo>
                  <a:lnTo>
                    <a:pt x="366" y="2018"/>
                  </a:lnTo>
                  <a:lnTo>
                    <a:pt x="887" y="2019"/>
                  </a:lnTo>
                  <a:close/>
                </a:path>
              </a:pathLst>
            </a:custGeom>
            <a:solidFill>
              <a:srgbClr val="FFBF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4"/>
            <p:cNvSpPr>
              <a:spLocks/>
            </p:cNvSpPr>
            <p:nvPr/>
          </p:nvSpPr>
          <p:spPr bwMode="auto">
            <a:xfrm>
              <a:off x="2124" y="3004"/>
              <a:ext cx="16" cy="120"/>
            </a:xfrm>
            <a:custGeom>
              <a:avLst/>
              <a:gdLst>
                <a:gd name="T0" fmla="*/ 14 w 31"/>
                <a:gd name="T1" fmla="*/ 0 h 240"/>
                <a:gd name="T2" fmla="*/ 14 w 31"/>
                <a:gd name="T3" fmla="*/ 0 h 240"/>
                <a:gd name="T4" fmla="*/ 12 w 31"/>
                <a:gd name="T5" fmla="*/ 57 h 240"/>
                <a:gd name="T6" fmla="*/ 6 w 31"/>
                <a:gd name="T7" fmla="*/ 119 h 240"/>
                <a:gd name="T8" fmla="*/ 2 w 31"/>
                <a:gd name="T9" fmla="*/ 182 h 240"/>
                <a:gd name="T10" fmla="*/ 0 w 31"/>
                <a:gd name="T11" fmla="*/ 240 h 240"/>
                <a:gd name="T12" fmla="*/ 18 w 31"/>
                <a:gd name="T13" fmla="*/ 240 h 240"/>
                <a:gd name="T14" fmla="*/ 18 w 31"/>
                <a:gd name="T15" fmla="*/ 182 h 240"/>
                <a:gd name="T16" fmla="*/ 23 w 31"/>
                <a:gd name="T17" fmla="*/ 119 h 240"/>
                <a:gd name="T18" fmla="*/ 28 w 31"/>
                <a:gd name="T19" fmla="*/ 57 h 240"/>
                <a:gd name="T20" fmla="*/ 31 w 31"/>
                <a:gd name="T21" fmla="*/ 0 h 240"/>
                <a:gd name="T22" fmla="*/ 31 w 31"/>
                <a:gd name="T23" fmla="*/ 0 h 240"/>
                <a:gd name="T24" fmla="*/ 14 w 31"/>
                <a:gd name="T25" fmla="*/ 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40"/>
                <a:gd name="T41" fmla="*/ 31 w 31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40">
                  <a:moveTo>
                    <a:pt x="14" y="0"/>
                  </a:moveTo>
                  <a:lnTo>
                    <a:pt x="14" y="0"/>
                  </a:lnTo>
                  <a:lnTo>
                    <a:pt x="12" y="57"/>
                  </a:lnTo>
                  <a:lnTo>
                    <a:pt x="6" y="119"/>
                  </a:lnTo>
                  <a:lnTo>
                    <a:pt x="2" y="182"/>
                  </a:lnTo>
                  <a:lnTo>
                    <a:pt x="0" y="240"/>
                  </a:lnTo>
                  <a:lnTo>
                    <a:pt x="18" y="240"/>
                  </a:lnTo>
                  <a:lnTo>
                    <a:pt x="18" y="182"/>
                  </a:lnTo>
                  <a:lnTo>
                    <a:pt x="23" y="119"/>
                  </a:lnTo>
                  <a:lnTo>
                    <a:pt x="28" y="57"/>
                  </a:lnTo>
                  <a:lnTo>
                    <a:pt x="31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5"/>
            <p:cNvSpPr>
              <a:spLocks/>
            </p:cNvSpPr>
            <p:nvPr/>
          </p:nvSpPr>
          <p:spPr bwMode="auto">
            <a:xfrm>
              <a:off x="2132" y="2948"/>
              <a:ext cx="19" cy="56"/>
            </a:xfrm>
            <a:custGeom>
              <a:avLst/>
              <a:gdLst>
                <a:gd name="T0" fmla="*/ 25 w 38"/>
                <a:gd name="T1" fmla="*/ 0 h 113"/>
                <a:gd name="T2" fmla="*/ 25 w 38"/>
                <a:gd name="T3" fmla="*/ 0 h 113"/>
                <a:gd name="T4" fmla="*/ 10 w 38"/>
                <a:gd name="T5" fmla="*/ 26 h 113"/>
                <a:gd name="T6" fmla="*/ 3 w 38"/>
                <a:gd name="T7" fmla="*/ 55 h 113"/>
                <a:gd name="T8" fmla="*/ 2 w 38"/>
                <a:gd name="T9" fmla="*/ 85 h 113"/>
                <a:gd name="T10" fmla="*/ 0 w 38"/>
                <a:gd name="T11" fmla="*/ 113 h 113"/>
                <a:gd name="T12" fmla="*/ 17 w 38"/>
                <a:gd name="T13" fmla="*/ 113 h 113"/>
                <a:gd name="T14" fmla="*/ 18 w 38"/>
                <a:gd name="T15" fmla="*/ 85 h 113"/>
                <a:gd name="T16" fmla="*/ 19 w 38"/>
                <a:gd name="T17" fmla="*/ 55 h 113"/>
                <a:gd name="T18" fmla="*/ 26 w 38"/>
                <a:gd name="T19" fmla="*/ 31 h 113"/>
                <a:gd name="T20" fmla="*/ 38 w 38"/>
                <a:gd name="T21" fmla="*/ 11 h 113"/>
                <a:gd name="T22" fmla="*/ 38 w 38"/>
                <a:gd name="T23" fmla="*/ 11 h 113"/>
                <a:gd name="T24" fmla="*/ 25 w 38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13"/>
                <a:gd name="T41" fmla="*/ 38 w 38"/>
                <a:gd name="T42" fmla="*/ 113 h 1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13">
                  <a:moveTo>
                    <a:pt x="25" y="0"/>
                  </a:moveTo>
                  <a:lnTo>
                    <a:pt x="25" y="0"/>
                  </a:lnTo>
                  <a:lnTo>
                    <a:pt x="10" y="26"/>
                  </a:lnTo>
                  <a:lnTo>
                    <a:pt x="3" y="55"/>
                  </a:lnTo>
                  <a:lnTo>
                    <a:pt x="2" y="85"/>
                  </a:lnTo>
                  <a:lnTo>
                    <a:pt x="0" y="113"/>
                  </a:lnTo>
                  <a:lnTo>
                    <a:pt x="17" y="113"/>
                  </a:lnTo>
                  <a:lnTo>
                    <a:pt x="18" y="85"/>
                  </a:lnTo>
                  <a:lnTo>
                    <a:pt x="19" y="55"/>
                  </a:lnTo>
                  <a:lnTo>
                    <a:pt x="26" y="31"/>
                  </a:lnTo>
                  <a:lnTo>
                    <a:pt x="38" y="1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16"/>
            <p:cNvSpPr>
              <a:spLocks/>
            </p:cNvSpPr>
            <p:nvPr/>
          </p:nvSpPr>
          <p:spPr bwMode="auto">
            <a:xfrm>
              <a:off x="2144" y="2913"/>
              <a:ext cx="57" cy="40"/>
            </a:xfrm>
            <a:custGeom>
              <a:avLst/>
              <a:gdLst>
                <a:gd name="T0" fmla="*/ 100 w 114"/>
                <a:gd name="T1" fmla="*/ 0 h 81"/>
                <a:gd name="T2" fmla="*/ 100 w 114"/>
                <a:gd name="T3" fmla="*/ 0 h 81"/>
                <a:gd name="T4" fmla="*/ 91 w 114"/>
                <a:gd name="T5" fmla="*/ 10 h 81"/>
                <a:gd name="T6" fmla="*/ 80 w 114"/>
                <a:gd name="T7" fmla="*/ 19 h 81"/>
                <a:gd name="T8" fmla="*/ 65 w 114"/>
                <a:gd name="T9" fmla="*/ 24 h 81"/>
                <a:gd name="T10" fmla="*/ 52 w 114"/>
                <a:gd name="T11" fmla="*/ 34 h 81"/>
                <a:gd name="T12" fmla="*/ 39 w 114"/>
                <a:gd name="T13" fmla="*/ 40 h 81"/>
                <a:gd name="T14" fmla="*/ 25 w 114"/>
                <a:gd name="T15" fmla="*/ 49 h 81"/>
                <a:gd name="T16" fmla="*/ 12 w 114"/>
                <a:gd name="T17" fmla="*/ 58 h 81"/>
                <a:gd name="T18" fmla="*/ 0 w 114"/>
                <a:gd name="T19" fmla="*/ 70 h 81"/>
                <a:gd name="T20" fmla="*/ 13 w 114"/>
                <a:gd name="T21" fmla="*/ 81 h 81"/>
                <a:gd name="T22" fmla="*/ 22 w 114"/>
                <a:gd name="T23" fmla="*/ 71 h 81"/>
                <a:gd name="T24" fmla="*/ 33 w 114"/>
                <a:gd name="T25" fmla="*/ 62 h 81"/>
                <a:gd name="T26" fmla="*/ 47 w 114"/>
                <a:gd name="T27" fmla="*/ 57 h 81"/>
                <a:gd name="T28" fmla="*/ 60 w 114"/>
                <a:gd name="T29" fmla="*/ 47 h 81"/>
                <a:gd name="T30" fmla="*/ 73 w 114"/>
                <a:gd name="T31" fmla="*/ 40 h 81"/>
                <a:gd name="T32" fmla="*/ 88 w 114"/>
                <a:gd name="T33" fmla="*/ 32 h 81"/>
                <a:gd name="T34" fmla="*/ 102 w 114"/>
                <a:gd name="T35" fmla="*/ 23 h 81"/>
                <a:gd name="T36" fmla="*/ 114 w 114"/>
                <a:gd name="T37" fmla="*/ 11 h 81"/>
                <a:gd name="T38" fmla="*/ 114 w 114"/>
                <a:gd name="T39" fmla="*/ 11 h 81"/>
                <a:gd name="T40" fmla="*/ 100 w 114"/>
                <a:gd name="T41" fmla="*/ 0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81"/>
                <a:gd name="T65" fmla="*/ 114 w 114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81">
                  <a:moveTo>
                    <a:pt x="100" y="0"/>
                  </a:moveTo>
                  <a:lnTo>
                    <a:pt x="100" y="0"/>
                  </a:lnTo>
                  <a:lnTo>
                    <a:pt x="91" y="10"/>
                  </a:lnTo>
                  <a:lnTo>
                    <a:pt x="80" y="19"/>
                  </a:lnTo>
                  <a:lnTo>
                    <a:pt x="65" y="24"/>
                  </a:lnTo>
                  <a:lnTo>
                    <a:pt x="52" y="34"/>
                  </a:lnTo>
                  <a:lnTo>
                    <a:pt x="39" y="40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70"/>
                  </a:lnTo>
                  <a:lnTo>
                    <a:pt x="13" y="81"/>
                  </a:lnTo>
                  <a:lnTo>
                    <a:pt x="22" y="71"/>
                  </a:lnTo>
                  <a:lnTo>
                    <a:pt x="33" y="62"/>
                  </a:lnTo>
                  <a:lnTo>
                    <a:pt x="47" y="57"/>
                  </a:lnTo>
                  <a:lnTo>
                    <a:pt x="60" y="47"/>
                  </a:lnTo>
                  <a:lnTo>
                    <a:pt x="73" y="40"/>
                  </a:lnTo>
                  <a:lnTo>
                    <a:pt x="88" y="32"/>
                  </a:lnTo>
                  <a:lnTo>
                    <a:pt x="102" y="23"/>
                  </a:lnTo>
                  <a:lnTo>
                    <a:pt x="114" y="1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17"/>
            <p:cNvSpPr>
              <a:spLocks/>
            </p:cNvSpPr>
            <p:nvPr/>
          </p:nvSpPr>
          <p:spPr bwMode="auto">
            <a:xfrm>
              <a:off x="2194" y="2726"/>
              <a:ext cx="138" cy="192"/>
            </a:xfrm>
            <a:custGeom>
              <a:avLst/>
              <a:gdLst>
                <a:gd name="T0" fmla="*/ 263 w 277"/>
                <a:gd name="T1" fmla="*/ 0 h 384"/>
                <a:gd name="T2" fmla="*/ 263 w 277"/>
                <a:gd name="T3" fmla="*/ 0 h 384"/>
                <a:gd name="T4" fmla="*/ 247 w 277"/>
                <a:gd name="T5" fmla="*/ 24 h 384"/>
                <a:gd name="T6" fmla="*/ 233 w 277"/>
                <a:gd name="T7" fmla="*/ 48 h 384"/>
                <a:gd name="T8" fmla="*/ 216 w 277"/>
                <a:gd name="T9" fmla="*/ 73 h 384"/>
                <a:gd name="T10" fmla="*/ 202 w 277"/>
                <a:gd name="T11" fmla="*/ 97 h 384"/>
                <a:gd name="T12" fmla="*/ 187 w 277"/>
                <a:gd name="T13" fmla="*/ 121 h 384"/>
                <a:gd name="T14" fmla="*/ 171 w 277"/>
                <a:gd name="T15" fmla="*/ 145 h 384"/>
                <a:gd name="T16" fmla="*/ 155 w 277"/>
                <a:gd name="T17" fmla="*/ 169 h 384"/>
                <a:gd name="T18" fmla="*/ 140 w 277"/>
                <a:gd name="T19" fmla="*/ 193 h 384"/>
                <a:gd name="T20" fmla="*/ 124 w 277"/>
                <a:gd name="T21" fmla="*/ 216 h 384"/>
                <a:gd name="T22" fmla="*/ 108 w 277"/>
                <a:gd name="T23" fmla="*/ 239 h 384"/>
                <a:gd name="T24" fmla="*/ 90 w 277"/>
                <a:gd name="T25" fmla="*/ 262 h 384"/>
                <a:gd name="T26" fmla="*/ 73 w 277"/>
                <a:gd name="T27" fmla="*/ 285 h 384"/>
                <a:gd name="T28" fmla="*/ 55 w 277"/>
                <a:gd name="T29" fmla="*/ 307 h 384"/>
                <a:gd name="T30" fmla="*/ 38 w 277"/>
                <a:gd name="T31" fmla="*/ 330 h 384"/>
                <a:gd name="T32" fmla="*/ 19 w 277"/>
                <a:gd name="T33" fmla="*/ 352 h 384"/>
                <a:gd name="T34" fmla="*/ 0 w 277"/>
                <a:gd name="T35" fmla="*/ 373 h 384"/>
                <a:gd name="T36" fmla="*/ 14 w 277"/>
                <a:gd name="T37" fmla="*/ 384 h 384"/>
                <a:gd name="T38" fmla="*/ 33 w 277"/>
                <a:gd name="T39" fmla="*/ 362 h 384"/>
                <a:gd name="T40" fmla="*/ 51 w 277"/>
                <a:gd name="T41" fmla="*/ 341 h 384"/>
                <a:gd name="T42" fmla="*/ 69 w 277"/>
                <a:gd name="T43" fmla="*/ 318 h 384"/>
                <a:gd name="T44" fmla="*/ 86 w 277"/>
                <a:gd name="T45" fmla="*/ 295 h 384"/>
                <a:gd name="T46" fmla="*/ 104 w 277"/>
                <a:gd name="T47" fmla="*/ 273 h 384"/>
                <a:gd name="T48" fmla="*/ 121 w 277"/>
                <a:gd name="T49" fmla="*/ 250 h 384"/>
                <a:gd name="T50" fmla="*/ 137 w 277"/>
                <a:gd name="T51" fmla="*/ 224 h 384"/>
                <a:gd name="T52" fmla="*/ 153 w 277"/>
                <a:gd name="T53" fmla="*/ 201 h 384"/>
                <a:gd name="T54" fmla="*/ 168 w 277"/>
                <a:gd name="T55" fmla="*/ 177 h 384"/>
                <a:gd name="T56" fmla="*/ 184 w 277"/>
                <a:gd name="T57" fmla="*/ 153 h 384"/>
                <a:gd name="T58" fmla="*/ 200 w 277"/>
                <a:gd name="T59" fmla="*/ 129 h 384"/>
                <a:gd name="T60" fmla="*/ 215 w 277"/>
                <a:gd name="T61" fmla="*/ 105 h 384"/>
                <a:gd name="T62" fmla="*/ 230 w 277"/>
                <a:gd name="T63" fmla="*/ 81 h 384"/>
                <a:gd name="T64" fmla="*/ 246 w 277"/>
                <a:gd name="T65" fmla="*/ 56 h 384"/>
                <a:gd name="T66" fmla="*/ 261 w 277"/>
                <a:gd name="T67" fmla="*/ 32 h 384"/>
                <a:gd name="T68" fmla="*/ 277 w 277"/>
                <a:gd name="T69" fmla="*/ 8 h 384"/>
                <a:gd name="T70" fmla="*/ 277 w 277"/>
                <a:gd name="T71" fmla="*/ 8 h 384"/>
                <a:gd name="T72" fmla="*/ 263 w 277"/>
                <a:gd name="T73" fmla="*/ 0 h 3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7"/>
                <a:gd name="T112" fmla="*/ 0 h 384"/>
                <a:gd name="T113" fmla="*/ 277 w 277"/>
                <a:gd name="T114" fmla="*/ 384 h 3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7" h="384">
                  <a:moveTo>
                    <a:pt x="263" y="0"/>
                  </a:moveTo>
                  <a:lnTo>
                    <a:pt x="263" y="0"/>
                  </a:lnTo>
                  <a:lnTo>
                    <a:pt x="247" y="24"/>
                  </a:lnTo>
                  <a:lnTo>
                    <a:pt x="233" y="48"/>
                  </a:lnTo>
                  <a:lnTo>
                    <a:pt x="216" y="73"/>
                  </a:lnTo>
                  <a:lnTo>
                    <a:pt x="202" y="97"/>
                  </a:lnTo>
                  <a:lnTo>
                    <a:pt x="187" y="121"/>
                  </a:lnTo>
                  <a:lnTo>
                    <a:pt x="171" y="145"/>
                  </a:lnTo>
                  <a:lnTo>
                    <a:pt x="155" y="169"/>
                  </a:lnTo>
                  <a:lnTo>
                    <a:pt x="140" y="193"/>
                  </a:lnTo>
                  <a:lnTo>
                    <a:pt x="124" y="216"/>
                  </a:lnTo>
                  <a:lnTo>
                    <a:pt x="108" y="239"/>
                  </a:lnTo>
                  <a:lnTo>
                    <a:pt x="90" y="262"/>
                  </a:lnTo>
                  <a:lnTo>
                    <a:pt x="73" y="285"/>
                  </a:lnTo>
                  <a:lnTo>
                    <a:pt x="55" y="307"/>
                  </a:lnTo>
                  <a:lnTo>
                    <a:pt x="38" y="330"/>
                  </a:lnTo>
                  <a:lnTo>
                    <a:pt x="19" y="352"/>
                  </a:lnTo>
                  <a:lnTo>
                    <a:pt x="0" y="373"/>
                  </a:lnTo>
                  <a:lnTo>
                    <a:pt x="14" y="384"/>
                  </a:lnTo>
                  <a:lnTo>
                    <a:pt x="33" y="362"/>
                  </a:lnTo>
                  <a:lnTo>
                    <a:pt x="51" y="341"/>
                  </a:lnTo>
                  <a:lnTo>
                    <a:pt x="69" y="318"/>
                  </a:lnTo>
                  <a:lnTo>
                    <a:pt x="86" y="295"/>
                  </a:lnTo>
                  <a:lnTo>
                    <a:pt x="104" y="273"/>
                  </a:lnTo>
                  <a:lnTo>
                    <a:pt x="121" y="250"/>
                  </a:lnTo>
                  <a:lnTo>
                    <a:pt x="137" y="224"/>
                  </a:lnTo>
                  <a:lnTo>
                    <a:pt x="153" y="201"/>
                  </a:lnTo>
                  <a:lnTo>
                    <a:pt x="168" y="177"/>
                  </a:lnTo>
                  <a:lnTo>
                    <a:pt x="184" y="153"/>
                  </a:lnTo>
                  <a:lnTo>
                    <a:pt x="200" y="129"/>
                  </a:lnTo>
                  <a:lnTo>
                    <a:pt x="215" y="105"/>
                  </a:lnTo>
                  <a:lnTo>
                    <a:pt x="230" y="81"/>
                  </a:lnTo>
                  <a:lnTo>
                    <a:pt x="246" y="56"/>
                  </a:lnTo>
                  <a:lnTo>
                    <a:pt x="261" y="32"/>
                  </a:lnTo>
                  <a:lnTo>
                    <a:pt x="277" y="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18"/>
            <p:cNvSpPr>
              <a:spLocks/>
            </p:cNvSpPr>
            <p:nvPr/>
          </p:nvSpPr>
          <p:spPr bwMode="auto">
            <a:xfrm>
              <a:off x="2326" y="2657"/>
              <a:ext cx="70" cy="73"/>
            </a:xfrm>
            <a:custGeom>
              <a:avLst/>
              <a:gdLst>
                <a:gd name="T0" fmla="*/ 127 w 140"/>
                <a:gd name="T1" fmla="*/ 0 h 146"/>
                <a:gd name="T2" fmla="*/ 127 w 140"/>
                <a:gd name="T3" fmla="*/ 0 h 146"/>
                <a:gd name="T4" fmla="*/ 111 w 140"/>
                <a:gd name="T5" fmla="*/ 17 h 146"/>
                <a:gd name="T6" fmla="*/ 96 w 140"/>
                <a:gd name="T7" fmla="*/ 32 h 146"/>
                <a:gd name="T8" fmla="*/ 78 w 140"/>
                <a:gd name="T9" fmla="*/ 48 h 146"/>
                <a:gd name="T10" fmla="*/ 61 w 140"/>
                <a:gd name="T11" fmla="*/ 66 h 146"/>
                <a:gd name="T12" fmla="*/ 45 w 140"/>
                <a:gd name="T13" fmla="*/ 83 h 146"/>
                <a:gd name="T14" fmla="*/ 29 w 140"/>
                <a:gd name="T15" fmla="*/ 101 h 146"/>
                <a:gd name="T16" fmla="*/ 14 w 140"/>
                <a:gd name="T17" fmla="*/ 118 h 146"/>
                <a:gd name="T18" fmla="*/ 0 w 140"/>
                <a:gd name="T19" fmla="*/ 138 h 146"/>
                <a:gd name="T20" fmla="*/ 14 w 140"/>
                <a:gd name="T21" fmla="*/ 146 h 146"/>
                <a:gd name="T22" fmla="*/ 27 w 140"/>
                <a:gd name="T23" fmla="*/ 129 h 146"/>
                <a:gd name="T24" fmla="*/ 42 w 140"/>
                <a:gd name="T25" fmla="*/ 111 h 146"/>
                <a:gd name="T26" fmla="*/ 58 w 140"/>
                <a:gd name="T27" fmla="*/ 94 h 146"/>
                <a:gd name="T28" fmla="*/ 74 w 140"/>
                <a:gd name="T29" fmla="*/ 76 h 146"/>
                <a:gd name="T30" fmla="*/ 89 w 140"/>
                <a:gd name="T31" fmla="*/ 62 h 146"/>
                <a:gd name="T32" fmla="*/ 106 w 140"/>
                <a:gd name="T33" fmla="*/ 45 h 146"/>
                <a:gd name="T34" fmla="*/ 124 w 140"/>
                <a:gd name="T35" fmla="*/ 28 h 146"/>
                <a:gd name="T36" fmla="*/ 140 w 140"/>
                <a:gd name="T37" fmla="*/ 11 h 146"/>
                <a:gd name="T38" fmla="*/ 140 w 140"/>
                <a:gd name="T39" fmla="*/ 11 h 146"/>
                <a:gd name="T40" fmla="*/ 127 w 140"/>
                <a:gd name="T41" fmla="*/ 0 h 1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0"/>
                <a:gd name="T64" fmla="*/ 0 h 146"/>
                <a:gd name="T65" fmla="*/ 140 w 140"/>
                <a:gd name="T66" fmla="*/ 146 h 1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0" h="146">
                  <a:moveTo>
                    <a:pt x="127" y="0"/>
                  </a:moveTo>
                  <a:lnTo>
                    <a:pt x="127" y="0"/>
                  </a:lnTo>
                  <a:lnTo>
                    <a:pt x="111" y="17"/>
                  </a:lnTo>
                  <a:lnTo>
                    <a:pt x="96" y="32"/>
                  </a:lnTo>
                  <a:lnTo>
                    <a:pt x="78" y="48"/>
                  </a:lnTo>
                  <a:lnTo>
                    <a:pt x="61" y="66"/>
                  </a:lnTo>
                  <a:lnTo>
                    <a:pt x="45" y="83"/>
                  </a:lnTo>
                  <a:lnTo>
                    <a:pt x="29" y="101"/>
                  </a:lnTo>
                  <a:lnTo>
                    <a:pt x="14" y="118"/>
                  </a:lnTo>
                  <a:lnTo>
                    <a:pt x="0" y="138"/>
                  </a:lnTo>
                  <a:lnTo>
                    <a:pt x="14" y="146"/>
                  </a:lnTo>
                  <a:lnTo>
                    <a:pt x="27" y="129"/>
                  </a:lnTo>
                  <a:lnTo>
                    <a:pt x="42" y="111"/>
                  </a:lnTo>
                  <a:lnTo>
                    <a:pt x="58" y="94"/>
                  </a:lnTo>
                  <a:lnTo>
                    <a:pt x="74" y="76"/>
                  </a:lnTo>
                  <a:lnTo>
                    <a:pt x="89" y="62"/>
                  </a:lnTo>
                  <a:lnTo>
                    <a:pt x="106" y="45"/>
                  </a:lnTo>
                  <a:lnTo>
                    <a:pt x="124" y="28"/>
                  </a:lnTo>
                  <a:lnTo>
                    <a:pt x="140" y="1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19"/>
            <p:cNvSpPr>
              <a:spLocks/>
            </p:cNvSpPr>
            <p:nvPr/>
          </p:nvSpPr>
          <p:spPr bwMode="auto">
            <a:xfrm>
              <a:off x="2389" y="2574"/>
              <a:ext cx="73" cy="88"/>
            </a:xfrm>
            <a:custGeom>
              <a:avLst/>
              <a:gdLst>
                <a:gd name="T0" fmla="*/ 133 w 146"/>
                <a:gd name="T1" fmla="*/ 0 h 178"/>
                <a:gd name="T2" fmla="*/ 133 w 146"/>
                <a:gd name="T3" fmla="*/ 0 h 178"/>
                <a:gd name="T4" fmla="*/ 116 w 146"/>
                <a:gd name="T5" fmla="*/ 22 h 178"/>
                <a:gd name="T6" fmla="*/ 100 w 146"/>
                <a:gd name="T7" fmla="*/ 42 h 178"/>
                <a:gd name="T8" fmla="*/ 84 w 146"/>
                <a:gd name="T9" fmla="*/ 63 h 178"/>
                <a:gd name="T10" fmla="*/ 68 w 146"/>
                <a:gd name="T11" fmla="*/ 85 h 178"/>
                <a:gd name="T12" fmla="*/ 52 w 146"/>
                <a:gd name="T13" fmla="*/ 105 h 178"/>
                <a:gd name="T14" fmla="*/ 35 w 146"/>
                <a:gd name="T15" fmla="*/ 127 h 178"/>
                <a:gd name="T16" fmla="*/ 17 w 146"/>
                <a:gd name="T17" fmla="*/ 147 h 178"/>
                <a:gd name="T18" fmla="*/ 0 w 146"/>
                <a:gd name="T19" fmla="*/ 167 h 178"/>
                <a:gd name="T20" fmla="*/ 13 w 146"/>
                <a:gd name="T21" fmla="*/ 178 h 178"/>
                <a:gd name="T22" fmla="*/ 30 w 146"/>
                <a:gd name="T23" fmla="*/ 157 h 178"/>
                <a:gd name="T24" fmla="*/ 48 w 146"/>
                <a:gd name="T25" fmla="*/ 137 h 178"/>
                <a:gd name="T26" fmla="*/ 65 w 146"/>
                <a:gd name="T27" fmla="*/ 116 h 178"/>
                <a:gd name="T28" fmla="*/ 82 w 146"/>
                <a:gd name="T29" fmla="*/ 96 h 178"/>
                <a:gd name="T30" fmla="*/ 98 w 146"/>
                <a:gd name="T31" fmla="*/ 74 h 178"/>
                <a:gd name="T32" fmla="*/ 114 w 146"/>
                <a:gd name="T33" fmla="*/ 53 h 178"/>
                <a:gd name="T34" fmla="*/ 130 w 146"/>
                <a:gd name="T35" fmla="*/ 33 h 178"/>
                <a:gd name="T36" fmla="*/ 146 w 146"/>
                <a:gd name="T37" fmla="*/ 11 h 178"/>
                <a:gd name="T38" fmla="*/ 146 w 146"/>
                <a:gd name="T39" fmla="*/ 11 h 178"/>
                <a:gd name="T40" fmla="*/ 133 w 146"/>
                <a:gd name="T41" fmla="*/ 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6"/>
                <a:gd name="T64" fmla="*/ 0 h 178"/>
                <a:gd name="T65" fmla="*/ 146 w 146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6" h="178">
                  <a:moveTo>
                    <a:pt x="133" y="0"/>
                  </a:moveTo>
                  <a:lnTo>
                    <a:pt x="133" y="0"/>
                  </a:lnTo>
                  <a:lnTo>
                    <a:pt x="116" y="22"/>
                  </a:lnTo>
                  <a:lnTo>
                    <a:pt x="100" y="42"/>
                  </a:lnTo>
                  <a:lnTo>
                    <a:pt x="84" y="63"/>
                  </a:lnTo>
                  <a:lnTo>
                    <a:pt x="68" y="85"/>
                  </a:lnTo>
                  <a:lnTo>
                    <a:pt x="52" y="105"/>
                  </a:lnTo>
                  <a:lnTo>
                    <a:pt x="35" y="127"/>
                  </a:lnTo>
                  <a:lnTo>
                    <a:pt x="17" y="147"/>
                  </a:lnTo>
                  <a:lnTo>
                    <a:pt x="0" y="167"/>
                  </a:lnTo>
                  <a:lnTo>
                    <a:pt x="13" y="178"/>
                  </a:lnTo>
                  <a:lnTo>
                    <a:pt x="30" y="157"/>
                  </a:lnTo>
                  <a:lnTo>
                    <a:pt x="48" y="137"/>
                  </a:lnTo>
                  <a:lnTo>
                    <a:pt x="65" y="116"/>
                  </a:lnTo>
                  <a:lnTo>
                    <a:pt x="82" y="96"/>
                  </a:lnTo>
                  <a:lnTo>
                    <a:pt x="98" y="74"/>
                  </a:lnTo>
                  <a:lnTo>
                    <a:pt x="114" y="53"/>
                  </a:lnTo>
                  <a:lnTo>
                    <a:pt x="130" y="33"/>
                  </a:lnTo>
                  <a:lnTo>
                    <a:pt x="146" y="1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0"/>
            <p:cNvSpPr>
              <a:spLocks/>
            </p:cNvSpPr>
            <p:nvPr/>
          </p:nvSpPr>
          <p:spPr bwMode="auto">
            <a:xfrm>
              <a:off x="2455" y="2541"/>
              <a:ext cx="13" cy="38"/>
            </a:xfrm>
            <a:custGeom>
              <a:avLst/>
              <a:gdLst>
                <a:gd name="T0" fmla="*/ 1 w 25"/>
                <a:gd name="T1" fmla="*/ 5 h 76"/>
                <a:gd name="T2" fmla="*/ 1 w 25"/>
                <a:gd name="T3" fmla="*/ 5 h 76"/>
                <a:gd name="T4" fmla="*/ 6 w 25"/>
                <a:gd name="T5" fmla="*/ 21 h 76"/>
                <a:gd name="T6" fmla="*/ 6 w 25"/>
                <a:gd name="T7" fmla="*/ 37 h 76"/>
                <a:gd name="T8" fmla="*/ 6 w 25"/>
                <a:gd name="T9" fmla="*/ 53 h 76"/>
                <a:gd name="T10" fmla="*/ 0 w 25"/>
                <a:gd name="T11" fmla="*/ 65 h 76"/>
                <a:gd name="T12" fmla="*/ 13 w 25"/>
                <a:gd name="T13" fmla="*/ 76 h 76"/>
                <a:gd name="T14" fmla="*/ 22 w 25"/>
                <a:gd name="T15" fmla="*/ 56 h 76"/>
                <a:gd name="T16" fmla="*/ 25 w 25"/>
                <a:gd name="T17" fmla="*/ 37 h 76"/>
                <a:gd name="T18" fmla="*/ 22 w 25"/>
                <a:gd name="T19" fmla="*/ 18 h 76"/>
                <a:gd name="T20" fmla="*/ 17 w 25"/>
                <a:gd name="T21" fmla="*/ 0 h 76"/>
                <a:gd name="T22" fmla="*/ 17 w 25"/>
                <a:gd name="T23" fmla="*/ 0 h 76"/>
                <a:gd name="T24" fmla="*/ 1 w 25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76"/>
                <a:gd name="T41" fmla="*/ 25 w 25"/>
                <a:gd name="T42" fmla="*/ 76 h 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76">
                  <a:moveTo>
                    <a:pt x="1" y="5"/>
                  </a:moveTo>
                  <a:lnTo>
                    <a:pt x="1" y="5"/>
                  </a:lnTo>
                  <a:lnTo>
                    <a:pt x="6" y="21"/>
                  </a:lnTo>
                  <a:lnTo>
                    <a:pt x="6" y="37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13" y="76"/>
                  </a:lnTo>
                  <a:lnTo>
                    <a:pt x="22" y="56"/>
                  </a:lnTo>
                  <a:lnTo>
                    <a:pt x="25" y="37"/>
                  </a:lnTo>
                  <a:lnTo>
                    <a:pt x="22" y="18"/>
                  </a:lnTo>
                  <a:lnTo>
                    <a:pt x="17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1"/>
            <p:cNvSpPr>
              <a:spLocks/>
            </p:cNvSpPr>
            <p:nvPr/>
          </p:nvSpPr>
          <p:spPr bwMode="auto">
            <a:xfrm>
              <a:off x="2442" y="2518"/>
              <a:ext cx="22" cy="26"/>
            </a:xfrm>
            <a:custGeom>
              <a:avLst/>
              <a:gdLst>
                <a:gd name="T0" fmla="*/ 0 w 44"/>
                <a:gd name="T1" fmla="*/ 16 h 51"/>
                <a:gd name="T2" fmla="*/ 0 w 44"/>
                <a:gd name="T3" fmla="*/ 16 h 51"/>
                <a:gd name="T4" fmla="*/ 8 w 44"/>
                <a:gd name="T5" fmla="*/ 19 h 51"/>
                <a:gd name="T6" fmla="*/ 16 w 44"/>
                <a:gd name="T7" fmla="*/ 28 h 51"/>
                <a:gd name="T8" fmla="*/ 22 w 44"/>
                <a:gd name="T9" fmla="*/ 39 h 51"/>
                <a:gd name="T10" fmla="*/ 28 w 44"/>
                <a:gd name="T11" fmla="*/ 51 h 51"/>
                <a:gd name="T12" fmla="*/ 44 w 44"/>
                <a:gd name="T13" fmla="*/ 46 h 51"/>
                <a:gd name="T14" fmla="*/ 39 w 44"/>
                <a:gd name="T15" fmla="*/ 31 h 51"/>
                <a:gd name="T16" fmla="*/ 29 w 44"/>
                <a:gd name="T17" fmla="*/ 17 h 51"/>
                <a:gd name="T18" fmla="*/ 16 w 44"/>
                <a:gd name="T19" fmla="*/ 5 h 51"/>
                <a:gd name="T20" fmla="*/ 0 w 44"/>
                <a:gd name="T21" fmla="*/ 0 h 51"/>
                <a:gd name="T22" fmla="*/ 0 w 44"/>
                <a:gd name="T23" fmla="*/ 0 h 51"/>
                <a:gd name="T24" fmla="*/ 0 w 44"/>
                <a:gd name="T25" fmla="*/ 16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1"/>
                <a:gd name="T41" fmla="*/ 44 w 4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1">
                  <a:moveTo>
                    <a:pt x="0" y="16"/>
                  </a:moveTo>
                  <a:lnTo>
                    <a:pt x="0" y="16"/>
                  </a:lnTo>
                  <a:lnTo>
                    <a:pt x="8" y="19"/>
                  </a:lnTo>
                  <a:lnTo>
                    <a:pt x="16" y="28"/>
                  </a:lnTo>
                  <a:lnTo>
                    <a:pt x="22" y="39"/>
                  </a:lnTo>
                  <a:lnTo>
                    <a:pt x="28" y="51"/>
                  </a:lnTo>
                  <a:lnTo>
                    <a:pt x="44" y="46"/>
                  </a:lnTo>
                  <a:lnTo>
                    <a:pt x="39" y="31"/>
                  </a:lnTo>
                  <a:lnTo>
                    <a:pt x="29" y="17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2"/>
            <p:cNvSpPr>
              <a:spLocks/>
            </p:cNvSpPr>
            <p:nvPr/>
          </p:nvSpPr>
          <p:spPr bwMode="auto">
            <a:xfrm>
              <a:off x="2403" y="2513"/>
              <a:ext cx="39" cy="13"/>
            </a:xfrm>
            <a:custGeom>
              <a:avLst/>
              <a:gdLst>
                <a:gd name="T0" fmla="*/ 5 w 78"/>
                <a:gd name="T1" fmla="*/ 20 h 27"/>
                <a:gd name="T2" fmla="*/ 5 w 78"/>
                <a:gd name="T3" fmla="*/ 20 h 27"/>
                <a:gd name="T4" fmla="*/ 12 w 78"/>
                <a:gd name="T5" fmla="*/ 18 h 27"/>
                <a:gd name="T6" fmla="*/ 21 w 78"/>
                <a:gd name="T7" fmla="*/ 19 h 27"/>
                <a:gd name="T8" fmla="*/ 31 w 78"/>
                <a:gd name="T9" fmla="*/ 18 h 27"/>
                <a:gd name="T10" fmla="*/ 39 w 78"/>
                <a:gd name="T11" fmla="*/ 19 h 27"/>
                <a:gd name="T12" fmla="*/ 48 w 78"/>
                <a:gd name="T13" fmla="*/ 22 h 27"/>
                <a:gd name="T14" fmla="*/ 58 w 78"/>
                <a:gd name="T15" fmla="*/ 23 h 27"/>
                <a:gd name="T16" fmla="*/ 67 w 78"/>
                <a:gd name="T17" fmla="*/ 26 h 27"/>
                <a:gd name="T18" fmla="*/ 78 w 78"/>
                <a:gd name="T19" fmla="*/ 27 h 27"/>
                <a:gd name="T20" fmla="*/ 78 w 78"/>
                <a:gd name="T21" fmla="*/ 11 h 27"/>
                <a:gd name="T22" fmla="*/ 70 w 78"/>
                <a:gd name="T23" fmla="*/ 10 h 27"/>
                <a:gd name="T24" fmla="*/ 60 w 78"/>
                <a:gd name="T25" fmla="*/ 7 h 27"/>
                <a:gd name="T26" fmla="*/ 51 w 78"/>
                <a:gd name="T27" fmla="*/ 6 h 27"/>
                <a:gd name="T28" fmla="*/ 41 w 78"/>
                <a:gd name="T29" fmla="*/ 3 h 27"/>
                <a:gd name="T30" fmla="*/ 31 w 78"/>
                <a:gd name="T31" fmla="*/ 2 h 27"/>
                <a:gd name="T32" fmla="*/ 21 w 78"/>
                <a:gd name="T33" fmla="*/ 0 h 27"/>
                <a:gd name="T34" fmla="*/ 12 w 78"/>
                <a:gd name="T35" fmla="*/ 2 h 27"/>
                <a:gd name="T36" fmla="*/ 0 w 78"/>
                <a:gd name="T37" fmla="*/ 4 h 27"/>
                <a:gd name="T38" fmla="*/ 0 w 78"/>
                <a:gd name="T39" fmla="*/ 4 h 27"/>
                <a:gd name="T40" fmla="*/ 5 w 78"/>
                <a:gd name="T41" fmla="*/ 2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27"/>
                <a:gd name="T65" fmla="*/ 78 w 78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27">
                  <a:moveTo>
                    <a:pt x="5" y="20"/>
                  </a:moveTo>
                  <a:lnTo>
                    <a:pt x="5" y="20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31" y="18"/>
                  </a:lnTo>
                  <a:lnTo>
                    <a:pt x="39" y="19"/>
                  </a:lnTo>
                  <a:lnTo>
                    <a:pt x="48" y="22"/>
                  </a:lnTo>
                  <a:lnTo>
                    <a:pt x="58" y="23"/>
                  </a:lnTo>
                  <a:lnTo>
                    <a:pt x="67" y="26"/>
                  </a:lnTo>
                  <a:lnTo>
                    <a:pt x="78" y="27"/>
                  </a:lnTo>
                  <a:lnTo>
                    <a:pt x="78" y="11"/>
                  </a:lnTo>
                  <a:lnTo>
                    <a:pt x="70" y="10"/>
                  </a:lnTo>
                  <a:lnTo>
                    <a:pt x="60" y="7"/>
                  </a:lnTo>
                  <a:lnTo>
                    <a:pt x="51" y="6"/>
                  </a:lnTo>
                  <a:lnTo>
                    <a:pt x="41" y="3"/>
                  </a:lnTo>
                  <a:lnTo>
                    <a:pt x="31" y="2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0" y="4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3"/>
            <p:cNvSpPr>
              <a:spLocks/>
            </p:cNvSpPr>
            <p:nvPr/>
          </p:nvSpPr>
          <p:spPr bwMode="auto">
            <a:xfrm>
              <a:off x="2255" y="2515"/>
              <a:ext cx="151" cy="129"/>
            </a:xfrm>
            <a:custGeom>
              <a:avLst/>
              <a:gdLst>
                <a:gd name="T0" fmla="*/ 11 w 302"/>
                <a:gd name="T1" fmla="*/ 259 h 259"/>
                <a:gd name="T2" fmla="*/ 11 w 302"/>
                <a:gd name="T3" fmla="*/ 259 h 259"/>
                <a:gd name="T4" fmla="*/ 28 w 302"/>
                <a:gd name="T5" fmla="*/ 243 h 259"/>
                <a:gd name="T6" fmla="*/ 47 w 302"/>
                <a:gd name="T7" fmla="*/ 224 h 259"/>
                <a:gd name="T8" fmla="*/ 63 w 302"/>
                <a:gd name="T9" fmla="*/ 207 h 259"/>
                <a:gd name="T10" fmla="*/ 81 w 302"/>
                <a:gd name="T11" fmla="*/ 190 h 259"/>
                <a:gd name="T12" fmla="*/ 97 w 302"/>
                <a:gd name="T13" fmla="*/ 172 h 259"/>
                <a:gd name="T14" fmla="*/ 112 w 302"/>
                <a:gd name="T15" fmla="*/ 155 h 259"/>
                <a:gd name="T16" fmla="*/ 129 w 302"/>
                <a:gd name="T17" fmla="*/ 139 h 259"/>
                <a:gd name="T18" fmla="*/ 145 w 302"/>
                <a:gd name="T19" fmla="*/ 121 h 259"/>
                <a:gd name="T20" fmla="*/ 163 w 302"/>
                <a:gd name="T21" fmla="*/ 106 h 259"/>
                <a:gd name="T22" fmla="*/ 180 w 302"/>
                <a:gd name="T23" fmla="*/ 90 h 259"/>
                <a:gd name="T24" fmla="*/ 199 w 302"/>
                <a:gd name="T25" fmla="*/ 75 h 259"/>
                <a:gd name="T26" fmla="*/ 216 w 302"/>
                <a:gd name="T27" fmla="*/ 61 h 259"/>
                <a:gd name="T28" fmla="*/ 236 w 302"/>
                <a:gd name="T29" fmla="*/ 49 h 259"/>
                <a:gd name="T30" fmla="*/ 258 w 302"/>
                <a:gd name="T31" fmla="*/ 37 h 259"/>
                <a:gd name="T32" fmla="*/ 279 w 302"/>
                <a:gd name="T33" fmla="*/ 26 h 259"/>
                <a:gd name="T34" fmla="*/ 302 w 302"/>
                <a:gd name="T35" fmla="*/ 16 h 259"/>
                <a:gd name="T36" fmla="*/ 297 w 302"/>
                <a:gd name="T37" fmla="*/ 0 h 259"/>
                <a:gd name="T38" fmla="*/ 274 w 302"/>
                <a:gd name="T39" fmla="*/ 10 h 259"/>
                <a:gd name="T40" fmla="*/ 250 w 302"/>
                <a:gd name="T41" fmla="*/ 20 h 259"/>
                <a:gd name="T42" fmla="*/ 228 w 302"/>
                <a:gd name="T43" fmla="*/ 35 h 259"/>
                <a:gd name="T44" fmla="*/ 208 w 302"/>
                <a:gd name="T45" fmla="*/ 47 h 259"/>
                <a:gd name="T46" fmla="*/ 188 w 302"/>
                <a:gd name="T47" fmla="*/ 62 h 259"/>
                <a:gd name="T48" fmla="*/ 169 w 302"/>
                <a:gd name="T49" fmla="*/ 77 h 259"/>
                <a:gd name="T50" fmla="*/ 152 w 302"/>
                <a:gd name="T51" fmla="*/ 93 h 259"/>
                <a:gd name="T52" fmla="*/ 134 w 302"/>
                <a:gd name="T53" fmla="*/ 110 h 259"/>
                <a:gd name="T54" fmla="*/ 118 w 302"/>
                <a:gd name="T55" fmla="*/ 128 h 259"/>
                <a:gd name="T56" fmla="*/ 101 w 302"/>
                <a:gd name="T57" fmla="*/ 144 h 259"/>
                <a:gd name="T58" fmla="*/ 83 w 302"/>
                <a:gd name="T59" fmla="*/ 161 h 259"/>
                <a:gd name="T60" fmla="*/ 67 w 302"/>
                <a:gd name="T61" fmla="*/ 179 h 259"/>
                <a:gd name="T62" fmla="*/ 50 w 302"/>
                <a:gd name="T63" fmla="*/ 196 h 259"/>
                <a:gd name="T64" fmla="*/ 34 w 302"/>
                <a:gd name="T65" fmla="*/ 214 h 259"/>
                <a:gd name="T66" fmla="*/ 18 w 302"/>
                <a:gd name="T67" fmla="*/ 230 h 259"/>
                <a:gd name="T68" fmla="*/ 0 w 302"/>
                <a:gd name="T69" fmla="*/ 246 h 259"/>
                <a:gd name="T70" fmla="*/ 0 w 302"/>
                <a:gd name="T71" fmla="*/ 246 h 259"/>
                <a:gd name="T72" fmla="*/ 11 w 302"/>
                <a:gd name="T73" fmla="*/ 259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2"/>
                <a:gd name="T112" fmla="*/ 0 h 259"/>
                <a:gd name="T113" fmla="*/ 302 w 302"/>
                <a:gd name="T114" fmla="*/ 259 h 2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2" h="259">
                  <a:moveTo>
                    <a:pt x="11" y="259"/>
                  </a:moveTo>
                  <a:lnTo>
                    <a:pt x="11" y="259"/>
                  </a:lnTo>
                  <a:lnTo>
                    <a:pt x="28" y="243"/>
                  </a:lnTo>
                  <a:lnTo>
                    <a:pt x="47" y="224"/>
                  </a:lnTo>
                  <a:lnTo>
                    <a:pt x="63" y="207"/>
                  </a:lnTo>
                  <a:lnTo>
                    <a:pt x="81" y="190"/>
                  </a:lnTo>
                  <a:lnTo>
                    <a:pt x="97" y="172"/>
                  </a:lnTo>
                  <a:lnTo>
                    <a:pt x="112" y="155"/>
                  </a:lnTo>
                  <a:lnTo>
                    <a:pt x="129" y="139"/>
                  </a:lnTo>
                  <a:lnTo>
                    <a:pt x="145" y="121"/>
                  </a:lnTo>
                  <a:lnTo>
                    <a:pt x="163" y="106"/>
                  </a:lnTo>
                  <a:lnTo>
                    <a:pt x="180" y="90"/>
                  </a:lnTo>
                  <a:lnTo>
                    <a:pt x="199" y="75"/>
                  </a:lnTo>
                  <a:lnTo>
                    <a:pt x="216" y="61"/>
                  </a:lnTo>
                  <a:lnTo>
                    <a:pt x="236" y="49"/>
                  </a:lnTo>
                  <a:lnTo>
                    <a:pt x="258" y="37"/>
                  </a:lnTo>
                  <a:lnTo>
                    <a:pt x="279" y="26"/>
                  </a:lnTo>
                  <a:lnTo>
                    <a:pt x="302" y="16"/>
                  </a:lnTo>
                  <a:lnTo>
                    <a:pt x="297" y="0"/>
                  </a:lnTo>
                  <a:lnTo>
                    <a:pt x="274" y="10"/>
                  </a:lnTo>
                  <a:lnTo>
                    <a:pt x="250" y="20"/>
                  </a:lnTo>
                  <a:lnTo>
                    <a:pt x="228" y="35"/>
                  </a:lnTo>
                  <a:lnTo>
                    <a:pt x="208" y="47"/>
                  </a:lnTo>
                  <a:lnTo>
                    <a:pt x="188" y="62"/>
                  </a:lnTo>
                  <a:lnTo>
                    <a:pt x="169" y="77"/>
                  </a:lnTo>
                  <a:lnTo>
                    <a:pt x="152" y="93"/>
                  </a:lnTo>
                  <a:lnTo>
                    <a:pt x="134" y="110"/>
                  </a:lnTo>
                  <a:lnTo>
                    <a:pt x="118" y="128"/>
                  </a:lnTo>
                  <a:lnTo>
                    <a:pt x="101" y="144"/>
                  </a:lnTo>
                  <a:lnTo>
                    <a:pt x="83" y="161"/>
                  </a:lnTo>
                  <a:lnTo>
                    <a:pt x="67" y="179"/>
                  </a:lnTo>
                  <a:lnTo>
                    <a:pt x="50" y="196"/>
                  </a:lnTo>
                  <a:lnTo>
                    <a:pt x="34" y="214"/>
                  </a:lnTo>
                  <a:lnTo>
                    <a:pt x="18" y="230"/>
                  </a:lnTo>
                  <a:lnTo>
                    <a:pt x="0" y="246"/>
                  </a:lnTo>
                  <a:lnTo>
                    <a:pt x="11" y="2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4"/>
            <p:cNvSpPr>
              <a:spLocks/>
            </p:cNvSpPr>
            <p:nvPr/>
          </p:nvSpPr>
          <p:spPr bwMode="auto">
            <a:xfrm>
              <a:off x="2193" y="2637"/>
              <a:ext cx="67" cy="28"/>
            </a:xfrm>
            <a:custGeom>
              <a:avLst/>
              <a:gdLst>
                <a:gd name="T0" fmla="*/ 0 w 134"/>
                <a:gd name="T1" fmla="*/ 51 h 55"/>
                <a:gd name="T2" fmla="*/ 6 w 134"/>
                <a:gd name="T3" fmla="*/ 54 h 55"/>
                <a:gd name="T4" fmla="*/ 22 w 134"/>
                <a:gd name="T5" fmla="*/ 52 h 55"/>
                <a:gd name="T6" fmla="*/ 41 w 134"/>
                <a:gd name="T7" fmla="*/ 50 h 55"/>
                <a:gd name="T8" fmla="*/ 57 w 134"/>
                <a:gd name="T9" fmla="*/ 47 h 55"/>
                <a:gd name="T10" fmla="*/ 73 w 134"/>
                <a:gd name="T11" fmla="*/ 43 h 55"/>
                <a:gd name="T12" fmla="*/ 91 w 134"/>
                <a:gd name="T13" fmla="*/ 39 h 55"/>
                <a:gd name="T14" fmla="*/ 107 w 134"/>
                <a:gd name="T15" fmla="*/ 32 h 55"/>
                <a:gd name="T16" fmla="*/ 120 w 134"/>
                <a:gd name="T17" fmla="*/ 23 h 55"/>
                <a:gd name="T18" fmla="*/ 134 w 134"/>
                <a:gd name="T19" fmla="*/ 13 h 55"/>
                <a:gd name="T20" fmla="*/ 123 w 134"/>
                <a:gd name="T21" fmla="*/ 0 h 55"/>
                <a:gd name="T22" fmla="*/ 112 w 134"/>
                <a:gd name="T23" fmla="*/ 9 h 55"/>
                <a:gd name="T24" fmla="*/ 99 w 134"/>
                <a:gd name="T25" fmla="*/ 16 h 55"/>
                <a:gd name="T26" fmla="*/ 86 w 134"/>
                <a:gd name="T27" fmla="*/ 23 h 55"/>
                <a:gd name="T28" fmla="*/ 71 w 134"/>
                <a:gd name="T29" fmla="*/ 27 h 55"/>
                <a:gd name="T30" fmla="*/ 55 w 134"/>
                <a:gd name="T31" fmla="*/ 31 h 55"/>
                <a:gd name="T32" fmla="*/ 39 w 134"/>
                <a:gd name="T33" fmla="*/ 33 h 55"/>
                <a:gd name="T34" fmla="*/ 22 w 134"/>
                <a:gd name="T35" fmla="*/ 36 h 55"/>
                <a:gd name="T36" fmla="*/ 6 w 134"/>
                <a:gd name="T37" fmla="*/ 38 h 55"/>
                <a:gd name="T38" fmla="*/ 13 w 134"/>
                <a:gd name="T39" fmla="*/ 40 h 55"/>
                <a:gd name="T40" fmla="*/ 0 w 134"/>
                <a:gd name="T41" fmla="*/ 51 h 55"/>
                <a:gd name="T42" fmla="*/ 4 w 134"/>
                <a:gd name="T43" fmla="*/ 55 h 55"/>
                <a:gd name="T44" fmla="*/ 6 w 134"/>
                <a:gd name="T45" fmla="*/ 54 h 55"/>
                <a:gd name="T46" fmla="*/ 0 w 134"/>
                <a:gd name="T47" fmla="*/ 5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4"/>
                <a:gd name="T73" fmla="*/ 0 h 55"/>
                <a:gd name="T74" fmla="*/ 134 w 13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4" h="55">
                  <a:moveTo>
                    <a:pt x="0" y="51"/>
                  </a:moveTo>
                  <a:lnTo>
                    <a:pt x="6" y="54"/>
                  </a:lnTo>
                  <a:lnTo>
                    <a:pt x="22" y="52"/>
                  </a:lnTo>
                  <a:lnTo>
                    <a:pt x="41" y="50"/>
                  </a:lnTo>
                  <a:lnTo>
                    <a:pt x="57" y="47"/>
                  </a:lnTo>
                  <a:lnTo>
                    <a:pt x="73" y="43"/>
                  </a:lnTo>
                  <a:lnTo>
                    <a:pt x="91" y="39"/>
                  </a:lnTo>
                  <a:lnTo>
                    <a:pt x="107" y="32"/>
                  </a:lnTo>
                  <a:lnTo>
                    <a:pt x="120" y="23"/>
                  </a:lnTo>
                  <a:lnTo>
                    <a:pt x="134" y="13"/>
                  </a:lnTo>
                  <a:lnTo>
                    <a:pt x="123" y="0"/>
                  </a:lnTo>
                  <a:lnTo>
                    <a:pt x="112" y="9"/>
                  </a:lnTo>
                  <a:lnTo>
                    <a:pt x="99" y="16"/>
                  </a:lnTo>
                  <a:lnTo>
                    <a:pt x="86" y="23"/>
                  </a:lnTo>
                  <a:lnTo>
                    <a:pt x="71" y="27"/>
                  </a:lnTo>
                  <a:lnTo>
                    <a:pt x="55" y="31"/>
                  </a:lnTo>
                  <a:lnTo>
                    <a:pt x="39" y="33"/>
                  </a:lnTo>
                  <a:lnTo>
                    <a:pt x="22" y="36"/>
                  </a:lnTo>
                  <a:lnTo>
                    <a:pt x="6" y="38"/>
                  </a:lnTo>
                  <a:lnTo>
                    <a:pt x="13" y="40"/>
                  </a:lnTo>
                  <a:lnTo>
                    <a:pt x="0" y="51"/>
                  </a:lnTo>
                  <a:lnTo>
                    <a:pt x="4" y="55"/>
                  </a:lnTo>
                  <a:lnTo>
                    <a:pt x="6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5"/>
            <p:cNvSpPr>
              <a:spLocks/>
            </p:cNvSpPr>
            <p:nvPr/>
          </p:nvSpPr>
          <p:spPr bwMode="auto">
            <a:xfrm>
              <a:off x="2174" y="2566"/>
              <a:ext cx="26" cy="97"/>
            </a:xfrm>
            <a:custGeom>
              <a:avLst/>
              <a:gdLst>
                <a:gd name="T0" fmla="*/ 5 w 51"/>
                <a:gd name="T1" fmla="*/ 0 h 193"/>
                <a:gd name="T2" fmla="*/ 5 w 51"/>
                <a:gd name="T3" fmla="*/ 0 h 193"/>
                <a:gd name="T4" fmla="*/ 4 w 51"/>
                <a:gd name="T5" fmla="*/ 24 h 193"/>
                <a:gd name="T6" fmla="*/ 3 w 51"/>
                <a:gd name="T7" fmla="*/ 49 h 193"/>
                <a:gd name="T8" fmla="*/ 0 w 51"/>
                <a:gd name="T9" fmla="*/ 75 h 193"/>
                <a:gd name="T10" fmla="*/ 3 w 51"/>
                <a:gd name="T11" fmla="*/ 99 h 193"/>
                <a:gd name="T12" fmla="*/ 5 w 51"/>
                <a:gd name="T13" fmla="*/ 126 h 193"/>
                <a:gd name="T14" fmla="*/ 12 w 51"/>
                <a:gd name="T15" fmla="*/ 150 h 193"/>
                <a:gd name="T16" fmla="*/ 23 w 51"/>
                <a:gd name="T17" fmla="*/ 173 h 193"/>
                <a:gd name="T18" fmla="*/ 38 w 51"/>
                <a:gd name="T19" fmla="*/ 193 h 193"/>
                <a:gd name="T20" fmla="*/ 51 w 51"/>
                <a:gd name="T21" fmla="*/ 182 h 193"/>
                <a:gd name="T22" fmla="*/ 36 w 51"/>
                <a:gd name="T23" fmla="*/ 165 h 193"/>
                <a:gd name="T24" fmla="*/ 28 w 51"/>
                <a:gd name="T25" fmla="*/ 145 h 193"/>
                <a:gd name="T26" fmla="*/ 22 w 51"/>
                <a:gd name="T27" fmla="*/ 123 h 193"/>
                <a:gd name="T28" fmla="*/ 19 w 51"/>
                <a:gd name="T29" fmla="*/ 99 h 193"/>
                <a:gd name="T30" fmla="*/ 19 w 51"/>
                <a:gd name="T31" fmla="*/ 75 h 193"/>
                <a:gd name="T32" fmla="*/ 19 w 51"/>
                <a:gd name="T33" fmla="*/ 49 h 193"/>
                <a:gd name="T34" fmla="*/ 20 w 51"/>
                <a:gd name="T35" fmla="*/ 24 h 193"/>
                <a:gd name="T36" fmla="*/ 22 w 51"/>
                <a:gd name="T37" fmla="*/ 0 h 193"/>
                <a:gd name="T38" fmla="*/ 22 w 51"/>
                <a:gd name="T39" fmla="*/ 0 h 193"/>
                <a:gd name="T40" fmla="*/ 5 w 51"/>
                <a:gd name="T41" fmla="*/ 0 h 1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"/>
                <a:gd name="T64" fmla="*/ 0 h 193"/>
                <a:gd name="T65" fmla="*/ 51 w 51"/>
                <a:gd name="T66" fmla="*/ 193 h 1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" h="193">
                  <a:moveTo>
                    <a:pt x="5" y="0"/>
                  </a:moveTo>
                  <a:lnTo>
                    <a:pt x="5" y="0"/>
                  </a:lnTo>
                  <a:lnTo>
                    <a:pt x="4" y="24"/>
                  </a:lnTo>
                  <a:lnTo>
                    <a:pt x="3" y="49"/>
                  </a:lnTo>
                  <a:lnTo>
                    <a:pt x="0" y="75"/>
                  </a:lnTo>
                  <a:lnTo>
                    <a:pt x="3" y="99"/>
                  </a:lnTo>
                  <a:lnTo>
                    <a:pt x="5" y="126"/>
                  </a:lnTo>
                  <a:lnTo>
                    <a:pt x="12" y="150"/>
                  </a:lnTo>
                  <a:lnTo>
                    <a:pt x="23" y="173"/>
                  </a:lnTo>
                  <a:lnTo>
                    <a:pt x="38" y="193"/>
                  </a:lnTo>
                  <a:lnTo>
                    <a:pt x="51" y="182"/>
                  </a:lnTo>
                  <a:lnTo>
                    <a:pt x="36" y="165"/>
                  </a:lnTo>
                  <a:lnTo>
                    <a:pt x="28" y="145"/>
                  </a:lnTo>
                  <a:lnTo>
                    <a:pt x="22" y="123"/>
                  </a:lnTo>
                  <a:lnTo>
                    <a:pt x="19" y="99"/>
                  </a:lnTo>
                  <a:lnTo>
                    <a:pt x="19" y="75"/>
                  </a:lnTo>
                  <a:lnTo>
                    <a:pt x="19" y="49"/>
                  </a:lnTo>
                  <a:lnTo>
                    <a:pt x="20" y="24"/>
                  </a:lnTo>
                  <a:lnTo>
                    <a:pt x="2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26"/>
            <p:cNvSpPr>
              <a:spLocks/>
            </p:cNvSpPr>
            <p:nvPr/>
          </p:nvSpPr>
          <p:spPr bwMode="auto">
            <a:xfrm>
              <a:off x="2169" y="2507"/>
              <a:ext cx="16" cy="59"/>
            </a:xfrm>
            <a:custGeom>
              <a:avLst/>
              <a:gdLst>
                <a:gd name="T0" fmla="*/ 0 w 31"/>
                <a:gd name="T1" fmla="*/ 3 h 120"/>
                <a:gd name="T2" fmla="*/ 0 w 31"/>
                <a:gd name="T3" fmla="*/ 3 h 120"/>
                <a:gd name="T4" fmla="*/ 5 w 31"/>
                <a:gd name="T5" fmla="*/ 32 h 120"/>
                <a:gd name="T6" fmla="*/ 10 w 31"/>
                <a:gd name="T7" fmla="*/ 62 h 120"/>
                <a:gd name="T8" fmla="*/ 14 w 31"/>
                <a:gd name="T9" fmla="*/ 89 h 120"/>
                <a:gd name="T10" fmla="*/ 14 w 31"/>
                <a:gd name="T11" fmla="*/ 120 h 120"/>
                <a:gd name="T12" fmla="*/ 31 w 31"/>
                <a:gd name="T13" fmla="*/ 120 h 120"/>
                <a:gd name="T14" fmla="*/ 31 w 31"/>
                <a:gd name="T15" fmla="*/ 89 h 120"/>
                <a:gd name="T16" fmla="*/ 26 w 31"/>
                <a:gd name="T17" fmla="*/ 59 h 120"/>
                <a:gd name="T18" fmla="*/ 21 w 31"/>
                <a:gd name="T19" fmla="*/ 30 h 120"/>
                <a:gd name="T20" fmla="*/ 16 w 31"/>
                <a:gd name="T21" fmla="*/ 0 h 120"/>
                <a:gd name="T22" fmla="*/ 16 w 31"/>
                <a:gd name="T23" fmla="*/ 0 h 120"/>
                <a:gd name="T24" fmla="*/ 0 w 31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120"/>
                <a:gd name="T41" fmla="*/ 31 w 31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120">
                  <a:moveTo>
                    <a:pt x="0" y="3"/>
                  </a:moveTo>
                  <a:lnTo>
                    <a:pt x="0" y="3"/>
                  </a:lnTo>
                  <a:lnTo>
                    <a:pt x="5" y="32"/>
                  </a:lnTo>
                  <a:lnTo>
                    <a:pt x="10" y="62"/>
                  </a:lnTo>
                  <a:lnTo>
                    <a:pt x="14" y="89"/>
                  </a:lnTo>
                  <a:lnTo>
                    <a:pt x="14" y="120"/>
                  </a:lnTo>
                  <a:lnTo>
                    <a:pt x="31" y="120"/>
                  </a:lnTo>
                  <a:lnTo>
                    <a:pt x="31" y="89"/>
                  </a:lnTo>
                  <a:lnTo>
                    <a:pt x="26" y="59"/>
                  </a:lnTo>
                  <a:lnTo>
                    <a:pt x="21" y="3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27"/>
            <p:cNvSpPr>
              <a:spLocks/>
            </p:cNvSpPr>
            <p:nvPr/>
          </p:nvSpPr>
          <p:spPr bwMode="auto">
            <a:xfrm>
              <a:off x="2167" y="2434"/>
              <a:ext cx="13" cy="74"/>
            </a:xfrm>
            <a:custGeom>
              <a:avLst/>
              <a:gdLst>
                <a:gd name="T0" fmla="*/ 9 w 25"/>
                <a:gd name="T1" fmla="*/ 0 h 148"/>
                <a:gd name="T2" fmla="*/ 9 w 25"/>
                <a:gd name="T3" fmla="*/ 2 h 148"/>
                <a:gd name="T4" fmla="*/ 4 w 25"/>
                <a:gd name="T5" fmla="*/ 38 h 148"/>
                <a:gd name="T6" fmla="*/ 1 w 25"/>
                <a:gd name="T7" fmla="*/ 74 h 148"/>
                <a:gd name="T8" fmla="*/ 0 w 25"/>
                <a:gd name="T9" fmla="*/ 110 h 148"/>
                <a:gd name="T10" fmla="*/ 4 w 25"/>
                <a:gd name="T11" fmla="*/ 148 h 148"/>
                <a:gd name="T12" fmla="*/ 20 w 25"/>
                <a:gd name="T13" fmla="*/ 145 h 148"/>
                <a:gd name="T14" fmla="*/ 16 w 25"/>
                <a:gd name="T15" fmla="*/ 110 h 148"/>
                <a:gd name="T16" fmla="*/ 17 w 25"/>
                <a:gd name="T17" fmla="*/ 74 h 148"/>
                <a:gd name="T18" fmla="*/ 20 w 25"/>
                <a:gd name="T19" fmla="*/ 38 h 148"/>
                <a:gd name="T20" fmla="*/ 25 w 25"/>
                <a:gd name="T21" fmla="*/ 2 h 148"/>
                <a:gd name="T22" fmla="*/ 25 w 25"/>
                <a:gd name="T23" fmla="*/ 3 h 148"/>
                <a:gd name="T24" fmla="*/ 9 w 25"/>
                <a:gd name="T25" fmla="*/ 0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8"/>
                <a:gd name="T41" fmla="*/ 25 w 25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8">
                  <a:moveTo>
                    <a:pt x="9" y="0"/>
                  </a:moveTo>
                  <a:lnTo>
                    <a:pt x="9" y="2"/>
                  </a:lnTo>
                  <a:lnTo>
                    <a:pt x="4" y="38"/>
                  </a:lnTo>
                  <a:lnTo>
                    <a:pt x="1" y="74"/>
                  </a:lnTo>
                  <a:lnTo>
                    <a:pt x="0" y="110"/>
                  </a:lnTo>
                  <a:lnTo>
                    <a:pt x="4" y="148"/>
                  </a:lnTo>
                  <a:lnTo>
                    <a:pt x="20" y="145"/>
                  </a:lnTo>
                  <a:lnTo>
                    <a:pt x="16" y="110"/>
                  </a:lnTo>
                  <a:lnTo>
                    <a:pt x="17" y="74"/>
                  </a:lnTo>
                  <a:lnTo>
                    <a:pt x="20" y="38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28"/>
            <p:cNvSpPr>
              <a:spLocks/>
            </p:cNvSpPr>
            <p:nvPr/>
          </p:nvSpPr>
          <p:spPr bwMode="auto">
            <a:xfrm>
              <a:off x="2172" y="2383"/>
              <a:ext cx="19" cy="52"/>
            </a:xfrm>
            <a:custGeom>
              <a:avLst/>
              <a:gdLst>
                <a:gd name="T0" fmla="*/ 21 w 38"/>
                <a:gd name="T1" fmla="*/ 0 h 105"/>
                <a:gd name="T2" fmla="*/ 21 w 38"/>
                <a:gd name="T3" fmla="*/ 0 h 105"/>
                <a:gd name="T4" fmla="*/ 19 w 38"/>
                <a:gd name="T5" fmla="*/ 26 h 105"/>
                <a:gd name="T6" fmla="*/ 12 w 38"/>
                <a:gd name="T7" fmla="*/ 51 h 105"/>
                <a:gd name="T8" fmla="*/ 5 w 38"/>
                <a:gd name="T9" fmla="*/ 77 h 105"/>
                <a:gd name="T10" fmla="*/ 0 w 38"/>
                <a:gd name="T11" fmla="*/ 102 h 105"/>
                <a:gd name="T12" fmla="*/ 16 w 38"/>
                <a:gd name="T13" fmla="*/ 105 h 105"/>
                <a:gd name="T14" fmla="*/ 21 w 38"/>
                <a:gd name="T15" fmla="*/ 79 h 105"/>
                <a:gd name="T16" fmla="*/ 28 w 38"/>
                <a:gd name="T17" fmla="*/ 54 h 105"/>
                <a:gd name="T18" fmla="*/ 35 w 38"/>
                <a:gd name="T19" fmla="*/ 28 h 105"/>
                <a:gd name="T20" fmla="*/ 38 w 38"/>
                <a:gd name="T21" fmla="*/ 0 h 105"/>
                <a:gd name="T22" fmla="*/ 38 w 38"/>
                <a:gd name="T23" fmla="*/ 0 h 105"/>
                <a:gd name="T24" fmla="*/ 21 w 38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05"/>
                <a:gd name="T41" fmla="*/ 38 w 38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05">
                  <a:moveTo>
                    <a:pt x="21" y="0"/>
                  </a:moveTo>
                  <a:lnTo>
                    <a:pt x="21" y="0"/>
                  </a:lnTo>
                  <a:lnTo>
                    <a:pt x="19" y="26"/>
                  </a:lnTo>
                  <a:lnTo>
                    <a:pt x="12" y="51"/>
                  </a:lnTo>
                  <a:lnTo>
                    <a:pt x="5" y="77"/>
                  </a:lnTo>
                  <a:lnTo>
                    <a:pt x="0" y="102"/>
                  </a:lnTo>
                  <a:lnTo>
                    <a:pt x="16" y="105"/>
                  </a:lnTo>
                  <a:lnTo>
                    <a:pt x="21" y="79"/>
                  </a:lnTo>
                  <a:lnTo>
                    <a:pt x="28" y="54"/>
                  </a:lnTo>
                  <a:lnTo>
                    <a:pt x="35" y="28"/>
                  </a:lnTo>
                  <a:lnTo>
                    <a:pt x="38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29"/>
            <p:cNvSpPr>
              <a:spLocks/>
            </p:cNvSpPr>
            <p:nvPr/>
          </p:nvSpPr>
          <p:spPr bwMode="auto">
            <a:xfrm>
              <a:off x="2175" y="2256"/>
              <a:ext cx="16" cy="127"/>
            </a:xfrm>
            <a:custGeom>
              <a:avLst/>
              <a:gdLst>
                <a:gd name="T0" fmla="*/ 0 w 31"/>
                <a:gd name="T1" fmla="*/ 0 h 253"/>
                <a:gd name="T2" fmla="*/ 0 w 31"/>
                <a:gd name="T3" fmla="*/ 0 h 253"/>
                <a:gd name="T4" fmla="*/ 5 w 31"/>
                <a:gd name="T5" fmla="*/ 64 h 253"/>
                <a:gd name="T6" fmla="*/ 10 w 31"/>
                <a:gd name="T7" fmla="*/ 126 h 253"/>
                <a:gd name="T8" fmla="*/ 14 w 31"/>
                <a:gd name="T9" fmla="*/ 189 h 253"/>
                <a:gd name="T10" fmla="*/ 14 w 31"/>
                <a:gd name="T11" fmla="*/ 253 h 253"/>
                <a:gd name="T12" fmla="*/ 31 w 31"/>
                <a:gd name="T13" fmla="*/ 253 h 253"/>
                <a:gd name="T14" fmla="*/ 31 w 31"/>
                <a:gd name="T15" fmla="*/ 189 h 253"/>
                <a:gd name="T16" fmla="*/ 27 w 31"/>
                <a:gd name="T17" fmla="*/ 126 h 253"/>
                <a:gd name="T18" fmla="*/ 21 w 31"/>
                <a:gd name="T19" fmla="*/ 64 h 253"/>
                <a:gd name="T20" fmla="*/ 16 w 31"/>
                <a:gd name="T21" fmla="*/ 0 h 253"/>
                <a:gd name="T22" fmla="*/ 16 w 31"/>
                <a:gd name="T23" fmla="*/ 0 h 253"/>
                <a:gd name="T24" fmla="*/ 0 w 31"/>
                <a:gd name="T25" fmla="*/ 0 h 2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53"/>
                <a:gd name="T41" fmla="*/ 31 w 31"/>
                <a:gd name="T42" fmla="*/ 253 h 2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53">
                  <a:moveTo>
                    <a:pt x="0" y="0"/>
                  </a:moveTo>
                  <a:lnTo>
                    <a:pt x="0" y="0"/>
                  </a:lnTo>
                  <a:lnTo>
                    <a:pt x="5" y="64"/>
                  </a:lnTo>
                  <a:lnTo>
                    <a:pt x="10" y="126"/>
                  </a:lnTo>
                  <a:lnTo>
                    <a:pt x="14" y="189"/>
                  </a:lnTo>
                  <a:lnTo>
                    <a:pt x="14" y="253"/>
                  </a:lnTo>
                  <a:lnTo>
                    <a:pt x="31" y="253"/>
                  </a:lnTo>
                  <a:lnTo>
                    <a:pt x="31" y="189"/>
                  </a:lnTo>
                  <a:lnTo>
                    <a:pt x="27" y="126"/>
                  </a:lnTo>
                  <a:lnTo>
                    <a:pt x="21" y="64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0"/>
            <p:cNvSpPr>
              <a:spLocks/>
            </p:cNvSpPr>
            <p:nvPr/>
          </p:nvSpPr>
          <p:spPr bwMode="auto">
            <a:xfrm>
              <a:off x="2153" y="2172"/>
              <a:ext cx="30" cy="84"/>
            </a:xfrm>
            <a:custGeom>
              <a:avLst/>
              <a:gdLst>
                <a:gd name="T0" fmla="*/ 0 w 62"/>
                <a:gd name="T1" fmla="*/ 11 h 170"/>
                <a:gd name="T2" fmla="*/ 0 w 62"/>
                <a:gd name="T3" fmla="*/ 11 h 170"/>
                <a:gd name="T4" fmla="*/ 12 w 62"/>
                <a:gd name="T5" fmla="*/ 29 h 170"/>
                <a:gd name="T6" fmla="*/ 22 w 62"/>
                <a:gd name="T7" fmla="*/ 47 h 170"/>
                <a:gd name="T8" fmla="*/ 30 w 62"/>
                <a:gd name="T9" fmla="*/ 66 h 170"/>
                <a:gd name="T10" fmla="*/ 35 w 62"/>
                <a:gd name="T11" fmla="*/ 85 h 170"/>
                <a:gd name="T12" fmla="*/ 39 w 62"/>
                <a:gd name="T13" fmla="*/ 106 h 170"/>
                <a:gd name="T14" fmla="*/ 42 w 62"/>
                <a:gd name="T15" fmla="*/ 127 h 170"/>
                <a:gd name="T16" fmla="*/ 44 w 62"/>
                <a:gd name="T17" fmla="*/ 148 h 170"/>
                <a:gd name="T18" fmla="*/ 46 w 62"/>
                <a:gd name="T19" fmla="*/ 170 h 170"/>
                <a:gd name="T20" fmla="*/ 62 w 62"/>
                <a:gd name="T21" fmla="*/ 170 h 170"/>
                <a:gd name="T22" fmla="*/ 60 w 62"/>
                <a:gd name="T23" fmla="*/ 148 h 170"/>
                <a:gd name="T24" fmla="*/ 58 w 62"/>
                <a:gd name="T25" fmla="*/ 127 h 170"/>
                <a:gd name="T26" fmla="*/ 55 w 62"/>
                <a:gd name="T27" fmla="*/ 104 h 170"/>
                <a:gd name="T28" fmla="*/ 51 w 62"/>
                <a:gd name="T29" fmla="*/ 82 h 170"/>
                <a:gd name="T30" fmla="*/ 46 w 62"/>
                <a:gd name="T31" fmla="*/ 61 h 170"/>
                <a:gd name="T32" fmla="*/ 38 w 62"/>
                <a:gd name="T33" fmla="*/ 39 h 170"/>
                <a:gd name="T34" fmla="*/ 26 w 62"/>
                <a:gd name="T35" fmla="*/ 21 h 170"/>
                <a:gd name="T36" fmla="*/ 14 w 62"/>
                <a:gd name="T37" fmla="*/ 0 h 170"/>
                <a:gd name="T38" fmla="*/ 14 w 62"/>
                <a:gd name="T39" fmla="*/ 0 h 170"/>
                <a:gd name="T40" fmla="*/ 0 w 62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170"/>
                <a:gd name="T65" fmla="*/ 62 w 62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170">
                  <a:moveTo>
                    <a:pt x="0" y="11"/>
                  </a:moveTo>
                  <a:lnTo>
                    <a:pt x="0" y="11"/>
                  </a:lnTo>
                  <a:lnTo>
                    <a:pt x="12" y="29"/>
                  </a:lnTo>
                  <a:lnTo>
                    <a:pt x="22" y="47"/>
                  </a:lnTo>
                  <a:lnTo>
                    <a:pt x="30" y="66"/>
                  </a:lnTo>
                  <a:lnTo>
                    <a:pt x="35" y="85"/>
                  </a:lnTo>
                  <a:lnTo>
                    <a:pt x="39" y="106"/>
                  </a:lnTo>
                  <a:lnTo>
                    <a:pt x="42" y="127"/>
                  </a:lnTo>
                  <a:lnTo>
                    <a:pt x="44" y="148"/>
                  </a:lnTo>
                  <a:lnTo>
                    <a:pt x="46" y="170"/>
                  </a:lnTo>
                  <a:lnTo>
                    <a:pt x="62" y="170"/>
                  </a:lnTo>
                  <a:lnTo>
                    <a:pt x="60" y="148"/>
                  </a:lnTo>
                  <a:lnTo>
                    <a:pt x="58" y="127"/>
                  </a:lnTo>
                  <a:lnTo>
                    <a:pt x="55" y="104"/>
                  </a:lnTo>
                  <a:lnTo>
                    <a:pt x="51" y="82"/>
                  </a:lnTo>
                  <a:lnTo>
                    <a:pt x="46" y="61"/>
                  </a:lnTo>
                  <a:lnTo>
                    <a:pt x="38" y="39"/>
                  </a:lnTo>
                  <a:lnTo>
                    <a:pt x="26" y="21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1"/>
            <p:cNvSpPr>
              <a:spLocks/>
            </p:cNvSpPr>
            <p:nvPr/>
          </p:nvSpPr>
          <p:spPr bwMode="auto">
            <a:xfrm>
              <a:off x="2112" y="2150"/>
              <a:ext cx="47" cy="27"/>
            </a:xfrm>
            <a:custGeom>
              <a:avLst/>
              <a:gdLst>
                <a:gd name="T0" fmla="*/ 2 w 94"/>
                <a:gd name="T1" fmla="*/ 20 h 53"/>
                <a:gd name="T2" fmla="*/ 2 w 94"/>
                <a:gd name="T3" fmla="*/ 20 h 53"/>
                <a:gd name="T4" fmla="*/ 14 w 94"/>
                <a:gd name="T5" fmla="*/ 18 h 53"/>
                <a:gd name="T6" fmla="*/ 26 w 94"/>
                <a:gd name="T7" fmla="*/ 18 h 53"/>
                <a:gd name="T8" fmla="*/ 37 w 94"/>
                <a:gd name="T9" fmla="*/ 20 h 53"/>
                <a:gd name="T10" fmla="*/ 47 w 94"/>
                <a:gd name="T11" fmla="*/ 25 h 53"/>
                <a:gd name="T12" fmla="*/ 55 w 94"/>
                <a:gd name="T13" fmla="*/ 29 h 53"/>
                <a:gd name="T14" fmla="*/ 64 w 94"/>
                <a:gd name="T15" fmla="*/ 37 h 53"/>
                <a:gd name="T16" fmla="*/ 73 w 94"/>
                <a:gd name="T17" fmla="*/ 44 h 53"/>
                <a:gd name="T18" fmla="*/ 80 w 94"/>
                <a:gd name="T19" fmla="*/ 53 h 53"/>
                <a:gd name="T20" fmla="*/ 94 w 94"/>
                <a:gd name="T21" fmla="*/ 42 h 53"/>
                <a:gd name="T22" fmla="*/ 84 w 94"/>
                <a:gd name="T23" fmla="*/ 33 h 53"/>
                <a:gd name="T24" fmla="*/ 75 w 94"/>
                <a:gd name="T25" fmla="*/ 24 h 53"/>
                <a:gd name="T26" fmla="*/ 65 w 94"/>
                <a:gd name="T27" fmla="*/ 16 h 53"/>
                <a:gd name="T28" fmla="*/ 55 w 94"/>
                <a:gd name="T29" fmla="*/ 9 h 53"/>
                <a:gd name="T30" fmla="*/ 40 w 94"/>
                <a:gd name="T31" fmla="*/ 4 h 53"/>
                <a:gd name="T32" fmla="*/ 26 w 94"/>
                <a:gd name="T33" fmla="*/ 2 h 53"/>
                <a:gd name="T34" fmla="*/ 14 w 94"/>
                <a:gd name="T35" fmla="*/ 0 h 53"/>
                <a:gd name="T36" fmla="*/ 0 w 94"/>
                <a:gd name="T37" fmla="*/ 4 h 53"/>
                <a:gd name="T38" fmla="*/ 0 w 94"/>
                <a:gd name="T39" fmla="*/ 4 h 53"/>
                <a:gd name="T40" fmla="*/ 2 w 94"/>
                <a:gd name="T41" fmla="*/ 2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53"/>
                <a:gd name="T65" fmla="*/ 94 w 94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53">
                  <a:moveTo>
                    <a:pt x="2" y="20"/>
                  </a:moveTo>
                  <a:lnTo>
                    <a:pt x="2" y="20"/>
                  </a:lnTo>
                  <a:lnTo>
                    <a:pt x="14" y="18"/>
                  </a:lnTo>
                  <a:lnTo>
                    <a:pt x="26" y="18"/>
                  </a:lnTo>
                  <a:lnTo>
                    <a:pt x="37" y="20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64" y="37"/>
                  </a:lnTo>
                  <a:lnTo>
                    <a:pt x="73" y="44"/>
                  </a:lnTo>
                  <a:lnTo>
                    <a:pt x="80" y="53"/>
                  </a:lnTo>
                  <a:lnTo>
                    <a:pt x="94" y="42"/>
                  </a:lnTo>
                  <a:lnTo>
                    <a:pt x="84" y="33"/>
                  </a:lnTo>
                  <a:lnTo>
                    <a:pt x="75" y="24"/>
                  </a:lnTo>
                  <a:lnTo>
                    <a:pt x="65" y="16"/>
                  </a:lnTo>
                  <a:lnTo>
                    <a:pt x="55" y="9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4" y="0"/>
                  </a:lnTo>
                  <a:lnTo>
                    <a:pt x="0" y="4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2"/>
            <p:cNvSpPr>
              <a:spLocks/>
            </p:cNvSpPr>
            <p:nvPr/>
          </p:nvSpPr>
          <p:spPr bwMode="auto">
            <a:xfrm>
              <a:off x="2078" y="2152"/>
              <a:ext cx="36" cy="55"/>
            </a:xfrm>
            <a:custGeom>
              <a:avLst/>
              <a:gdLst>
                <a:gd name="T0" fmla="*/ 16 w 71"/>
                <a:gd name="T1" fmla="*/ 108 h 108"/>
                <a:gd name="T2" fmla="*/ 16 w 71"/>
                <a:gd name="T3" fmla="*/ 108 h 108"/>
                <a:gd name="T4" fmla="*/ 18 w 71"/>
                <a:gd name="T5" fmla="*/ 92 h 108"/>
                <a:gd name="T6" fmla="*/ 20 w 71"/>
                <a:gd name="T7" fmla="*/ 77 h 108"/>
                <a:gd name="T8" fmla="*/ 24 w 71"/>
                <a:gd name="T9" fmla="*/ 63 h 108"/>
                <a:gd name="T10" fmla="*/ 30 w 71"/>
                <a:gd name="T11" fmla="*/ 49 h 108"/>
                <a:gd name="T12" fmla="*/ 36 w 71"/>
                <a:gd name="T13" fmla="*/ 38 h 108"/>
                <a:gd name="T14" fmla="*/ 46 w 71"/>
                <a:gd name="T15" fmla="*/ 29 h 108"/>
                <a:gd name="T16" fmla="*/ 58 w 71"/>
                <a:gd name="T17" fmla="*/ 21 h 108"/>
                <a:gd name="T18" fmla="*/ 71 w 71"/>
                <a:gd name="T19" fmla="*/ 16 h 108"/>
                <a:gd name="T20" fmla="*/ 69 w 71"/>
                <a:gd name="T21" fmla="*/ 0 h 108"/>
                <a:gd name="T22" fmla="*/ 50 w 71"/>
                <a:gd name="T23" fmla="*/ 5 h 108"/>
                <a:gd name="T24" fmla="*/ 35 w 71"/>
                <a:gd name="T25" fmla="*/ 16 h 108"/>
                <a:gd name="T26" fmla="*/ 23 w 71"/>
                <a:gd name="T27" fmla="*/ 28 h 108"/>
                <a:gd name="T28" fmla="*/ 13 w 71"/>
                <a:gd name="T29" fmla="*/ 41 h 108"/>
                <a:gd name="T30" fmla="*/ 8 w 71"/>
                <a:gd name="T31" fmla="*/ 57 h 108"/>
                <a:gd name="T32" fmla="*/ 4 w 71"/>
                <a:gd name="T33" fmla="*/ 75 h 108"/>
                <a:gd name="T34" fmla="*/ 1 w 71"/>
                <a:gd name="T35" fmla="*/ 92 h 108"/>
                <a:gd name="T36" fmla="*/ 0 w 71"/>
                <a:gd name="T37" fmla="*/ 108 h 108"/>
                <a:gd name="T38" fmla="*/ 0 w 71"/>
                <a:gd name="T39" fmla="*/ 108 h 108"/>
                <a:gd name="T40" fmla="*/ 16 w 71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108"/>
                <a:gd name="T65" fmla="*/ 71 w 71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108">
                  <a:moveTo>
                    <a:pt x="16" y="108"/>
                  </a:moveTo>
                  <a:lnTo>
                    <a:pt x="16" y="108"/>
                  </a:lnTo>
                  <a:lnTo>
                    <a:pt x="18" y="92"/>
                  </a:lnTo>
                  <a:lnTo>
                    <a:pt x="20" y="77"/>
                  </a:lnTo>
                  <a:lnTo>
                    <a:pt x="24" y="63"/>
                  </a:lnTo>
                  <a:lnTo>
                    <a:pt x="30" y="49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69" y="0"/>
                  </a:lnTo>
                  <a:lnTo>
                    <a:pt x="50" y="5"/>
                  </a:lnTo>
                  <a:lnTo>
                    <a:pt x="35" y="16"/>
                  </a:lnTo>
                  <a:lnTo>
                    <a:pt x="23" y="28"/>
                  </a:lnTo>
                  <a:lnTo>
                    <a:pt x="13" y="41"/>
                  </a:lnTo>
                  <a:lnTo>
                    <a:pt x="8" y="57"/>
                  </a:lnTo>
                  <a:lnTo>
                    <a:pt x="4" y="75"/>
                  </a:lnTo>
                  <a:lnTo>
                    <a:pt x="1" y="92"/>
                  </a:lnTo>
                  <a:lnTo>
                    <a:pt x="0" y="108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3"/>
            <p:cNvSpPr>
              <a:spLocks/>
            </p:cNvSpPr>
            <p:nvPr/>
          </p:nvSpPr>
          <p:spPr bwMode="auto">
            <a:xfrm>
              <a:off x="2077" y="2207"/>
              <a:ext cx="12" cy="110"/>
            </a:xfrm>
            <a:custGeom>
              <a:avLst/>
              <a:gdLst>
                <a:gd name="T0" fmla="*/ 19 w 25"/>
                <a:gd name="T1" fmla="*/ 220 h 220"/>
                <a:gd name="T2" fmla="*/ 19 w 25"/>
                <a:gd name="T3" fmla="*/ 219 h 220"/>
                <a:gd name="T4" fmla="*/ 25 w 25"/>
                <a:gd name="T5" fmla="*/ 164 h 220"/>
                <a:gd name="T6" fmla="*/ 22 w 25"/>
                <a:gd name="T7" fmla="*/ 110 h 220"/>
                <a:gd name="T8" fmla="*/ 19 w 25"/>
                <a:gd name="T9" fmla="*/ 57 h 220"/>
                <a:gd name="T10" fmla="*/ 19 w 25"/>
                <a:gd name="T11" fmla="*/ 0 h 220"/>
                <a:gd name="T12" fmla="*/ 3 w 25"/>
                <a:gd name="T13" fmla="*/ 0 h 220"/>
                <a:gd name="T14" fmla="*/ 0 w 25"/>
                <a:gd name="T15" fmla="*/ 57 h 220"/>
                <a:gd name="T16" fmla="*/ 6 w 25"/>
                <a:gd name="T17" fmla="*/ 110 h 220"/>
                <a:gd name="T18" fmla="*/ 6 w 25"/>
                <a:gd name="T19" fmla="*/ 164 h 220"/>
                <a:gd name="T20" fmla="*/ 3 w 25"/>
                <a:gd name="T21" fmla="*/ 219 h 220"/>
                <a:gd name="T22" fmla="*/ 3 w 25"/>
                <a:gd name="T23" fmla="*/ 218 h 220"/>
                <a:gd name="T24" fmla="*/ 19 w 25"/>
                <a:gd name="T25" fmla="*/ 22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20"/>
                <a:gd name="T41" fmla="*/ 25 w 25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20">
                  <a:moveTo>
                    <a:pt x="19" y="220"/>
                  </a:moveTo>
                  <a:lnTo>
                    <a:pt x="19" y="219"/>
                  </a:lnTo>
                  <a:lnTo>
                    <a:pt x="25" y="164"/>
                  </a:lnTo>
                  <a:lnTo>
                    <a:pt x="22" y="110"/>
                  </a:lnTo>
                  <a:lnTo>
                    <a:pt x="19" y="5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57"/>
                  </a:lnTo>
                  <a:lnTo>
                    <a:pt x="6" y="110"/>
                  </a:lnTo>
                  <a:lnTo>
                    <a:pt x="6" y="164"/>
                  </a:lnTo>
                  <a:lnTo>
                    <a:pt x="3" y="219"/>
                  </a:lnTo>
                  <a:lnTo>
                    <a:pt x="3" y="218"/>
                  </a:lnTo>
                  <a:lnTo>
                    <a:pt x="19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4"/>
            <p:cNvSpPr>
              <a:spLocks/>
            </p:cNvSpPr>
            <p:nvPr/>
          </p:nvSpPr>
          <p:spPr bwMode="auto">
            <a:xfrm>
              <a:off x="2067" y="2315"/>
              <a:ext cx="19" cy="40"/>
            </a:xfrm>
            <a:custGeom>
              <a:avLst/>
              <a:gdLst>
                <a:gd name="T0" fmla="*/ 16 w 37"/>
                <a:gd name="T1" fmla="*/ 79 h 79"/>
                <a:gd name="T2" fmla="*/ 16 w 37"/>
                <a:gd name="T3" fmla="*/ 79 h 79"/>
                <a:gd name="T4" fmla="*/ 20 w 37"/>
                <a:gd name="T5" fmla="*/ 60 h 79"/>
                <a:gd name="T6" fmla="*/ 25 w 37"/>
                <a:gd name="T7" fmla="*/ 41 h 79"/>
                <a:gd name="T8" fmla="*/ 32 w 37"/>
                <a:gd name="T9" fmla="*/ 22 h 79"/>
                <a:gd name="T10" fmla="*/ 37 w 37"/>
                <a:gd name="T11" fmla="*/ 2 h 79"/>
                <a:gd name="T12" fmla="*/ 21 w 37"/>
                <a:gd name="T13" fmla="*/ 0 h 79"/>
                <a:gd name="T14" fmla="*/ 16 w 37"/>
                <a:gd name="T15" fmla="*/ 17 h 79"/>
                <a:gd name="T16" fmla="*/ 9 w 37"/>
                <a:gd name="T17" fmla="*/ 36 h 79"/>
                <a:gd name="T18" fmla="*/ 4 w 37"/>
                <a:gd name="T19" fmla="*/ 57 h 79"/>
                <a:gd name="T20" fmla="*/ 0 w 37"/>
                <a:gd name="T21" fmla="*/ 79 h 79"/>
                <a:gd name="T22" fmla="*/ 0 w 37"/>
                <a:gd name="T23" fmla="*/ 79 h 79"/>
                <a:gd name="T24" fmla="*/ 16 w 3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79"/>
                <a:gd name="T41" fmla="*/ 37 w 3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79">
                  <a:moveTo>
                    <a:pt x="16" y="79"/>
                  </a:moveTo>
                  <a:lnTo>
                    <a:pt x="16" y="79"/>
                  </a:lnTo>
                  <a:lnTo>
                    <a:pt x="20" y="60"/>
                  </a:lnTo>
                  <a:lnTo>
                    <a:pt x="25" y="41"/>
                  </a:lnTo>
                  <a:lnTo>
                    <a:pt x="32" y="22"/>
                  </a:lnTo>
                  <a:lnTo>
                    <a:pt x="37" y="2"/>
                  </a:lnTo>
                  <a:lnTo>
                    <a:pt x="21" y="0"/>
                  </a:lnTo>
                  <a:lnTo>
                    <a:pt x="16" y="17"/>
                  </a:lnTo>
                  <a:lnTo>
                    <a:pt x="9" y="36"/>
                  </a:lnTo>
                  <a:lnTo>
                    <a:pt x="4" y="57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5"/>
            <p:cNvSpPr>
              <a:spLocks/>
            </p:cNvSpPr>
            <p:nvPr/>
          </p:nvSpPr>
          <p:spPr bwMode="auto">
            <a:xfrm>
              <a:off x="2057" y="2355"/>
              <a:ext cx="18" cy="132"/>
            </a:xfrm>
            <a:custGeom>
              <a:avLst/>
              <a:gdLst>
                <a:gd name="T0" fmla="*/ 0 w 37"/>
                <a:gd name="T1" fmla="*/ 231 h 264"/>
                <a:gd name="T2" fmla="*/ 17 w 37"/>
                <a:gd name="T3" fmla="*/ 228 h 264"/>
                <a:gd name="T4" fmla="*/ 25 w 37"/>
                <a:gd name="T5" fmla="*/ 172 h 264"/>
                <a:gd name="T6" fmla="*/ 30 w 37"/>
                <a:gd name="T7" fmla="*/ 115 h 264"/>
                <a:gd name="T8" fmla="*/ 34 w 37"/>
                <a:gd name="T9" fmla="*/ 58 h 264"/>
                <a:gd name="T10" fmla="*/ 37 w 37"/>
                <a:gd name="T11" fmla="*/ 0 h 264"/>
                <a:gd name="T12" fmla="*/ 21 w 37"/>
                <a:gd name="T13" fmla="*/ 0 h 264"/>
                <a:gd name="T14" fmla="*/ 18 w 37"/>
                <a:gd name="T15" fmla="*/ 58 h 264"/>
                <a:gd name="T16" fmla="*/ 14 w 37"/>
                <a:gd name="T17" fmla="*/ 115 h 264"/>
                <a:gd name="T18" fmla="*/ 9 w 37"/>
                <a:gd name="T19" fmla="*/ 172 h 264"/>
                <a:gd name="T20" fmla="*/ 0 w 37"/>
                <a:gd name="T21" fmla="*/ 228 h 264"/>
                <a:gd name="T22" fmla="*/ 17 w 37"/>
                <a:gd name="T23" fmla="*/ 225 h 264"/>
                <a:gd name="T24" fmla="*/ 0 w 37"/>
                <a:gd name="T25" fmla="*/ 231 h 264"/>
                <a:gd name="T26" fmla="*/ 13 w 37"/>
                <a:gd name="T27" fmla="*/ 264 h 264"/>
                <a:gd name="T28" fmla="*/ 17 w 37"/>
                <a:gd name="T29" fmla="*/ 228 h 264"/>
                <a:gd name="T30" fmla="*/ 0 w 37"/>
                <a:gd name="T31" fmla="*/ 231 h 2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264"/>
                <a:gd name="T50" fmla="*/ 37 w 37"/>
                <a:gd name="T51" fmla="*/ 264 h 2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264">
                  <a:moveTo>
                    <a:pt x="0" y="231"/>
                  </a:moveTo>
                  <a:lnTo>
                    <a:pt x="17" y="228"/>
                  </a:lnTo>
                  <a:lnTo>
                    <a:pt x="25" y="172"/>
                  </a:lnTo>
                  <a:lnTo>
                    <a:pt x="30" y="115"/>
                  </a:lnTo>
                  <a:lnTo>
                    <a:pt x="34" y="58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8" y="58"/>
                  </a:lnTo>
                  <a:lnTo>
                    <a:pt x="14" y="115"/>
                  </a:lnTo>
                  <a:lnTo>
                    <a:pt x="9" y="172"/>
                  </a:lnTo>
                  <a:lnTo>
                    <a:pt x="0" y="228"/>
                  </a:lnTo>
                  <a:lnTo>
                    <a:pt x="17" y="225"/>
                  </a:lnTo>
                  <a:lnTo>
                    <a:pt x="0" y="231"/>
                  </a:lnTo>
                  <a:lnTo>
                    <a:pt x="13" y="264"/>
                  </a:lnTo>
                  <a:lnTo>
                    <a:pt x="17" y="228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36"/>
            <p:cNvSpPr>
              <a:spLocks/>
            </p:cNvSpPr>
            <p:nvPr/>
          </p:nvSpPr>
          <p:spPr bwMode="auto">
            <a:xfrm>
              <a:off x="2051" y="2399"/>
              <a:ext cx="14" cy="71"/>
            </a:xfrm>
            <a:custGeom>
              <a:avLst/>
              <a:gdLst>
                <a:gd name="T0" fmla="*/ 3 w 30"/>
                <a:gd name="T1" fmla="*/ 0 h 144"/>
                <a:gd name="T2" fmla="*/ 3 w 30"/>
                <a:gd name="T3" fmla="*/ 0 h 144"/>
                <a:gd name="T4" fmla="*/ 0 w 30"/>
                <a:gd name="T5" fmla="*/ 36 h 144"/>
                <a:gd name="T6" fmla="*/ 0 w 30"/>
                <a:gd name="T7" fmla="*/ 71 h 144"/>
                <a:gd name="T8" fmla="*/ 4 w 30"/>
                <a:gd name="T9" fmla="*/ 107 h 144"/>
                <a:gd name="T10" fmla="*/ 13 w 30"/>
                <a:gd name="T11" fmla="*/ 144 h 144"/>
                <a:gd name="T12" fmla="*/ 30 w 30"/>
                <a:gd name="T13" fmla="*/ 138 h 144"/>
                <a:gd name="T14" fmla="*/ 20 w 30"/>
                <a:gd name="T15" fmla="*/ 105 h 144"/>
                <a:gd name="T16" fmla="*/ 16 w 30"/>
                <a:gd name="T17" fmla="*/ 71 h 144"/>
                <a:gd name="T18" fmla="*/ 16 w 30"/>
                <a:gd name="T19" fmla="*/ 36 h 144"/>
                <a:gd name="T20" fmla="*/ 19 w 30"/>
                <a:gd name="T21" fmla="*/ 0 h 144"/>
                <a:gd name="T22" fmla="*/ 19 w 30"/>
                <a:gd name="T23" fmla="*/ 0 h 144"/>
                <a:gd name="T24" fmla="*/ 3 w 30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44"/>
                <a:gd name="T41" fmla="*/ 30 w 30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44">
                  <a:moveTo>
                    <a:pt x="3" y="0"/>
                  </a:moveTo>
                  <a:lnTo>
                    <a:pt x="3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4" y="107"/>
                  </a:lnTo>
                  <a:lnTo>
                    <a:pt x="13" y="144"/>
                  </a:lnTo>
                  <a:lnTo>
                    <a:pt x="30" y="138"/>
                  </a:lnTo>
                  <a:lnTo>
                    <a:pt x="20" y="105"/>
                  </a:lnTo>
                  <a:lnTo>
                    <a:pt x="16" y="71"/>
                  </a:lnTo>
                  <a:lnTo>
                    <a:pt x="16" y="36"/>
                  </a:lnTo>
                  <a:lnTo>
                    <a:pt x="1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37"/>
            <p:cNvSpPr>
              <a:spLocks/>
            </p:cNvSpPr>
            <p:nvPr/>
          </p:nvSpPr>
          <p:spPr bwMode="auto">
            <a:xfrm>
              <a:off x="2051" y="2322"/>
              <a:ext cx="12" cy="77"/>
            </a:xfrm>
            <a:custGeom>
              <a:avLst/>
              <a:gdLst>
                <a:gd name="T0" fmla="*/ 0 w 26"/>
                <a:gd name="T1" fmla="*/ 3 h 153"/>
                <a:gd name="T2" fmla="*/ 0 w 26"/>
                <a:gd name="T3" fmla="*/ 3 h 153"/>
                <a:gd name="T4" fmla="*/ 7 w 26"/>
                <a:gd name="T5" fmla="*/ 40 h 153"/>
                <a:gd name="T6" fmla="*/ 7 w 26"/>
                <a:gd name="T7" fmla="*/ 77 h 153"/>
                <a:gd name="T8" fmla="*/ 5 w 26"/>
                <a:gd name="T9" fmla="*/ 114 h 153"/>
                <a:gd name="T10" fmla="*/ 3 w 26"/>
                <a:gd name="T11" fmla="*/ 153 h 153"/>
                <a:gd name="T12" fmla="*/ 19 w 26"/>
                <a:gd name="T13" fmla="*/ 153 h 153"/>
                <a:gd name="T14" fmla="*/ 22 w 26"/>
                <a:gd name="T15" fmla="*/ 114 h 153"/>
                <a:gd name="T16" fmla="*/ 26 w 26"/>
                <a:gd name="T17" fmla="*/ 77 h 153"/>
                <a:gd name="T18" fmla="*/ 23 w 26"/>
                <a:gd name="T19" fmla="*/ 40 h 153"/>
                <a:gd name="T20" fmla="*/ 16 w 26"/>
                <a:gd name="T21" fmla="*/ 0 h 153"/>
                <a:gd name="T22" fmla="*/ 16 w 26"/>
                <a:gd name="T23" fmla="*/ 0 h 153"/>
                <a:gd name="T24" fmla="*/ 0 w 26"/>
                <a:gd name="T25" fmla="*/ 3 h 1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3"/>
                <a:gd name="T41" fmla="*/ 26 w 26"/>
                <a:gd name="T42" fmla="*/ 153 h 1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3">
                  <a:moveTo>
                    <a:pt x="0" y="3"/>
                  </a:moveTo>
                  <a:lnTo>
                    <a:pt x="0" y="3"/>
                  </a:lnTo>
                  <a:lnTo>
                    <a:pt x="7" y="40"/>
                  </a:lnTo>
                  <a:lnTo>
                    <a:pt x="7" y="77"/>
                  </a:lnTo>
                  <a:lnTo>
                    <a:pt x="5" y="114"/>
                  </a:lnTo>
                  <a:lnTo>
                    <a:pt x="3" y="153"/>
                  </a:lnTo>
                  <a:lnTo>
                    <a:pt x="19" y="153"/>
                  </a:lnTo>
                  <a:lnTo>
                    <a:pt x="22" y="114"/>
                  </a:lnTo>
                  <a:lnTo>
                    <a:pt x="26" y="77"/>
                  </a:lnTo>
                  <a:lnTo>
                    <a:pt x="23" y="4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38"/>
            <p:cNvSpPr>
              <a:spLocks/>
            </p:cNvSpPr>
            <p:nvPr/>
          </p:nvSpPr>
          <p:spPr bwMode="auto">
            <a:xfrm>
              <a:off x="2037" y="2256"/>
              <a:ext cx="22" cy="67"/>
            </a:xfrm>
            <a:custGeom>
              <a:avLst/>
              <a:gdLst>
                <a:gd name="T0" fmla="*/ 0 w 43"/>
                <a:gd name="T1" fmla="*/ 3 h 136"/>
                <a:gd name="T2" fmla="*/ 0 w 43"/>
                <a:gd name="T3" fmla="*/ 3 h 136"/>
                <a:gd name="T4" fmla="*/ 6 w 43"/>
                <a:gd name="T5" fmla="*/ 36 h 136"/>
                <a:gd name="T6" fmla="*/ 12 w 43"/>
                <a:gd name="T7" fmla="*/ 69 h 136"/>
                <a:gd name="T8" fmla="*/ 19 w 43"/>
                <a:gd name="T9" fmla="*/ 102 h 136"/>
                <a:gd name="T10" fmla="*/ 27 w 43"/>
                <a:gd name="T11" fmla="*/ 136 h 136"/>
                <a:gd name="T12" fmla="*/ 43 w 43"/>
                <a:gd name="T13" fmla="*/ 133 h 136"/>
                <a:gd name="T14" fmla="*/ 35 w 43"/>
                <a:gd name="T15" fmla="*/ 100 h 136"/>
                <a:gd name="T16" fmla="*/ 28 w 43"/>
                <a:gd name="T17" fmla="*/ 66 h 136"/>
                <a:gd name="T18" fmla="*/ 22 w 43"/>
                <a:gd name="T19" fmla="*/ 34 h 136"/>
                <a:gd name="T20" fmla="*/ 16 w 43"/>
                <a:gd name="T21" fmla="*/ 0 h 136"/>
                <a:gd name="T22" fmla="*/ 16 w 43"/>
                <a:gd name="T23" fmla="*/ 0 h 136"/>
                <a:gd name="T24" fmla="*/ 0 w 43"/>
                <a:gd name="T25" fmla="*/ 3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36"/>
                <a:gd name="T41" fmla="*/ 43 w 4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36">
                  <a:moveTo>
                    <a:pt x="0" y="3"/>
                  </a:moveTo>
                  <a:lnTo>
                    <a:pt x="0" y="3"/>
                  </a:lnTo>
                  <a:lnTo>
                    <a:pt x="6" y="36"/>
                  </a:lnTo>
                  <a:lnTo>
                    <a:pt x="12" y="69"/>
                  </a:lnTo>
                  <a:lnTo>
                    <a:pt x="19" y="102"/>
                  </a:lnTo>
                  <a:lnTo>
                    <a:pt x="27" y="136"/>
                  </a:lnTo>
                  <a:lnTo>
                    <a:pt x="43" y="133"/>
                  </a:lnTo>
                  <a:lnTo>
                    <a:pt x="35" y="100"/>
                  </a:lnTo>
                  <a:lnTo>
                    <a:pt x="28" y="66"/>
                  </a:lnTo>
                  <a:lnTo>
                    <a:pt x="22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39"/>
            <p:cNvSpPr>
              <a:spLocks/>
            </p:cNvSpPr>
            <p:nvPr/>
          </p:nvSpPr>
          <p:spPr bwMode="auto">
            <a:xfrm>
              <a:off x="2025" y="2165"/>
              <a:ext cx="20" cy="92"/>
            </a:xfrm>
            <a:custGeom>
              <a:avLst/>
              <a:gdLst>
                <a:gd name="T0" fmla="*/ 0 w 40"/>
                <a:gd name="T1" fmla="*/ 3 h 184"/>
                <a:gd name="T2" fmla="*/ 0 w 40"/>
                <a:gd name="T3" fmla="*/ 3 h 184"/>
                <a:gd name="T4" fmla="*/ 9 w 40"/>
                <a:gd name="T5" fmla="*/ 48 h 184"/>
                <a:gd name="T6" fmla="*/ 15 w 40"/>
                <a:gd name="T7" fmla="*/ 93 h 184"/>
                <a:gd name="T8" fmla="*/ 19 w 40"/>
                <a:gd name="T9" fmla="*/ 137 h 184"/>
                <a:gd name="T10" fmla="*/ 24 w 40"/>
                <a:gd name="T11" fmla="*/ 184 h 184"/>
                <a:gd name="T12" fmla="*/ 40 w 40"/>
                <a:gd name="T13" fmla="*/ 181 h 184"/>
                <a:gd name="T14" fmla="*/ 35 w 40"/>
                <a:gd name="T15" fmla="*/ 137 h 184"/>
                <a:gd name="T16" fmla="*/ 31 w 40"/>
                <a:gd name="T17" fmla="*/ 93 h 184"/>
                <a:gd name="T18" fmla="*/ 26 w 40"/>
                <a:gd name="T19" fmla="*/ 46 h 184"/>
                <a:gd name="T20" fmla="*/ 16 w 40"/>
                <a:gd name="T21" fmla="*/ 0 h 184"/>
                <a:gd name="T22" fmla="*/ 16 w 40"/>
                <a:gd name="T23" fmla="*/ 0 h 184"/>
                <a:gd name="T24" fmla="*/ 0 w 40"/>
                <a:gd name="T25" fmla="*/ 3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184"/>
                <a:gd name="T41" fmla="*/ 40 w 40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184">
                  <a:moveTo>
                    <a:pt x="0" y="3"/>
                  </a:moveTo>
                  <a:lnTo>
                    <a:pt x="0" y="3"/>
                  </a:lnTo>
                  <a:lnTo>
                    <a:pt x="9" y="48"/>
                  </a:lnTo>
                  <a:lnTo>
                    <a:pt x="15" y="93"/>
                  </a:lnTo>
                  <a:lnTo>
                    <a:pt x="19" y="137"/>
                  </a:lnTo>
                  <a:lnTo>
                    <a:pt x="24" y="184"/>
                  </a:lnTo>
                  <a:lnTo>
                    <a:pt x="40" y="181"/>
                  </a:lnTo>
                  <a:lnTo>
                    <a:pt x="35" y="137"/>
                  </a:lnTo>
                  <a:lnTo>
                    <a:pt x="31" y="93"/>
                  </a:lnTo>
                  <a:lnTo>
                    <a:pt x="26" y="46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0"/>
            <p:cNvSpPr>
              <a:spLocks/>
            </p:cNvSpPr>
            <p:nvPr/>
          </p:nvSpPr>
          <p:spPr bwMode="auto">
            <a:xfrm>
              <a:off x="2008" y="2124"/>
              <a:ext cx="25" cy="42"/>
            </a:xfrm>
            <a:custGeom>
              <a:avLst/>
              <a:gdLst>
                <a:gd name="T0" fmla="*/ 0 w 50"/>
                <a:gd name="T1" fmla="*/ 11 h 85"/>
                <a:gd name="T2" fmla="*/ 0 w 50"/>
                <a:gd name="T3" fmla="*/ 11 h 85"/>
                <a:gd name="T4" fmla="*/ 13 w 50"/>
                <a:gd name="T5" fmla="*/ 26 h 85"/>
                <a:gd name="T6" fmla="*/ 21 w 50"/>
                <a:gd name="T7" fmla="*/ 43 h 85"/>
                <a:gd name="T8" fmla="*/ 29 w 50"/>
                <a:gd name="T9" fmla="*/ 65 h 85"/>
                <a:gd name="T10" fmla="*/ 34 w 50"/>
                <a:gd name="T11" fmla="*/ 85 h 85"/>
                <a:gd name="T12" fmla="*/ 50 w 50"/>
                <a:gd name="T13" fmla="*/ 82 h 85"/>
                <a:gd name="T14" fmla="*/ 45 w 50"/>
                <a:gd name="T15" fmla="*/ 59 h 85"/>
                <a:gd name="T16" fmla="*/ 37 w 50"/>
                <a:gd name="T17" fmla="*/ 38 h 85"/>
                <a:gd name="T18" fmla="*/ 26 w 50"/>
                <a:gd name="T19" fmla="*/ 18 h 85"/>
                <a:gd name="T20" fmla="*/ 11 w 50"/>
                <a:gd name="T21" fmla="*/ 0 h 85"/>
                <a:gd name="T22" fmla="*/ 11 w 50"/>
                <a:gd name="T23" fmla="*/ 0 h 85"/>
                <a:gd name="T24" fmla="*/ 0 w 50"/>
                <a:gd name="T25" fmla="*/ 11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85"/>
                <a:gd name="T41" fmla="*/ 50 w 50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85">
                  <a:moveTo>
                    <a:pt x="0" y="11"/>
                  </a:moveTo>
                  <a:lnTo>
                    <a:pt x="0" y="11"/>
                  </a:lnTo>
                  <a:lnTo>
                    <a:pt x="13" y="26"/>
                  </a:lnTo>
                  <a:lnTo>
                    <a:pt x="21" y="43"/>
                  </a:lnTo>
                  <a:lnTo>
                    <a:pt x="29" y="65"/>
                  </a:lnTo>
                  <a:lnTo>
                    <a:pt x="34" y="85"/>
                  </a:lnTo>
                  <a:lnTo>
                    <a:pt x="50" y="82"/>
                  </a:lnTo>
                  <a:lnTo>
                    <a:pt x="45" y="59"/>
                  </a:lnTo>
                  <a:lnTo>
                    <a:pt x="37" y="38"/>
                  </a:lnTo>
                  <a:lnTo>
                    <a:pt x="26" y="18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1"/>
            <p:cNvSpPr>
              <a:spLocks/>
            </p:cNvSpPr>
            <p:nvPr/>
          </p:nvSpPr>
          <p:spPr bwMode="auto">
            <a:xfrm>
              <a:off x="1964" y="2110"/>
              <a:ext cx="50" cy="19"/>
            </a:xfrm>
            <a:custGeom>
              <a:avLst/>
              <a:gdLst>
                <a:gd name="T0" fmla="*/ 3 w 99"/>
                <a:gd name="T1" fmla="*/ 21 h 39"/>
                <a:gd name="T2" fmla="*/ 3 w 99"/>
                <a:gd name="T3" fmla="*/ 21 h 39"/>
                <a:gd name="T4" fmla="*/ 16 w 99"/>
                <a:gd name="T5" fmla="*/ 19 h 39"/>
                <a:gd name="T6" fmla="*/ 27 w 99"/>
                <a:gd name="T7" fmla="*/ 19 h 39"/>
                <a:gd name="T8" fmla="*/ 40 w 99"/>
                <a:gd name="T9" fmla="*/ 19 h 39"/>
                <a:gd name="T10" fmla="*/ 51 w 99"/>
                <a:gd name="T11" fmla="*/ 19 h 39"/>
                <a:gd name="T12" fmla="*/ 62 w 99"/>
                <a:gd name="T13" fmla="*/ 23 h 39"/>
                <a:gd name="T14" fmla="*/ 71 w 99"/>
                <a:gd name="T15" fmla="*/ 27 h 39"/>
                <a:gd name="T16" fmla="*/ 79 w 99"/>
                <a:gd name="T17" fmla="*/ 32 h 39"/>
                <a:gd name="T18" fmla="*/ 88 w 99"/>
                <a:gd name="T19" fmla="*/ 39 h 39"/>
                <a:gd name="T20" fmla="*/ 99 w 99"/>
                <a:gd name="T21" fmla="*/ 28 h 39"/>
                <a:gd name="T22" fmla="*/ 90 w 99"/>
                <a:gd name="T23" fmla="*/ 19 h 39"/>
                <a:gd name="T24" fmla="*/ 79 w 99"/>
                <a:gd name="T25" fmla="*/ 11 h 39"/>
                <a:gd name="T26" fmla="*/ 67 w 99"/>
                <a:gd name="T27" fmla="*/ 7 h 39"/>
                <a:gd name="T28" fmla="*/ 54 w 99"/>
                <a:gd name="T29" fmla="*/ 3 h 39"/>
                <a:gd name="T30" fmla="*/ 40 w 99"/>
                <a:gd name="T31" fmla="*/ 0 h 39"/>
                <a:gd name="T32" fmla="*/ 27 w 99"/>
                <a:gd name="T33" fmla="*/ 0 h 39"/>
                <a:gd name="T34" fmla="*/ 13 w 99"/>
                <a:gd name="T35" fmla="*/ 3 h 39"/>
                <a:gd name="T36" fmla="*/ 0 w 99"/>
                <a:gd name="T37" fmla="*/ 5 h 39"/>
                <a:gd name="T38" fmla="*/ 0 w 99"/>
                <a:gd name="T39" fmla="*/ 5 h 39"/>
                <a:gd name="T40" fmla="*/ 3 w 99"/>
                <a:gd name="T41" fmla="*/ 21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39"/>
                <a:gd name="T65" fmla="*/ 99 w 9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39">
                  <a:moveTo>
                    <a:pt x="3" y="21"/>
                  </a:moveTo>
                  <a:lnTo>
                    <a:pt x="3" y="21"/>
                  </a:lnTo>
                  <a:lnTo>
                    <a:pt x="16" y="19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51" y="19"/>
                  </a:lnTo>
                  <a:lnTo>
                    <a:pt x="62" y="23"/>
                  </a:lnTo>
                  <a:lnTo>
                    <a:pt x="71" y="27"/>
                  </a:lnTo>
                  <a:lnTo>
                    <a:pt x="79" y="32"/>
                  </a:lnTo>
                  <a:lnTo>
                    <a:pt x="88" y="39"/>
                  </a:lnTo>
                  <a:lnTo>
                    <a:pt x="99" y="28"/>
                  </a:lnTo>
                  <a:lnTo>
                    <a:pt x="90" y="19"/>
                  </a:lnTo>
                  <a:lnTo>
                    <a:pt x="79" y="11"/>
                  </a:lnTo>
                  <a:lnTo>
                    <a:pt x="67" y="7"/>
                  </a:lnTo>
                  <a:lnTo>
                    <a:pt x="54" y="3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2"/>
            <p:cNvSpPr>
              <a:spLocks/>
            </p:cNvSpPr>
            <p:nvPr/>
          </p:nvSpPr>
          <p:spPr bwMode="auto">
            <a:xfrm>
              <a:off x="1932" y="2113"/>
              <a:ext cx="33" cy="36"/>
            </a:xfrm>
            <a:custGeom>
              <a:avLst/>
              <a:gdLst>
                <a:gd name="T0" fmla="*/ 18 w 68"/>
                <a:gd name="T1" fmla="*/ 73 h 73"/>
                <a:gd name="T2" fmla="*/ 19 w 68"/>
                <a:gd name="T3" fmla="*/ 73 h 73"/>
                <a:gd name="T4" fmla="*/ 19 w 68"/>
                <a:gd name="T5" fmla="*/ 62 h 73"/>
                <a:gd name="T6" fmla="*/ 22 w 68"/>
                <a:gd name="T7" fmla="*/ 53 h 73"/>
                <a:gd name="T8" fmla="*/ 26 w 68"/>
                <a:gd name="T9" fmla="*/ 45 h 73"/>
                <a:gd name="T10" fmla="*/ 33 w 68"/>
                <a:gd name="T11" fmla="*/ 37 h 73"/>
                <a:gd name="T12" fmla="*/ 39 w 68"/>
                <a:gd name="T13" fmla="*/ 31 h 73"/>
                <a:gd name="T14" fmla="*/ 47 w 68"/>
                <a:gd name="T15" fmla="*/ 25 h 73"/>
                <a:gd name="T16" fmla="*/ 57 w 68"/>
                <a:gd name="T17" fmla="*/ 20 h 73"/>
                <a:gd name="T18" fmla="*/ 68 w 68"/>
                <a:gd name="T19" fmla="*/ 16 h 73"/>
                <a:gd name="T20" fmla="*/ 65 w 68"/>
                <a:gd name="T21" fmla="*/ 0 h 73"/>
                <a:gd name="T22" fmla="*/ 51 w 68"/>
                <a:gd name="T23" fmla="*/ 4 h 73"/>
                <a:gd name="T24" fmla="*/ 39 w 68"/>
                <a:gd name="T25" fmla="*/ 11 h 73"/>
                <a:gd name="T26" fmla="*/ 29 w 68"/>
                <a:gd name="T27" fmla="*/ 18 h 73"/>
                <a:gd name="T28" fmla="*/ 19 w 68"/>
                <a:gd name="T29" fmla="*/ 26 h 73"/>
                <a:gd name="T30" fmla="*/ 12 w 68"/>
                <a:gd name="T31" fmla="*/ 37 h 73"/>
                <a:gd name="T32" fmla="*/ 6 w 68"/>
                <a:gd name="T33" fmla="*/ 47 h 73"/>
                <a:gd name="T34" fmla="*/ 3 w 68"/>
                <a:gd name="T35" fmla="*/ 59 h 73"/>
                <a:gd name="T36" fmla="*/ 0 w 68"/>
                <a:gd name="T37" fmla="*/ 73 h 73"/>
                <a:gd name="T38" fmla="*/ 2 w 68"/>
                <a:gd name="T39" fmla="*/ 73 h 73"/>
                <a:gd name="T40" fmla="*/ 18 w 68"/>
                <a:gd name="T41" fmla="*/ 73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"/>
                <a:gd name="T64" fmla="*/ 0 h 73"/>
                <a:gd name="T65" fmla="*/ 68 w 68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" h="73">
                  <a:moveTo>
                    <a:pt x="18" y="73"/>
                  </a:moveTo>
                  <a:lnTo>
                    <a:pt x="19" y="73"/>
                  </a:lnTo>
                  <a:lnTo>
                    <a:pt x="19" y="62"/>
                  </a:lnTo>
                  <a:lnTo>
                    <a:pt x="22" y="53"/>
                  </a:lnTo>
                  <a:lnTo>
                    <a:pt x="26" y="45"/>
                  </a:lnTo>
                  <a:lnTo>
                    <a:pt x="33" y="37"/>
                  </a:lnTo>
                  <a:lnTo>
                    <a:pt x="39" y="31"/>
                  </a:lnTo>
                  <a:lnTo>
                    <a:pt x="47" y="25"/>
                  </a:lnTo>
                  <a:lnTo>
                    <a:pt x="57" y="20"/>
                  </a:lnTo>
                  <a:lnTo>
                    <a:pt x="68" y="16"/>
                  </a:lnTo>
                  <a:lnTo>
                    <a:pt x="65" y="0"/>
                  </a:lnTo>
                  <a:lnTo>
                    <a:pt x="51" y="4"/>
                  </a:lnTo>
                  <a:lnTo>
                    <a:pt x="39" y="11"/>
                  </a:lnTo>
                  <a:lnTo>
                    <a:pt x="29" y="18"/>
                  </a:lnTo>
                  <a:lnTo>
                    <a:pt x="19" y="26"/>
                  </a:lnTo>
                  <a:lnTo>
                    <a:pt x="12" y="37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18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3"/>
            <p:cNvSpPr>
              <a:spLocks/>
            </p:cNvSpPr>
            <p:nvPr/>
          </p:nvSpPr>
          <p:spPr bwMode="auto">
            <a:xfrm>
              <a:off x="1932" y="2149"/>
              <a:ext cx="19" cy="142"/>
            </a:xfrm>
            <a:custGeom>
              <a:avLst/>
              <a:gdLst>
                <a:gd name="T0" fmla="*/ 37 w 37"/>
                <a:gd name="T1" fmla="*/ 284 h 284"/>
                <a:gd name="T2" fmla="*/ 37 w 37"/>
                <a:gd name="T3" fmla="*/ 284 h 284"/>
                <a:gd name="T4" fmla="*/ 36 w 37"/>
                <a:gd name="T5" fmla="*/ 212 h 284"/>
                <a:gd name="T6" fmla="*/ 29 w 37"/>
                <a:gd name="T7" fmla="*/ 142 h 284"/>
                <a:gd name="T8" fmla="*/ 20 w 37"/>
                <a:gd name="T9" fmla="*/ 72 h 284"/>
                <a:gd name="T10" fmla="*/ 16 w 37"/>
                <a:gd name="T11" fmla="*/ 0 h 284"/>
                <a:gd name="T12" fmla="*/ 0 w 37"/>
                <a:gd name="T13" fmla="*/ 0 h 284"/>
                <a:gd name="T14" fmla="*/ 4 w 37"/>
                <a:gd name="T15" fmla="*/ 72 h 284"/>
                <a:gd name="T16" fmla="*/ 13 w 37"/>
                <a:gd name="T17" fmla="*/ 142 h 284"/>
                <a:gd name="T18" fmla="*/ 20 w 37"/>
                <a:gd name="T19" fmla="*/ 212 h 284"/>
                <a:gd name="T20" fmla="*/ 21 w 37"/>
                <a:gd name="T21" fmla="*/ 284 h 284"/>
                <a:gd name="T22" fmla="*/ 21 w 37"/>
                <a:gd name="T23" fmla="*/ 284 h 284"/>
                <a:gd name="T24" fmla="*/ 37 w 37"/>
                <a:gd name="T25" fmla="*/ 284 h 2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84"/>
                <a:gd name="T41" fmla="*/ 37 w 37"/>
                <a:gd name="T42" fmla="*/ 284 h 2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84">
                  <a:moveTo>
                    <a:pt x="37" y="284"/>
                  </a:moveTo>
                  <a:lnTo>
                    <a:pt x="37" y="284"/>
                  </a:lnTo>
                  <a:lnTo>
                    <a:pt x="36" y="212"/>
                  </a:lnTo>
                  <a:lnTo>
                    <a:pt x="29" y="142"/>
                  </a:lnTo>
                  <a:lnTo>
                    <a:pt x="20" y="7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" y="72"/>
                  </a:lnTo>
                  <a:lnTo>
                    <a:pt x="13" y="142"/>
                  </a:lnTo>
                  <a:lnTo>
                    <a:pt x="20" y="212"/>
                  </a:lnTo>
                  <a:lnTo>
                    <a:pt x="21" y="284"/>
                  </a:lnTo>
                  <a:lnTo>
                    <a:pt x="37" y="2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4"/>
            <p:cNvSpPr>
              <a:spLocks/>
            </p:cNvSpPr>
            <p:nvPr/>
          </p:nvSpPr>
          <p:spPr bwMode="auto">
            <a:xfrm>
              <a:off x="1938" y="2291"/>
              <a:ext cx="13" cy="71"/>
            </a:xfrm>
            <a:custGeom>
              <a:avLst/>
              <a:gdLst>
                <a:gd name="T0" fmla="*/ 20 w 25"/>
                <a:gd name="T1" fmla="*/ 139 h 141"/>
                <a:gd name="T2" fmla="*/ 20 w 25"/>
                <a:gd name="T3" fmla="*/ 140 h 141"/>
                <a:gd name="T4" fmla="*/ 19 w 25"/>
                <a:gd name="T5" fmla="*/ 105 h 141"/>
                <a:gd name="T6" fmla="*/ 19 w 25"/>
                <a:gd name="T7" fmla="*/ 71 h 141"/>
                <a:gd name="T8" fmla="*/ 23 w 25"/>
                <a:gd name="T9" fmla="*/ 37 h 141"/>
                <a:gd name="T10" fmla="*/ 25 w 25"/>
                <a:gd name="T11" fmla="*/ 0 h 141"/>
                <a:gd name="T12" fmla="*/ 9 w 25"/>
                <a:gd name="T13" fmla="*/ 0 h 141"/>
                <a:gd name="T14" fmla="*/ 7 w 25"/>
                <a:gd name="T15" fmla="*/ 37 h 141"/>
                <a:gd name="T16" fmla="*/ 3 w 25"/>
                <a:gd name="T17" fmla="*/ 71 h 141"/>
                <a:gd name="T18" fmla="*/ 0 w 25"/>
                <a:gd name="T19" fmla="*/ 105 h 141"/>
                <a:gd name="T20" fmla="*/ 4 w 25"/>
                <a:gd name="T21" fmla="*/ 140 h 141"/>
                <a:gd name="T22" fmla="*/ 4 w 25"/>
                <a:gd name="T23" fmla="*/ 141 h 141"/>
                <a:gd name="T24" fmla="*/ 20 w 25"/>
                <a:gd name="T25" fmla="*/ 139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1"/>
                <a:gd name="T41" fmla="*/ 25 w 25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1">
                  <a:moveTo>
                    <a:pt x="20" y="139"/>
                  </a:moveTo>
                  <a:lnTo>
                    <a:pt x="20" y="140"/>
                  </a:lnTo>
                  <a:lnTo>
                    <a:pt x="19" y="105"/>
                  </a:lnTo>
                  <a:lnTo>
                    <a:pt x="19" y="71"/>
                  </a:lnTo>
                  <a:lnTo>
                    <a:pt x="23" y="3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7" y="37"/>
                  </a:lnTo>
                  <a:lnTo>
                    <a:pt x="3" y="71"/>
                  </a:lnTo>
                  <a:lnTo>
                    <a:pt x="0" y="105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20" y="1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5"/>
            <p:cNvSpPr>
              <a:spLocks/>
            </p:cNvSpPr>
            <p:nvPr/>
          </p:nvSpPr>
          <p:spPr bwMode="auto">
            <a:xfrm>
              <a:off x="1940" y="2360"/>
              <a:ext cx="16" cy="49"/>
            </a:xfrm>
            <a:custGeom>
              <a:avLst/>
              <a:gdLst>
                <a:gd name="T0" fmla="*/ 31 w 31"/>
                <a:gd name="T1" fmla="*/ 96 h 96"/>
                <a:gd name="T2" fmla="*/ 31 w 31"/>
                <a:gd name="T3" fmla="*/ 96 h 96"/>
                <a:gd name="T4" fmla="*/ 29 w 31"/>
                <a:gd name="T5" fmla="*/ 72 h 96"/>
                <a:gd name="T6" fmla="*/ 25 w 31"/>
                <a:gd name="T7" fmla="*/ 47 h 96"/>
                <a:gd name="T8" fmla="*/ 21 w 31"/>
                <a:gd name="T9" fmla="*/ 24 h 96"/>
                <a:gd name="T10" fmla="*/ 16 w 31"/>
                <a:gd name="T11" fmla="*/ 0 h 96"/>
                <a:gd name="T12" fmla="*/ 0 w 31"/>
                <a:gd name="T13" fmla="*/ 2 h 96"/>
                <a:gd name="T14" fmla="*/ 5 w 31"/>
                <a:gd name="T15" fmla="*/ 26 h 96"/>
                <a:gd name="T16" fmla="*/ 9 w 31"/>
                <a:gd name="T17" fmla="*/ 49 h 96"/>
                <a:gd name="T18" fmla="*/ 13 w 31"/>
                <a:gd name="T19" fmla="*/ 72 h 96"/>
                <a:gd name="T20" fmla="*/ 15 w 31"/>
                <a:gd name="T21" fmla="*/ 96 h 96"/>
                <a:gd name="T22" fmla="*/ 15 w 31"/>
                <a:gd name="T23" fmla="*/ 96 h 96"/>
                <a:gd name="T24" fmla="*/ 31 w 31"/>
                <a:gd name="T25" fmla="*/ 96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96"/>
                <a:gd name="T41" fmla="*/ 31 w 31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96">
                  <a:moveTo>
                    <a:pt x="31" y="96"/>
                  </a:moveTo>
                  <a:lnTo>
                    <a:pt x="31" y="96"/>
                  </a:lnTo>
                  <a:lnTo>
                    <a:pt x="29" y="72"/>
                  </a:lnTo>
                  <a:lnTo>
                    <a:pt x="25" y="47"/>
                  </a:lnTo>
                  <a:lnTo>
                    <a:pt x="21" y="24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6"/>
                  </a:lnTo>
                  <a:lnTo>
                    <a:pt x="9" y="49"/>
                  </a:lnTo>
                  <a:lnTo>
                    <a:pt x="13" y="72"/>
                  </a:lnTo>
                  <a:lnTo>
                    <a:pt x="15" y="96"/>
                  </a:lnTo>
                  <a:lnTo>
                    <a:pt x="31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46"/>
            <p:cNvSpPr>
              <a:spLocks/>
            </p:cNvSpPr>
            <p:nvPr/>
          </p:nvSpPr>
          <p:spPr bwMode="auto">
            <a:xfrm>
              <a:off x="1945" y="2409"/>
              <a:ext cx="13" cy="45"/>
            </a:xfrm>
            <a:custGeom>
              <a:avLst/>
              <a:gdLst>
                <a:gd name="T0" fmla="*/ 0 w 26"/>
                <a:gd name="T1" fmla="*/ 59 h 90"/>
                <a:gd name="T2" fmla="*/ 16 w 26"/>
                <a:gd name="T3" fmla="*/ 63 h 90"/>
                <a:gd name="T4" fmla="*/ 23 w 26"/>
                <a:gd name="T5" fmla="*/ 46 h 90"/>
                <a:gd name="T6" fmla="*/ 26 w 26"/>
                <a:gd name="T7" fmla="*/ 30 h 90"/>
                <a:gd name="T8" fmla="*/ 22 w 26"/>
                <a:gd name="T9" fmla="*/ 15 h 90"/>
                <a:gd name="T10" fmla="*/ 22 w 26"/>
                <a:gd name="T11" fmla="*/ 0 h 90"/>
                <a:gd name="T12" fmla="*/ 6 w 26"/>
                <a:gd name="T13" fmla="*/ 0 h 90"/>
                <a:gd name="T14" fmla="*/ 6 w 26"/>
                <a:gd name="T15" fmla="*/ 15 h 90"/>
                <a:gd name="T16" fmla="*/ 7 w 26"/>
                <a:gd name="T17" fmla="*/ 30 h 90"/>
                <a:gd name="T18" fmla="*/ 7 w 26"/>
                <a:gd name="T19" fmla="*/ 43 h 90"/>
                <a:gd name="T20" fmla="*/ 3 w 26"/>
                <a:gd name="T21" fmla="*/ 55 h 90"/>
                <a:gd name="T22" fmla="*/ 19 w 26"/>
                <a:gd name="T23" fmla="*/ 59 h 90"/>
                <a:gd name="T24" fmla="*/ 0 w 26"/>
                <a:gd name="T25" fmla="*/ 59 h 90"/>
                <a:gd name="T26" fmla="*/ 2 w 26"/>
                <a:gd name="T27" fmla="*/ 90 h 90"/>
                <a:gd name="T28" fmla="*/ 16 w 26"/>
                <a:gd name="T29" fmla="*/ 63 h 90"/>
                <a:gd name="T30" fmla="*/ 0 w 26"/>
                <a:gd name="T31" fmla="*/ 59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90"/>
                <a:gd name="T50" fmla="*/ 26 w 26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90">
                  <a:moveTo>
                    <a:pt x="0" y="59"/>
                  </a:moveTo>
                  <a:lnTo>
                    <a:pt x="16" y="63"/>
                  </a:lnTo>
                  <a:lnTo>
                    <a:pt x="23" y="46"/>
                  </a:lnTo>
                  <a:lnTo>
                    <a:pt x="26" y="30"/>
                  </a:lnTo>
                  <a:lnTo>
                    <a:pt x="22" y="15"/>
                  </a:lnTo>
                  <a:lnTo>
                    <a:pt x="22" y="0"/>
                  </a:lnTo>
                  <a:lnTo>
                    <a:pt x="6" y="0"/>
                  </a:lnTo>
                  <a:lnTo>
                    <a:pt x="6" y="15"/>
                  </a:lnTo>
                  <a:lnTo>
                    <a:pt x="7" y="30"/>
                  </a:lnTo>
                  <a:lnTo>
                    <a:pt x="7" y="43"/>
                  </a:lnTo>
                  <a:lnTo>
                    <a:pt x="3" y="55"/>
                  </a:lnTo>
                  <a:lnTo>
                    <a:pt x="19" y="59"/>
                  </a:lnTo>
                  <a:lnTo>
                    <a:pt x="0" y="59"/>
                  </a:lnTo>
                  <a:lnTo>
                    <a:pt x="2" y="90"/>
                  </a:lnTo>
                  <a:lnTo>
                    <a:pt x="16" y="63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47"/>
            <p:cNvSpPr>
              <a:spLocks/>
            </p:cNvSpPr>
            <p:nvPr/>
          </p:nvSpPr>
          <p:spPr bwMode="auto">
            <a:xfrm>
              <a:off x="1941" y="2391"/>
              <a:ext cx="14" cy="47"/>
            </a:xfrm>
            <a:custGeom>
              <a:avLst/>
              <a:gdLst>
                <a:gd name="T0" fmla="*/ 0 w 27"/>
                <a:gd name="T1" fmla="*/ 5 h 95"/>
                <a:gd name="T2" fmla="*/ 0 w 27"/>
                <a:gd name="T3" fmla="*/ 5 h 95"/>
                <a:gd name="T4" fmla="*/ 6 w 27"/>
                <a:gd name="T5" fmla="*/ 27 h 95"/>
                <a:gd name="T6" fmla="*/ 8 w 27"/>
                <a:gd name="T7" fmla="*/ 48 h 95"/>
                <a:gd name="T8" fmla="*/ 8 w 27"/>
                <a:gd name="T9" fmla="*/ 72 h 95"/>
                <a:gd name="T10" fmla="*/ 8 w 27"/>
                <a:gd name="T11" fmla="*/ 95 h 95"/>
                <a:gd name="T12" fmla="*/ 27 w 27"/>
                <a:gd name="T13" fmla="*/ 95 h 95"/>
                <a:gd name="T14" fmla="*/ 27 w 27"/>
                <a:gd name="T15" fmla="*/ 72 h 95"/>
                <a:gd name="T16" fmla="*/ 24 w 27"/>
                <a:gd name="T17" fmla="*/ 48 h 95"/>
                <a:gd name="T18" fmla="*/ 22 w 27"/>
                <a:gd name="T19" fmla="*/ 24 h 95"/>
                <a:gd name="T20" fmla="*/ 16 w 27"/>
                <a:gd name="T21" fmla="*/ 0 h 95"/>
                <a:gd name="T22" fmla="*/ 16 w 27"/>
                <a:gd name="T23" fmla="*/ 0 h 95"/>
                <a:gd name="T24" fmla="*/ 0 w 27"/>
                <a:gd name="T25" fmla="*/ 5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95"/>
                <a:gd name="T41" fmla="*/ 27 w 27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95">
                  <a:moveTo>
                    <a:pt x="0" y="5"/>
                  </a:moveTo>
                  <a:lnTo>
                    <a:pt x="0" y="5"/>
                  </a:lnTo>
                  <a:lnTo>
                    <a:pt x="6" y="27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8" y="95"/>
                  </a:lnTo>
                  <a:lnTo>
                    <a:pt x="27" y="95"/>
                  </a:lnTo>
                  <a:lnTo>
                    <a:pt x="27" y="72"/>
                  </a:lnTo>
                  <a:lnTo>
                    <a:pt x="24" y="48"/>
                  </a:lnTo>
                  <a:lnTo>
                    <a:pt x="22" y="24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48"/>
            <p:cNvSpPr>
              <a:spLocks/>
            </p:cNvSpPr>
            <p:nvPr/>
          </p:nvSpPr>
          <p:spPr bwMode="auto">
            <a:xfrm>
              <a:off x="1896" y="2203"/>
              <a:ext cx="53" cy="190"/>
            </a:xfrm>
            <a:custGeom>
              <a:avLst/>
              <a:gdLst>
                <a:gd name="T0" fmla="*/ 0 w 106"/>
                <a:gd name="T1" fmla="*/ 3 h 381"/>
                <a:gd name="T2" fmla="*/ 0 w 106"/>
                <a:gd name="T3" fmla="*/ 3 h 381"/>
                <a:gd name="T4" fmla="*/ 11 w 106"/>
                <a:gd name="T5" fmla="*/ 51 h 381"/>
                <a:gd name="T6" fmla="*/ 20 w 106"/>
                <a:gd name="T7" fmla="*/ 98 h 381"/>
                <a:gd name="T8" fmla="*/ 31 w 106"/>
                <a:gd name="T9" fmla="*/ 145 h 381"/>
                <a:gd name="T10" fmla="*/ 41 w 106"/>
                <a:gd name="T11" fmla="*/ 191 h 381"/>
                <a:gd name="T12" fmla="*/ 51 w 106"/>
                <a:gd name="T13" fmla="*/ 238 h 381"/>
                <a:gd name="T14" fmla="*/ 63 w 106"/>
                <a:gd name="T15" fmla="*/ 285 h 381"/>
                <a:gd name="T16" fmla="*/ 75 w 106"/>
                <a:gd name="T17" fmla="*/ 332 h 381"/>
                <a:gd name="T18" fmla="*/ 90 w 106"/>
                <a:gd name="T19" fmla="*/ 381 h 381"/>
                <a:gd name="T20" fmla="*/ 106 w 106"/>
                <a:gd name="T21" fmla="*/ 376 h 381"/>
                <a:gd name="T22" fmla="*/ 92 w 106"/>
                <a:gd name="T23" fmla="*/ 329 h 381"/>
                <a:gd name="T24" fmla="*/ 79 w 106"/>
                <a:gd name="T25" fmla="*/ 282 h 381"/>
                <a:gd name="T26" fmla="*/ 67 w 106"/>
                <a:gd name="T27" fmla="*/ 235 h 381"/>
                <a:gd name="T28" fmla="*/ 57 w 106"/>
                <a:gd name="T29" fmla="*/ 188 h 381"/>
                <a:gd name="T30" fmla="*/ 47 w 106"/>
                <a:gd name="T31" fmla="*/ 142 h 381"/>
                <a:gd name="T32" fmla="*/ 37 w 106"/>
                <a:gd name="T33" fmla="*/ 95 h 381"/>
                <a:gd name="T34" fmla="*/ 27 w 106"/>
                <a:gd name="T35" fmla="*/ 49 h 381"/>
                <a:gd name="T36" fmla="*/ 16 w 106"/>
                <a:gd name="T37" fmla="*/ 0 h 381"/>
                <a:gd name="T38" fmla="*/ 16 w 106"/>
                <a:gd name="T39" fmla="*/ 0 h 381"/>
                <a:gd name="T40" fmla="*/ 0 w 106"/>
                <a:gd name="T41" fmla="*/ 3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81"/>
                <a:gd name="T65" fmla="*/ 106 w 106"/>
                <a:gd name="T66" fmla="*/ 381 h 3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81">
                  <a:moveTo>
                    <a:pt x="0" y="3"/>
                  </a:moveTo>
                  <a:lnTo>
                    <a:pt x="0" y="3"/>
                  </a:lnTo>
                  <a:lnTo>
                    <a:pt x="11" y="51"/>
                  </a:lnTo>
                  <a:lnTo>
                    <a:pt x="20" y="98"/>
                  </a:lnTo>
                  <a:lnTo>
                    <a:pt x="31" y="145"/>
                  </a:lnTo>
                  <a:lnTo>
                    <a:pt x="41" y="191"/>
                  </a:lnTo>
                  <a:lnTo>
                    <a:pt x="51" y="238"/>
                  </a:lnTo>
                  <a:lnTo>
                    <a:pt x="63" y="285"/>
                  </a:lnTo>
                  <a:lnTo>
                    <a:pt x="75" y="332"/>
                  </a:lnTo>
                  <a:lnTo>
                    <a:pt x="90" y="381"/>
                  </a:lnTo>
                  <a:lnTo>
                    <a:pt x="106" y="376"/>
                  </a:lnTo>
                  <a:lnTo>
                    <a:pt x="92" y="329"/>
                  </a:lnTo>
                  <a:lnTo>
                    <a:pt x="79" y="282"/>
                  </a:lnTo>
                  <a:lnTo>
                    <a:pt x="67" y="235"/>
                  </a:lnTo>
                  <a:lnTo>
                    <a:pt x="57" y="188"/>
                  </a:lnTo>
                  <a:lnTo>
                    <a:pt x="47" y="142"/>
                  </a:lnTo>
                  <a:lnTo>
                    <a:pt x="37" y="95"/>
                  </a:lnTo>
                  <a:lnTo>
                    <a:pt x="27" y="49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49"/>
            <p:cNvSpPr>
              <a:spLocks/>
            </p:cNvSpPr>
            <p:nvPr/>
          </p:nvSpPr>
          <p:spPr bwMode="auto">
            <a:xfrm>
              <a:off x="1838" y="2175"/>
              <a:ext cx="66" cy="29"/>
            </a:xfrm>
            <a:custGeom>
              <a:avLst/>
              <a:gdLst>
                <a:gd name="T0" fmla="*/ 8 w 131"/>
                <a:gd name="T1" fmla="*/ 31 h 58"/>
                <a:gd name="T2" fmla="*/ 8 w 131"/>
                <a:gd name="T3" fmla="*/ 31 h 58"/>
                <a:gd name="T4" fmla="*/ 23 w 131"/>
                <a:gd name="T5" fmla="*/ 24 h 58"/>
                <a:gd name="T6" fmla="*/ 39 w 131"/>
                <a:gd name="T7" fmla="*/ 20 h 58"/>
                <a:gd name="T8" fmla="*/ 56 w 131"/>
                <a:gd name="T9" fmla="*/ 19 h 58"/>
                <a:gd name="T10" fmla="*/ 72 w 131"/>
                <a:gd name="T11" fmla="*/ 19 h 58"/>
                <a:gd name="T12" fmla="*/ 88 w 131"/>
                <a:gd name="T13" fmla="*/ 24 h 58"/>
                <a:gd name="T14" fmla="*/ 100 w 131"/>
                <a:gd name="T15" fmla="*/ 32 h 58"/>
                <a:gd name="T16" fmla="*/ 109 w 131"/>
                <a:gd name="T17" fmla="*/ 43 h 58"/>
                <a:gd name="T18" fmla="*/ 115 w 131"/>
                <a:gd name="T19" fmla="*/ 58 h 58"/>
                <a:gd name="T20" fmla="*/ 131 w 131"/>
                <a:gd name="T21" fmla="*/ 55 h 58"/>
                <a:gd name="T22" fmla="*/ 125 w 131"/>
                <a:gd name="T23" fmla="*/ 35 h 58"/>
                <a:gd name="T24" fmla="*/ 111 w 131"/>
                <a:gd name="T25" fmla="*/ 19 h 58"/>
                <a:gd name="T26" fmla="*/ 94 w 131"/>
                <a:gd name="T27" fmla="*/ 8 h 58"/>
                <a:gd name="T28" fmla="*/ 75 w 131"/>
                <a:gd name="T29" fmla="*/ 3 h 58"/>
                <a:gd name="T30" fmla="*/ 56 w 131"/>
                <a:gd name="T31" fmla="*/ 0 h 58"/>
                <a:gd name="T32" fmla="*/ 36 w 131"/>
                <a:gd name="T33" fmla="*/ 4 h 58"/>
                <a:gd name="T34" fmla="*/ 17 w 131"/>
                <a:gd name="T35" fmla="*/ 8 h 58"/>
                <a:gd name="T36" fmla="*/ 0 w 131"/>
                <a:gd name="T37" fmla="*/ 18 h 58"/>
                <a:gd name="T38" fmla="*/ 0 w 131"/>
                <a:gd name="T39" fmla="*/ 18 h 58"/>
                <a:gd name="T40" fmla="*/ 8 w 131"/>
                <a:gd name="T41" fmla="*/ 31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58"/>
                <a:gd name="T65" fmla="*/ 131 w 131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58">
                  <a:moveTo>
                    <a:pt x="8" y="31"/>
                  </a:moveTo>
                  <a:lnTo>
                    <a:pt x="8" y="31"/>
                  </a:lnTo>
                  <a:lnTo>
                    <a:pt x="23" y="24"/>
                  </a:lnTo>
                  <a:lnTo>
                    <a:pt x="39" y="20"/>
                  </a:lnTo>
                  <a:lnTo>
                    <a:pt x="56" y="19"/>
                  </a:lnTo>
                  <a:lnTo>
                    <a:pt x="72" y="19"/>
                  </a:lnTo>
                  <a:lnTo>
                    <a:pt x="88" y="24"/>
                  </a:lnTo>
                  <a:lnTo>
                    <a:pt x="100" y="32"/>
                  </a:lnTo>
                  <a:lnTo>
                    <a:pt x="109" y="43"/>
                  </a:lnTo>
                  <a:lnTo>
                    <a:pt x="115" y="58"/>
                  </a:lnTo>
                  <a:lnTo>
                    <a:pt x="131" y="55"/>
                  </a:lnTo>
                  <a:lnTo>
                    <a:pt x="125" y="35"/>
                  </a:lnTo>
                  <a:lnTo>
                    <a:pt x="111" y="19"/>
                  </a:lnTo>
                  <a:lnTo>
                    <a:pt x="94" y="8"/>
                  </a:lnTo>
                  <a:lnTo>
                    <a:pt x="75" y="3"/>
                  </a:lnTo>
                  <a:lnTo>
                    <a:pt x="56" y="0"/>
                  </a:lnTo>
                  <a:lnTo>
                    <a:pt x="36" y="4"/>
                  </a:lnTo>
                  <a:lnTo>
                    <a:pt x="17" y="8"/>
                  </a:lnTo>
                  <a:lnTo>
                    <a:pt x="0" y="18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0"/>
            <p:cNvSpPr>
              <a:spLocks/>
            </p:cNvSpPr>
            <p:nvPr/>
          </p:nvSpPr>
          <p:spPr bwMode="auto">
            <a:xfrm>
              <a:off x="1819" y="2184"/>
              <a:ext cx="23" cy="39"/>
            </a:xfrm>
            <a:custGeom>
              <a:avLst/>
              <a:gdLst>
                <a:gd name="T0" fmla="*/ 16 w 47"/>
                <a:gd name="T1" fmla="*/ 79 h 79"/>
                <a:gd name="T2" fmla="*/ 16 w 47"/>
                <a:gd name="T3" fmla="*/ 79 h 79"/>
                <a:gd name="T4" fmla="*/ 17 w 47"/>
                <a:gd name="T5" fmla="*/ 59 h 79"/>
                <a:gd name="T6" fmla="*/ 24 w 47"/>
                <a:gd name="T7" fmla="*/ 40 h 79"/>
                <a:gd name="T8" fmla="*/ 33 w 47"/>
                <a:gd name="T9" fmla="*/ 25 h 79"/>
                <a:gd name="T10" fmla="*/ 47 w 47"/>
                <a:gd name="T11" fmla="*/ 13 h 79"/>
                <a:gd name="T12" fmla="*/ 39 w 47"/>
                <a:gd name="T13" fmla="*/ 0 h 79"/>
                <a:gd name="T14" fmla="*/ 20 w 47"/>
                <a:gd name="T15" fmla="*/ 14 h 79"/>
                <a:gd name="T16" fmla="*/ 8 w 47"/>
                <a:gd name="T17" fmla="*/ 35 h 79"/>
                <a:gd name="T18" fmla="*/ 1 w 47"/>
                <a:gd name="T19" fmla="*/ 56 h 79"/>
                <a:gd name="T20" fmla="*/ 0 w 47"/>
                <a:gd name="T21" fmla="*/ 79 h 79"/>
                <a:gd name="T22" fmla="*/ 0 w 47"/>
                <a:gd name="T23" fmla="*/ 79 h 79"/>
                <a:gd name="T24" fmla="*/ 16 w 4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79"/>
                <a:gd name="T41" fmla="*/ 47 w 4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79">
                  <a:moveTo>
                    <a:pt x="16" y="79"/>
                  </a:moveTo>
                  <a:lnTo>
                    <a:pt x="16" y="79"/>
                  </a:lnTo>
                  <a:lnTo>
                    <a:pt x="17" y="59"/>
                  </a:lnTo>
                  <a:lnTo>
                    <a:pt x="24" y="40"/>
                  </a:lnTo>
                  <a:lnTo>
                    <a:pt x="33" y="25"/>
                  </a:lnTo>
                  <a:lnTo>
                    <a:pt x="47" y="13"/>
                  </a:lnTo>
                  <a:lnTo>
                    <a:pt x="39" y="0"/>
                  </a:lnTo>
                  <a:lnTo>
                    <a:pt x="20" y="14"/>
                  </a:lnTo>
                  <a:lnTo>
                    <a:pt x="8" y="35"/>
                  </a:lnTo>
                  <a:lnTo>
                    <a:pt x="1" y="56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1"/>
            <p:cNvSpPr>
              <a:spLocks/>
            </p:cNvSpPr>
            <p:nvPr/>
          </p:nvSpPr>
          <p:spPr bwMode="auto">
            <a:xfrm>
              <a:off x="1818" y="2223"/>
              <a:ext cx="12" cy="70"/>
            </a:xfrm>
            <a:custGeom>
              <a:avLst/>
              <a:gdLst>
                <a:gd name="T0" fmla="*/ 24 w 24"/>
                <a:gd name="T1" fmla="*/ 137 h 139"/>
                <a:gd name="T2" fmla="*/ 24 w 24"/>
                <a:gd name="T3" fmla="*/ 137 h 139"/>
                <a:gd name="T4" fmla="*/ 20 w 24"/>
                <a:gd name="T5" fmla="*/ 103 h 139"/>
                <a:gd name="T6" fmla="*/ 18 w 24"/>
                <a:gd name="T7" fmla="*/ 68 h 139"/>
                <a:gd name="T8" fmla="*/ 18 w 24"/>
                <a:gd name="T9" fmla="*/ 35 h 139"/>
                <a:gd name="T10" fmla="*/ 17 w 24"/>
                <a:gd name="T11" fmla="*/ 0 h 139"/>
                <a:gd name="T12" fmla="*/ 1 w 24"/>
                <a:gd name="T13" fmla="*/ 0 h 139"/>
                <a:gd name="T14" fmla="*/ 0 w 24"/>
                <a:gd name="T15" fmla="*/ 35 h 139"/>
                <a:gd name="T16" fmla="*/ 2 w 24"/>
                <a:gd name="T17" fmla="*/ 68 h 139"/>
                <a:gd name="T18" fmla="*/ 4 w 24"/>
                <a:gd name="T19" fmla="*/ 103 h 139"/>
                <a:gd name="T20" fmla="*/ 8 w 24"/>
                <a:gd name="T21" fmla="*/ 139 h 139"/>
                <a:gd name="T22" fmla="*/ 8 w 24"/>
                <a:gd name="T23" fmla="*/ 139 h 139"/>
                <a:gd name="T24" fmla="*/ 24 w 2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39"/>
                <a:gd name="T41" fmla="*/ 24 w 2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39">
                  <a:moveTo>
                    <a:pt x="24" y="137"/>
                  </a:moveTo>
                  <a:lnTo>
                    <a:pt x="24" y="137"/>
                  </a:lnTo>
                  <a:lnTo>
                    <a:pt x="20" y="103"/>
                  </a:lnTo>
                  <a:lnTo>
                    <a:pt x="18" y="68"/>
                  </a:lnTo>
                  <a:lnTo>
                    <a:pt x="18" y="35"/>
                  </a:lnTo>
                  <a:lnTo>
                    <a:pt x="17" y="0"/>
                  </a:lnTo>
                  <a:lnTo>
                    <a:pt x="1" y="0"/>
                  </a:lnTo>
                  <a:lnTo>
                    <a:pt x="0" y="35"/>
                  </a:lnTo>
                  <a:lnTo>
                    <a:pt x="2" y="68"/>
                  </a:lnTo>
                  <a:lnTo>
                    <a:pt x="4" y="103"/>
                  </a:lnTo>
                  <a:lnTo>
                    <a:pt x="8" y="139"/>
                  </a:lnTo>
                  <a:lnTo>
                    <a:pt x="24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8" name="Freeform 52"/>
            <p:cNvSpPr>
              <a:spLocks/>
            </p:cNvSpPr>
            <p:nvPr/>
          </p:nvSpPr>
          <p:spPr bwMode="auto">
            <a:xfrm>
              <a:off x="1822" y="2292"/>
              <a:ext cx="33" cy="165"/>
            </a:xfrm>
            <a:custGeom>
              <a:avLst/>
              <a:gdLst>
                <a:gd name="T0" fmla="*/ 65 w 65"/>
                <a:gd name="T1" fmla="*/ 325 h 330"/>
                <a:gd name="T2" fmla="*/ 65 w 65"/>
                <a:gd name="T3" fmla="*/ 325 h 330"/>
                <a:gd name="T4" fmla="*/ 53 w 65"/>
                <a:gd name="T5" fmla="*/ 286 h 330"/>
                <a:gd name="T6" fmla="*/ 44 w 65"/>
                <a:gd name="T7" fmla="*/ 245 h 330"/>
                <a:gd name="T8" fmla="*/ 37 w 65"/>
                <a:gd name="T9" fmla="*/ 205 h 330"/>
                <a:gd name="T10" fmla="*/ 33 w 65"/>
                <a:gd name="T11" fmla="*/ 165 h 330"/>
                <a:gd name="T12" fmla="*/ 29 w 65"/>
                <a:gd name="T13" fmla="*/ 125 h 330"/>
                <a:gd name="T14" fmla="*/ 25 w 65"/>
                <a:gd name="T15" fmla="*/ 84 h 330"/>
                <a:gd name="T16" fmla="*/ 21 w 65"/>
                <a:gd name="T17" fmla="*/ 43 h 330"/>
                <a:gd name="T18" fmla="*/ 16 w 65"/>
                <a:gd name="T19" fmla="*/ 0 h 330"/>
                <a:gd name="T20" fmla="*/ 0 w 65"/>
                <a:gd name="T21" fmla="*/ 2 h 330"/>
                <a:gd name="T22" fmla="*/ 5 w 65"/>
                <a:gd name="T23" fmla="*/ 43 h 330"/>
                <a:gd name="T24" fmla="*/ 9 w 65"/>
                <a:gd name="T25" fmla="*/ 84 h 330"/>
                <a:gd name="T26" fmla="*/ 13 w 65"/>
                <a:gd name="T27" fmla="*/ 125 h 330"/>
                <a:gd name="T28" fmla="*/ 17 w 65"/>
                <a:gd name="T29" fmla="*/ 165 h 330"/>
                <a:gd name="T30" fmla="*/ 21 w 65"/>
                <a:gd name="T31" fmla="*/ 205 h 330"/>
                <a:gd name="T32" fmla="*/ 28 w 65"/>
                <a:gd name="T33" fmla="*/ 248 h 330"/>
                <a:gd name="T34" fmla="*/ 37 w 65"/>
                <a:gd name="T35" fmla="*/ 288 h 330"/>
                <a:gd name="T36" fmla="*/ 49 w 65"/>
                <a:gd name="T37" fmla="*/ 330 h 330"/>
                <a:gd name="T38" fmla="*/ 49 w 65"/>
                <a:gd name="T39" fmla="*/ 330 h 330"/>
                <a:gd name="T40" fmla="*/ 65 w 65"/>
                <a:gd name="T41" fmla="*/ 325 h 3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30"/>
                <a:gd name="T65" fmla="*/ 65 w 65"/>
                <a:gd name="T66" fmla="*/ 330 h 3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30">
                  <a:moveTo>
                    <a:pt x="65" y="325"/>
                  </a:moveTo>
                  <a:lnTo>
                    <a:pt x="65" y="325"/>
                  </a:lnTo>
                  <a:lnTo>
                    <a:pt x="53" y="286"/>
                  </a:lnTo>
                  <a:lnTo>
                    <a:pt x="44" y="245"/>
                  </a:lnTo>
                  <a:lnTo>
                    <a:pt x="37" y="205"/>
                  </a:lnTo>
                  <a:lnTo>
                    <a:pt x="33" y="165"/>
                  </a:lnTo>
                  <a:lnTo>
                    <a:pt x="29" y="125"/>
                  </a:lnTo>
                  <a:lnTo>
                    <a:pt x="25" y="84"/>
                  </a:lnTo>
                  <a:lnTo>
                    <a:pt x="21" y="43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43"/>
                  </a:lnTo>
                  <a:lnTo>
                    <a:pt x="9" y="84"/>
                  </a:lnTo>
                  <a:lnTo>
                    <a:pt x="13" y="125"/>
                  </a:lnTo>
                  <a:lnTo>
                    <a:pt x="17" y="165"/>
                  </a:lnTo>
                  <a:lnTo>
                    <a:pt x="21" y="205"/>
                  </a:lnTo>
                  <a:lnTo>
                    <a:pt x="28" y="248"/>
                  </a:lnTo>
                  <a:lnTo>
                    <a:pt x="37" y="288"/>
                  </a:lnTo>
                  <a:lnTo>
                    <a:pt x="49" y="330"/>
                  </a:lnTo>
                  <a:lnTo>
                    <a:pt x="65" y="3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9" name="Freeform 53"/>
            <p:cNvSpPr>
              <a:spLocks/>
            </p:cNvSpPr>
            <p:nvPr/>
          </p:nvSpPr>
          <p:spPr bwMode="auto">
            <a:xfrm>
              <a:off x="1847" y="2454"/>
              <a:ext cx="11" cy="33"/>
            </a:xfrm>
            <a:custGeom>
              <a:avLst/>
              <a:gdLst>
                <a:gd name="T0" fmla="*/ 22 w 22"/>
                <a:gd name="T1" fmla="*/ 63 h 65"/>
                <a:gd name="T2" fmla="*/ 22 w 22"/>
                <a:gd name="T3" fmla="*/ 63 h 65"/>
                <a:gd name="T4" fmla="*/ 19 w 22"/>
                <a:gd name="T5" fmla="*/ 48 h 65"/>
                <a:gd name="T6" fmla="*/ 20 w 22"/>
                <a:gd name="T7" fmla="*/ 33 h 65"/>
                <a:gd name="T8" fmla="*/ 19 w 22"/>
                <a:gd name="T9" fmla="*/ 18 h 65"/>
                <a:gd name="T10" fmla="*/ 16 w 22"/>
                <a:gd name="T11" fmla="*/ 0 h 65"/>
                <a:gd name="T12" fmla="*/ 0 w 22"/>
                <a:gd name="T13" fmla="*/ 5 h 65"/>
                <a:gd name="T14" fmla="*/ 3 w 22"/>
                <a:gd name="T15" fmla="*/ 18 h 65"/>
                <a:gd name="T16" fmla="*/ 2 w 22"/>
                <a:gd name="T17" fmla="*/ 33 h 65"/>
                <a:gd name="T18" fmla="*/ 3 w 22"/>
                <a:gd name="T19" fmla="*/ 48 h 65"/>
                <a:gd name="T20" fmla="*/ 6 w 22"/>
                <a:gd name="T21" fmla="*/ 65 h 65"/>
                <a:gd name="T22" fmla="*/ 6 w 22"/>
                <a:gd name="T23" fmla="*/ 65 h 65"/>
                <a:gd name="T24" fmla="*/ 22 w 22"/>
                <a:gd name="T25" fmla="*/ 63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65"/>
                <a:gd name="T41" fmla="*/ 22 w 2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65">
                  <a:moveTo>
                    <a:pt x="22" y="63"/>
                  </a:moveTo>
                  <a:lnTo>
                    <a:pt x="22" y="63"/>
                  </a:lnTo>
                  <a:lnTo>
                    <a:pt x="19" y="48"/>
                  </a:lnTo>
                  <a:lnTo>
                    <a:pt x="20" y="33"/>
                  </a:lnTo>
                  <a:lnTo>
                    <a:pt x="19" y="18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2" y="33"/>
                  </a:lnTo>
                  <a:lnTo>
                    <a:pt x="3" y="48"/>
                  </a:lnTo>
                  <a:lnTo>
                    <a:pt x="6" y="65"/>
                  </a:lnTo>
                  <a:lnTo>
                    <a:pt x="2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0" name="Freeform 54"/>
            <p:cNvSpPr>
              <a:spLocks/>
            </p:cNvSpPr>
            <p:nvPr/>
          </p:nvSpPr>
          <p:spPr bwMode="auto">
            <a:xfrm>
              <a:off x="1850" y="2486"/>
              <a:ext cx="20" cy="43"/>
            </a:xfrm>
            <a:custGeom>
              <a:avLst/>
              <a:gdLst>
                <a:gd name="T0" fmla="*/ 40 w 40"/>
                <a:gd name="T1" fmla="*/ 84 h 87"/>
                <a:gd name="T2" fmla="*/ 40 w 40"/>
                <a:gd name="T3" fmla="*/ 84 h 87"/>
                <a:gd name="T4" fmla="*/ 35 w 40"/>
                <a:gd name="T5" fmla="*/ 63 h 87"/>
                <a:gd name="T6" fmla="*/ 28 w 40"/>
                <a:gd name="T7" fmla="*/ 40 h 87"/>
                <a:gd name="T8" fmla="*/ 21 w 40"/>
                <a:gd name="T9" fmla="*/ 21 h 87"/>
                <a:gd name="T10" fmla="*/ 16 w 40"/>
                <a:gd name="T11" fmla="*/ 0 h 87"/>
                <a:gd name="T12" fmla="*/ 0 w 40"/>
                <a:gd name="T13" fmla="*/ 2 h 87"/>
                <a:gd name="T14" fmla="*/ 5 w 40"/>
                <a:gd name="T15" fmla="*/ 24 h 87"/>
                <a:gd name="T16" fmla="*/ 12 w 40"/>
                <a:gd name="T17" fmla="*/ 45 h 87"/>
                <a:gd name="T18" fmla="*/ 18 w 40"/>
                <a:gd name="T19" fmla="*/ 65 h 87"/>
                <a:gd name="T20" fmla="*/ 24 w 40"/>
                <a:gd name="T21" fmla="*/ 87 h 87"/>
                <a:gd name="T22" fmla="*/ 24 w 40"/>
                <a:gd name="T23" fmla="*/ 87 h 87"/>
                <a:gd name="T24" fmla="*/ 40 w 40"/>
                <a:gd name="T25" fmla="*/ 84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87"/>
                <a:gd name="T41" fmla="*/ 40 w 40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87">
                  <a:moveTo>
                    <a:pt x="40" y="84"/>
                  </a:moveTo>
                  <a:lnTo>
                    <a:pt x="40" y="84"/>
                  </a:lnTo>
                  <a:lnTo>
                    <a:pt x="35" y="63"/>
                  </a:lnTo>
                  <a:lnTo>
                    <a:pt x="28" y="40"/>
                  </a:lnTo>
                  <a:lnTo>
                    <a:pt x="21" y="21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4"/>
                  </a:lnTo>
                  <a:lnTo>
                    <a:pt x="12" y="45"/>
                  </a:lnTo>
                  <a:lnTo>
                    <a:pt x="18" y="65"/>
                  </a:lnTo>
                  <a:lnTo>
                    <a:pt x="24" y="87"/>
                  </a:lnTo>
                  <a:lnTo>
                    <a:pt x="4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1" name="Freeform 55"/>
            <p:cNvSpPr>
              <a:spLocks/>
            </p:cNvSpPr>
            <p:nvPr/>
          </p:nvSpPr>
          <p:spPr bwMode="auto">
            <a:xfrm>
              <a:off x="1853" y="2528"/>
              <a:ext cx="17" cy="16"/>
            </a:xfrm>
            <a:custGeom>
              <a:avLst/>
              <a:gdLst>
                <a:gd name="T0" fmla="*/ 0 w 34"/>
                <a:gd name="T1" fmla="*/ 26 h 32"/>
                <a:gd name="T2" fmla="*/ 0 w 34"/>
                <a:gd name="T3" fmla="*/ 26 h 32"/>
                <a:gd name="T4" fmla="*/ 14 w 34"/>
                <a:gd name="T5" fmla="*/ 32 h 32"/>
                <a:gd name="T6" fmla="*/ 26 w 34"/>
                <a:gd name="T7" fmla="*/ 27 h 32"/>
                <a:gd name="T8" fmla="*/ 34 w 34"/>
                <a:gd name="T9" fmla="*/ 14 h 32"/>
                <a:gd name="T10" fmla="*/ 34 w 34"/>
                <a:gd name="T11" fmla="*/ 0 h 32"/>
                <a:gd name="T12" fmla="*/ 18 w 34"/>
                <a:gd name="T13" fmla="*/ 3 h 32"/>
                <a:gd name="T14" fmla="*/ 18 w 34"/>
                <a:gd name="T15" fmla="*/ 11 h 32"/>
                <a:gd name="T16" fmla="*/ 15 w 34"/>
                <a:gd name="T17" fmla="*/ 14 h 32"/>
                <a:gd name="T18" fmla="*/ 14 w 34"/>
                <a:gd name="T19" fmla="*/ 14 h 32"/>
                <a:gd name="T20" fmla="*/ 11 w 34"/>
                <a:gd name="T21" fmla="*/ 15 h 32"/>
                <a:gd name="T22" fmla="*/ 11 w 34"/>
                <a:gd name="T23" fmla="*/ 15 h 32"/>
                <a:gd name="T24" fmla="*/ 0 w 34"/>
                <a:gd name="T25" fmla="*/ 26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32"/>
                <a:gd name="T41" fmla="*/ 34 w 34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32">
                  <a:moveTo>
                    <a:pt x="0" y="26"/>
                  </a:moveTo>
                  <a:lnTo>
                    <a:pt x="0" y="26"/>
                  </a:lnTo>
                  <a:lnTo>
                    <a:pt x="14" y="32"/>
                  </a:lnTo>
                  <a:lnTo>
                    <a:pt x="26" y="27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18" y="3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2" name="Freeform 56"/>
            <p:cNvSpPr>
              <a:spLocks/>
            </p:cNvSpPr>
            <p:nvPr/>
          </p:nvSpPr>
          <p:spPr bwMode="auto">
            <a:xfrm>
              <a:off x="1793" y="2447"/>
              <a:ext cx="66" cy="94"/>
            </a:xfrm>
            <a:custGeom>
              <a:avLst/>
              <a:gdLst>
                <a:gd name="T0" fmla="*/ 0 w 131"/>
                <a:gd name="T1" fmla="*/ 10 h 188"/>
                <a:gd name="T2" fmla="*/ 0 w 131"/>
                <a:gd name="T3" fmla="*/ 10 h 188"/>
                <a:gd name="T4" fmla="*/ 17 w 131"/>
                <a:gd name="T5" fmla="*/ 32 h 188"/>
                <a:gd name="T6" fmla="*/ 33 w 131"/>
                <a:gd name="T7" fmla="*/ 53 h 188"/>
                <a:gd name="T8" fmla="*/ 45 w 131"/>
                <a:gd name="T9" fmla="*/ 76 h 188"/>
                <a:gd name="T10" fmla="*/ 59 w 131"/>
                <a:gd name="T11" fmla="*/ 99 h 188"/>
                <a:gd name="T12" fmla="*/ 71 w 131"/>
                <a:gd name="T13" fmla="*/ 123 h 188"/>
                <a:gd name="T14" fmla="*/ 85 w 131"/>
                <a:gd name="T15" fmla="*/ 145 h 188"/>
                <a:gd name="T16" fmla="*/ 102 w 131"/>
                <a:gd name="T17" fmla="*/ 168 h 188"/>
                <a:gd name="T18" fmla="*/ 120 w 131"/>
                <a:gd name="T19" fmla="*/ 188 h 188"/>
                <a:gd name="T20" fmla="*/ 131 w 131"/>
                <a:gd name="T21" fmla="*/ 177 h 188"/>
                <a:gd name="T22" fmla="*/ 115 w 131"/>
                <a:gd name="T23" fmla="*/ 157 h 188"/>
                <a:gd name="T24" fmla="*/ 99 w 131"/>
                <a:gd name="T25" fmla="*/ 137 h 188"/>
                <a:gd name="T26" fmla="*/ 87 w 131"/>
                <a:gd name="T27" fmla="*/ 115 h 188"/>
                <a:gd name="T28" fmla="*/ 75 w 131"/>
                <a:gd name="T29" fmla="*/ 91 h 188"/>
                <a:gd name="T30" fmla="*/ 61 w 131"/>
                <a:gd name="T31" fmla="*/ 68 h 188"/>
                <a:gd name="T32" fmla="*/ 47 w 131"/>
                <a:gd name="T33" fmla="*/ 45 h 188"/>
                <a:gd name="T34" fmla="*/ 30 w 131"/>
                <a:gd name="T35" fmla="*/ 21 h 188"/>
                <a:gd name="T36" fmla="*/ 13 w 131"/>
                <a:gd name="T37" fmla="*/ 0 h 188"/>
                <a:gd name="T38" fmla="*/ 13 w 131"/>
                <a:gd name="T39" fmla="*/ 0 h 188"/>
                <a:gd name="T40" fmla="*/ 0 w 131"/>
                <a:gd name="T41" fmla="*/ 10 h 1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88"/>
                <a:gd name="T65" fmla="*/ 131 w 131"/>
                <a:gd name="T66" fmla="*/ 188 h 1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88">
                  <a:moveTo>
                    <a:pt x="0" y="10"/>
                  </a:moveTo>
                  <a:lnTo>
                    <a:pt x="0" y="10"/>
                  </a:lnTo>
                  <a:lnTo>
                    <a:pt x="17" y="32"/>
                  </a:lnTo>
                  <a:lnTo>
                    <a:pt x="33" y="53"/>
                  </a:lnTo>
                  <a:lnTo>
                    <a:pt x="45" y="76"/>
                  </a:lnTo>
                  <a:lnTo>
                    <a:pt x="59" y="99"/>
                  </a:lnTo>
                  <a:lnTo>
                    <a:pt x="71" y="123"/>
                  </a:lnTo>
                  <a:lnTo>
                    <a:pt x="85" y="145"/>
                  </a:lnTo>
                  <a:lnTo>
                    <a:pt x="102" y="168"/>
                  </a:lnTo>
                  <a:lnTo>
                    <a:pt x="120" y="188"/>
                  </a:lnTo>
                  <a:lnTo>
                    <a:pt x="131" y="177"/>
                  </a:lnTo>
                  <a:lnTo>
                    <a:pt x="115" y="157"/>
                  </a:lnTo>
                  <a:lnTo>
                    <a:pt x="99" y="137"/>
                  </a:lnTo>
                  <a:lnTo>
                    <a:pt x="87" y="115"/>
                  </a:lnTo>
                  <a:lnTo>
                    <a:pt x="75" y="91"/>
                  </a:lnTo>
                  <a:lnTo>
                    <a:pt x="61" y="68"/>
                  </a:lnTo>
                  <a:lnTo>
                    <a:pt x="47" y="45"/>
                  </a:lnTo>
                  <a:lnTo>
                    <a:pt x="30" y="21"/>
                  </a:lnTo>
                  <a:lnTo>
                    <a:pt x="1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3" name="Freeform 57"/>
            <p:cNvSpPr>
              <a:spLocks/>
            </p:cNvSpPr>
            <p:nvPr/>
          </p:nvSpPr>
          <p:spPr bwMode="auto">
            <a:xfrm>
              <a:off x="1742" y="2367"/>
              <a:ext cx="57" cy="85"/>
            </a:xfrm>
            <a:custGeom>
              <a:avLst/>
              <a:gdLst>
                <a:gd name="T0" fmla="*/ 0 w 114"/>
                <a:gd name="T1" fmla="*/ 11 h 170"/>
                <a:gd name="T2" fmla="*/ 0 w 114"/>
                <a:gd name="T3" fmla="*/ 11 h 170"/>
                <a:gd name="T4" fmla="*/ 15 w 114"/>
                <a:gd name="T5" fmla="*/ 30 h 170"/>
                <a:gd name="T6" fmla="*/ 28 w 114"/>
                <a:gd name="T7" fmla="*/ 50 h 170"/>
                <a:gd name="T8" fmla="*/ 37 w 114"/>
                <a:gd name="T9" fmla="*/ 70 h 170"/>
                <a:gd name="T10" fmla="*/ 50 w 114"/>
                <a:gd name="T11" fmla="*/ 91 h 170"/>
                <a:gd name="T12" fmla="*/ 60 w 114"/>
                <a:gd name="T13" fmla="*/ 111 h 170"/>
                <a:gd name="T14" fmla="*/ 72 w 114"/>
                <a:gd name="T15" fmla="*/ 132 h 170"/>
                <a:gd name="T16" fmla="*/ 86 w 114"/>
                <a:gd name="T17" fmla="*/ 152 h 170"/>
                <a:gd name="T18" fmla="*/ 101 w 114"/>
                <a:gd name="T19" fmla="*/ 170 h 170"/>
                <a:gd name="T20" fmla="*/ 114 w 114"/>
                <a:gd name="T21" fmla="*/ 160 h 170"/>
                <a:gd name="T22" fmla="*/ 99 w 114"/>
                <a:gd name="T23" fmla="*/ 141 h 170"/>
                <a:gd name="T24" fmla="*/ 86 w 114"/>
                <a:gd name="T25" fmla="*/ 124 h 170"/>
                <a:gd name="T26" fmla="*/ 76 w 114"/>
                <a:gd name="T27" fmla="*/ 103 h 170"/>
                <a:gd name="T28" fmla="*/ 66 w 114"/>
                <a:gd name="T29" fmla="*/ 83 h 170"/>
                <a:gd name="T30" fmla="*/ 54 w 114"/>
                <a:gd name="T31" fmla="*/ 62 h 170"/>
                <a:gd name="T32" fmla="*/ 41 w 114"/>
                <a:gd name="T33" fmla="*/ 42 h 170"/>
                <a:gd name="T34" fmla="*/ 28 w 114"/>
                <a:gd name="T35" fmla="*/ 22 h 170"/>
                <a:gd name="T36" fmla="*/ 13 w 114"/>
                <a:gd name="T37" fmla="*/ 0 h 170"/>
                <a:gd name="T38" fmla="*/ 13 w 114"/>
                <a:gd name="T39" fmla="*/ 0 h 170"/>
                <a:gd name="T40" fmla="*/ 0 w 114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70"/>
                <a:gd name="T65" fmla="*/ 114 w 114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70">
                  <a:moveTo>
                    <a:pt x="0" y="11"/>
                  </a:moveTo>
                  <a:lnTo>
                    <a:pt x="0" y="11"/>
                  </a:lnTo>
                  <a:lnTo>
                    <a:pt x="15" y="30"/>
                  </a:lnTo>
                  <a:lnTo>
                    <a:pt x="28" y="50"/>
                  </a:lnTo>
                  <a:lnTo>
                    <a:pt x="37" y="70"/>
                  </a:lnTo>
                  <a:lnTo>
                    <a:pt x="50" y="91"/>
                  </a:lnTo>
                  <a:lnTo>
                    <a:pt x="60" y="111"/>
                  </a:lnTo>
                  <a:lnTo>
                    <a:pt x="72" y="132"/>
                  </a:lnTo>
                  <a:lnTo>
                    <a:pt x="86" y="152"/>
                  </a:lnTo>
                  <a:lnTo>
                    <a:pt x="101" y="170"/>
                  </a:lnTo>
                  <a:lnTo>
                    <a:pt x="114" y="160"/>
                  </a:lnTo>
                  <a:lnTo>
                    <a:pt x="99" y="141"/>
                  </a:lnTo>
                  <a:lnTo>
                    <a:pt x="86" y="124"/>
                  </a:lnTo>
                  <a:lnTo>
                    <a:pt x="76" y="103"/>
                  </a:lnTo>
                  <a:lnTo>
                    <a:pt x="66" y="83"/>
                  </a:lnTo>
                  <a:lnTo>
                    <a:pt x="54" y="62"/>
                  </a:lnTo>
                  <a:lnTo>
                    <a:pt x="41" y="42"/>
                  </a:lnTo>
                  <a:lnTo>
                    <a:pt x="28" y="22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4" name="Freeform 58"/>
            <p:cNvSpPr>
              <a:spLocks/>
            </p:cNvSpPr>
            <p:nvPr/>
          </p:nvSpPr>
          <p:spPr bwMode="auto">
            <a:xfrm>
              <a:off x="1707" y="2353"/>
              <a:ext cx="42" cy="19"/>
            </a:xfrm>
            <a:custGeom>
              <a:avLst/>
              <a:gdLst>
                <a:gd name="T0" fmla="*/ 2 w 84"/>
                <a:gd name="T1" fmla="*/ 21 h 39"/>
                <a:gd name="T2" fmla="*/ 5 w 84"/>
                <a:gd name="T3" fmla="*/ 20 h 39"/>
                <a:gd name="T4" fmla="*/ 14 w 84"/>
                <a:gd name="T5" fmla="*/ 17 h 39"/>
                <a:gd name="T6" fmla="*/ 23 w 84"/>
                <a:gd name="T7" fmla="*/ 16 h 39"/>
                <a:gd name="T8" fmla="*/ 33 w 84"/>
                <a:gd name="T9" fmla="*/ 16 h 39"/>
                <a:gd name="T10" fmla="*/ 40 w 84"/>
                <a:gd name="T11" fmla="*/ 19 h 39"/>
                <a:gd name="T12" fmla="*/ 48 w 84"/>
                <a:gd name="T13" fmla="*/ 23 h 39"/>
                <a:gd name="T14" fmla="*/ 57 w 84"/>
                <a:gd name="T15" fmla="*/ 27 h 39"/>
                <a:gd name="T16" fmla="*/ 64 w 84"/>
                <a:gd name="T17" fmla="*/ 32 h 39"/>
                <a:gd name="T18" fmla="*/ 71 w 84"/>
                <a:gd name="T19" fmla="*/ 39 h 39"/>
                <a:gd name="T20" fmla="*/ 84 w 84"/>
                <a:gd name="T21" fmla="*/ 28 h 39"/>
                <a:gd name="T22" fmla="*/ 75 w 84"/>
                <a:gd name="T23" fmla="*/ 19 h 39"/>
                <a:gd name="T24" fmla="*/ 65 w 84"/>
                <a:gd name="T25" fmla="*/ 13 h 39"/>
                <a:gd name="T26" fmla="*/ 56 w 84"/>
                <a:gd name="T27" fmla="*/ 7 h 39"/>
                <a:gd name="T28" fmla="*/ 45 w 84"/>
                <a:gd name="T29" fmla="*/ 3 h 39"/>
                <a:gd name="T30" fmla="*/ 33 w 84"/>
                <a:gd name="T31" fmla="*/ 0 h 39"/>
                <a:gd name="T32" fmla="*/ 23 w 84"/>
                <a:gd name="T33" fmla="*/ 0 h 39"/>
                <a:gd name="T34" fmla="*/ 12 w 84"/>
                <a:gd name="T35" fmla="*/ 1 h 39"/>
                <a:gd name="T36" fmla="*/ 0 w 84"/>
                <a:gd name="T37" fmla="*/ 4 h 39"/>
                <a:gd name="T38" fmla="*/ 2 w 84"/>
                <a:gd name="T39" fmla="*/ 3 h 39"/>
                <a:gd name="T40" fmla="*/ 2 w 84"/>
                <a:gd name="T41" fmla="*/ 21 h 39"/>
                <a:gd name="T42" fmla="*/ 4 w 84"/>
                <a:gd name="T43" fmla="*/ 20 h 39"/>
                <a:gd name="T44" fmla="*/ 5 w 84"/>
                <a:gd name="T45" fmla="*/ 20 h 39"/>
                <a:gd name="T46" fmla="*/ 2 w 84"/>
                <a:gd name="T47" fmla="*/ 21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39"/>
                <a:gd name="T74" fmla="*/ 84 w 84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39">
                  <a:moveTo>
                    <a:pt x="2" y="21"/>
                  </a:moveTo>
                  <a:lnTo>
                    <a:pt x="5" y="20"/>
                  </a:lnTo>
                  <a:lnTo>
                    <a:pt x="14" y="17"/>
                  </a:lnTo>
                  <a:lnTo>
                    <a:pt x="23" y="16"/>
                  </a:lnTo>
                  <a:lnTo>
                    <a:pt x="33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7" y="27"/>
                  </a:lnTo>
                  <a:lnTo>
                    <a:pt x="64" y="32"/>
                  </a:lnTo>
                  <a:lnTo>
                    <a:pt x="71" y="39"/>
                  </a:lnTo>
                  <a:lnTo>
                    <a:pt x="84" y="28"/>
                  </a:lnTo>
                  <a:lnTo>
                    <a:pt x="75" y="19"/>
                  </a:lnTo>
                  <a:lnTo>
                    <a:pt x="65" y="13"/>
                  </a:lnTo>
                  <a:lnTo>
                    <a:pt x="56" y="7"/>
                  </a:lnTo>
                  <a:lnTo>
                    <a:pt x="45" y="3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21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5" name="Freeform 59"/>
            <p:cNvSpPr>
              <a:spLocks/>
            </p:cNvSpPr>
            <p:nvPr/>
          </p:nvSpPr>
          <p:spPr bwMode="auto">
            <a:xfrm>
              <a:off x="1687" y="2354"/>
              <a:ext cx="21" cy="22"/>
            </a:xfrm>
            <a:custGeom>
              <a:avLst/>
              <a:gdLst>
                <a:gd name="T0" fmla="*/ 15 w 41"/>
                <a:gd name="T1" fmla="*/ 44 h 44"/>
                <a:gd name="T2" fmla="*/ 16 w 41"/>
                <a:gd name="T3" fmla="*/ 44 h 44"/>
                <a:gd name="T4" fmla="*/ 27 w 41"/>
                <a:gd name="T5" fmla="*/ 26 h 44"/>
                <a:gd name="T6" fmla="*/ 35 w 41"/>
                <a:gd name="T7" fmla="*/ 18 h 44"/>
                <a:gd name="T8" fmla="*/ 37 w 41"/>
                <a:gd name="T9" fmla="*/ 17 h 44"/>
                <a:gd name="T10" fmla="*/ 41 w 41"/>
                <a:gd name="T11" fmla="*/ 18 h 44"/>
                <a:gd name="T12" fmla="*/ 41 w 41"/>
                <a:gd name="T13" fmla="*/ 0 h 44"/>
                <a:gd name="T14" fmla="*/ 35 w 41"/>
                <a:gd name="T15" fmla="*/ 1 h 44"/>
                <a:gd name="T16" fmla="*/ 24 w 41"/>
                <a:gd name="T17" fmla="*/ 5 h 44"/>
                <a:gd name="T18" fmla="*/ 13 w 41"/>
                <a:gd name="T19" fmla="*/ 16 h 44"/>
                <a:gd name="T20" fmla="*/ 0 w 41"/>
                <a:gd name="T21" fmla="*/ 36 h 44"/>
                <a:gd name="T22" fmla="*/ 1 w 41"/>
                <a:gd name="T23" fmla="*/ 36 h 44"/>
                <a:gd name="T24" fmla="*/ 15 w 41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4"/>
                <a:gd name="T41" fmla="*/ 41 w 41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4">
                  <a:moveTo>
                    <a:pt x="15" y="44"/>
                  </a:moveTo>
                  <a:lnTo>
                    <a:pt x="16" y="44"/>
                  </a:lnTo>
                  <a:lnTo>
                    <a:pt x="27" y="26"/>
                  </a:lnTo>
                  <a:lnTo>
                    <a:pt x="35" y="18"/>
                  </a:lnTo>
                  <a:lnTo>
                    <a:pt x="37" y="17"/>
                  </a:lnTo>
                  <a:lnTo>
                    <a:pt x="41" y="18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4" y="5"/>
                  </a:lnTo>
                  <a:lnTo>
                    <a:pt x="13" y="16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6" name="Freeform 60"/>
            <p:cNvSpPr>
              <a:spLocks/>
            </p:cNvSpPr>
            <p:nvPr/>
          </p:nvSpPr>
          <p:spPr bwMode="auto">
            <a:xfrm>
              <a:off x="1681" y="2372"/>
              <a:ext cx="34" cy="110"/>
            </a:xfrm>
            <a:custGeom>
              <a:avLst/>
              <a:gdLst>
                <a:gd name="T0" fmla="*/ 69 w 69"/>
                <a:gd name="T1" fmla="*/ 210 h 219"/>
                <a:gd name="T2" fmla="*/ 69 w 69"/>
                <a:gd name="T3" fmla="*/ 212 h 219"/>
                <a:gd name="T4" fmla="*/ 50 w 69"/>
                <a:gd name="T5" fmla="*/ 169 h 219"/>
                <a:gd name="T6" fmla="*/ 35 w 69"/>
                <a:gd name="T7" fmla="*/ 131 h 219"/>
                <a:gd name="T8" fmla="*/ 26 w 69"/>
                <a:gd name="T9" fmla="*/ 102 h 219"/>
                <a:gd name="T10" fmla="*/ 19 w 69"/>
                <a:gd name="T11" fmla="*/ 75 h 219"/>
                <a:gd name="T12" fmla="*/ 19 w 69"/>
                <a:gd name="T13" fmla="*/ 53 h 219"/>
                <a:gd name="T14" fmla="*/ 18 w 69"/>
                <a:gd name="T15" fmla="*/ 36 h 219"/>
                <a:gd name="T16" fmla="*/ 23 w 69"/>
                <a:gd name="T17" fmla="*/ 21 h 219"/>
                <a:gd name="T18" fmla="*/ 29 w 69"/>
                <a:gd name="T19" fmla="*/ 8 h 219"/>
                <a:gd name="T20" fmla="*/ 15 w 69"/>
                <a:gd name="T21" fmla="*/ 0 h 219"/>
                <a:gd name="T22" fmla="*/ 7 w 69"/>
                <a:gd name="T23" fmla="*/ 16 h 219"/>
                <a:gd name="T24" fmla="*/ 2 w 69"/>
                <a:gd name="T25" fmla="*/ 33 h 219"/>
                <a:gd name="T26" fmla="*/ 0 w 69"/>
                <a:gd name="T27" fmla="*/ 53 h 219"/>
                <a:gd name="T28" fmla="*/ 3 w 69"/>
                <a:gd name="T29" fmla="*/ 78 h 219"/>
                <a:gd name="T30" fmla="*/ 10 w 69"/>
                <a:gd name="T31" fmla="*/ 104 h 219"/>
                <a:gd name="T32" fmla="*/ 19 w 69"/>
                <a:gd name="T33" fmla="*/ 137 h 219"/>
                <a:gd name="T34" fmla="*/ 34 w 69"/>
                <a:gd name="T35" fmla="*/ 174 h 219"/>
                <a:gd name="T36" fmla="*/ 53 w 69"/>
                <a:gd name="T37" fmla="*/ 217 h 219"/>
                <a:gd name="T38" fmla="*/ 53 w 69"/>
                <a:gd name="T39" fmla="*/ 219 h 219"/>
                <a:gd name="T40" fmla="*/ 69 w 69"/>
                <a:gd name="T41" fmla="*/ 210 h 2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19"/>
                <a:gd name="T65" fmla="*/ 69 w 69"/>
                <a:gd name="T66" fmla="*/ 219 h 2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19">
                  <a:moveTo>
                    <a:pt x="69" y="210"/>
                  </a:moveTo>
                  <a:lnTo>
                    <a:pt x="69" y="212"/>
                  </a:lnTo>
                  <a:lnTo>
                    <a:pt x="50" y="169"/>
                  </a:lnTo>
                  <a:lnTo>
                    <a:pt x="35" y="131"/>
                  </a:lnTo>
                  <a:lnTo>
                    <a:pt x="26" y="102"/>
                  </a:lnTo>
                  <a:lnTo>
                    <a:pt x="19" y="75"/>
                  </a:lnTo>
                  <a:lnTo>
                    <a:pt x="19" y="53"/>
                  </a:lnTo>
                  <a:lnTo>
                    <a:pt x="18" y="36"/>
                  </a:lnTo>
                  <a:lnTo>
                    <a:pt x="23" y="21"/>
                  </a:lnTo>
                  <a:lnTo>
                    <a:pt x="29" y="8"/>
                  </a:lnTo>
                  <a:lnTo>
                    <a:pt x="15" y="0"/>
                  </a:lnTo>
                  <a:lnTo>
                    <a:pt x="7" y="16"/>
                  </a:lnTo>
                  <a:lnTo>
                    <a:pt x="2" y="33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10" y="104"/>
                  </a:lnTo>
                  <a:lnTo>
                    <a:pt x="19" y="137"/>
                  </a:lnTo>
                  <a:lnTo>
                    <a:pt x="34" y="174"/>
                  </a:lnTo>
                  <a:lnTo>
                    <a:pt x="53" y="217"/>
                  </a:lnTo>
                  <a:lnTo>
                    <a:pt x="53" y="219"/>
                  </a:lnTo>
                  <a:lnTo>
                    <a:pt x="69" y="2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7" name="Freeform 61"/>
            <p:cNvSpPr>
              <a:spLocks/>
            </p:cNvSpPr>
            <p:nvPr/>
          </p:nvSpPr>
          <p:spPr bwMode="auto">
            <a:xfrm>
              <a:off x="1707" y="2478"/>
              <a:ext cx="66" cy="108"/>
            </a:xfrm>
            <a:custGeom>
              <a:avLst/>
              <a:gdLst>
                <a:gd name="T0" fmla="*/ 133 w 133"/>
                <a:gd name="T1" fmla="*/ 209 h 217"/>
                <a:gd name="T2" fmla="*/ 133 w 133"/>
                <a:gd name="T3" fmla="*/ 209 h 217"/>
                <a:gd name="T4" fmla="*/ 116 w 133"/>
                <a:gd name="T5" fmla="*/ 183 h 217"/>
                <a:gd name="T6" fmla="*/ 100 w 133"/>
                <a:gd name="T7" fmla="*/ 158 h 217"/>
                <a:gd name="T8" fmla="*/ 84 w 133"/>
                <a:gd name="T9" fmla="*/ 132 h 217"/>
                <a:gd name="T10" fmla="*/ 71 w 133"/>
                <a:gd name="T11" fmla="*/ 107 h 217"/>
                <a:gd name="T12" fmla="*/ 56 w 133"/>
                <a:gd name="T13" fmla="*/ 81 h 217"/>
                <a:gd name="T14" fmla="*/ 43 w 133"/>
                <a:gd name="T15" fmla="*/ 54 h 217"/>
                <a:gd name="T16" fmla="*/ 29 w 133"/>
                <a:gd name="T17" fmla="*/ 27 h 217"/>
                <a:gd name="T18" fmla="*/ 16 w 133"/>
                <a:gd name="T19" fmla="*/ 0 h 217"/>
                <a:gd name="T20" fmla="*/ 0 w 133"/>
                <a:gd name="T21" fmla="*/ 9 h 217"/>
                <a:gd name="T22" fmla="*/ 13 w 133"/>
                <a:gd name="T23" fmla="*/ 35 h 217"/>
                <a:gd name="T24" fmla="*/ 27 w 133"/>
                <a:gd name="T25" fmla="*/ 62 h 217"/>
                <a:gd name="T26" fmla="*/ 40 w 133"/>
                <a:gd name="T27" fmla="*/ 89 h 217"/>
                <a:gd name="T28" fmla="*/ 55 w 133"/>
                <a:gd name="T29" fmla="*/ 115 h 217"/>
                <a:gd name="T30" fmla="*/ 71 w 133"/>
                <a:gd name="T31" fmla="*/ 140 h 217"/>
                <a:gd name="T32" fmla="*/ 87 w 133"/>
                <a:gd name="T33" fmla="*/ 166 h 217"/>
                <a:gd name="T34" fmla="*/ 103 w 133"/>
                <a:gd name="T35" fmla="*/ 191 h 217"/>
                <a:gd name="T36" fmla="*/ 119 w 133"/>
                <a:gd name="T37" fmla="*/ 217 h 217"/>
                <a:gd name="T38" fmla="*/ 119 w 133"/>
                <a:gd name="T39" fmla="*/ 217 h 217"/>
                <a:gd name="T40" fmla="*/ 133 w 133"/>
                <a:gd name="T41" fmla="*/ 209 h 2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217"/>
                <a:gd name="T65" fmla="*/ 133 w 133"/>
                <a:gd name="T66" fmla="*/ 217 h 2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217">
                  <a:moveTo>
                    <a:pt x="133" y="209"/>
                  </a:moveTo>
                  <a:lnTo>
                    <a:pt x="133" y="209"/>
                  </a:lnTo>
                  <a:lnTo>
                    <a:pt x="116" y="183"/>
                  </a:lnTo>
                  <a:lnTo>
                    <a:pt x="100" y="158"/>
                  </a:lnTo>
                  <a:lnTo>
                    <a:pt x="84" y="132"/>
                  </a:lnTo>
                  <a:lnTo>
                    <a:pt x="71" y="107"/>
                  </a:lnTo>
                  <a:lnTo>
                    <a:pt x="56" y="81"/>
                  </a:lnTo>
                  <a:lnTo>
                    <a:pt x="43" y="54"/>
                  </a:lnTo>
                  <a:lnTo>
                    <a:pt x="29" y="27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3" y="35"/>
                  </a:lnTo>
                  <a:lnTo>
                    <a:pt x="27" y="62"/>
                  </a:lnTo>
                  <a:lnTo>
                    <a:pt x="40" y="89"/>
                  </a:lnTo>
                  <a:lnTo>
                    <a:pt x="55" y="115"/>
                  </a:lnTo>
                  <a:lnTo>
                    <a:pt x="71" y="140"/>
                  </a:lnTo>
                  <a:lnTo>
                    <a:pt x="87" y="166"/>
                  </a:lnTo>
                  <a:lnTo>
                    <a:pt x="103" y="191"/>
                  </a:lnTo>
                  <a:lnTo>
                    <a:pt x="119" y="217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8" name="Freeform 62"/>
            <p:cNvSpPr>
              <a:spLocks/>
            </p:cNvSpPr>
            <p:nvPr/>
          </p:nvSpPr>
          <p:spPr bwMode="auto">
            <a:xfrm>
              <a:off x="1767" y="2582"/>
              <a:ext cx="49" cy="131"/>
            </a:xfrm>
            <a:custGeom>
              <a:avLst/>
              <a:gdLst>
                <a:gd name="T0" fmla="*/ 100 w 100"/>
                <a:gd name="T1" fmla="*/ 256 h 261"/>
                <a:gd name="T2" fmla="*/ 100 w 100"/>
                <a:gd name="T3" fmla="*/ 257 h 261"/>
                <a:gd name="T4" fmla="*/ 90 w 100"/>
                <a:gd name="T5" fmla="*/ 224 h 261"/>
                <a:gd name="T6" fmla="*/ 82 w 100"/>
                <a:gd name="T7" fmla="*/ 190 h 261"/>
                <a:gd name="T8" fmla="*/ 74 w 100"/>
                <a:gd name="T9" fmla="*/ 157 h 261"/>
                <a:gd name="T10" fmla="*/ 66 w 100"/>
                <a:gd name="T11" fmla="*/ 124 h 261"/>
                <a:gd name="T12" fmla="*/ 57 w 100"/>
                <a:gd name="T13" fmla="*/ 91 h 261"/>
                <a:gd name="T14" fmla="*/ 46 w 100"/>
                <a:gd name="T15" fmla="*/ 60 h 261"/>
                <a:gd name="T16" fmla="*/ 32 w 100"/>
                <a:gd name="T17" fmla="*/ 29 h 261"/>
                <a:gd name="T18" fmla="*/ 14 w 100"/>
                <a:gd name="T19" fmla="*/ 0 h 261"/>
                <a:gd name="T20" fmla="*/ 0 w 100"/>
                <a:gd name="T21" fmla="*/ 8 h 261"/>
                <a:gd name="T22" fmla="*/ 16 w 100"/>
                <a:gd name="T23" fmla="*/ 37 h 261"/>
                <a:gd name="T24" fmla="*/ 30 w 100"/>
                <a:gd name="T25" fmla="*/ 65 h 261"/>
                <a:gd name="T26" fmla="*/ 40 w 100"/>
                <a:gd name="T27" fmla="*/ 96 h 261"/>
                <a:gd name="T28" fmla="*/ 50 w 100"/>
                <a:gd name="T29" fmla="*/ 127 h 261"/>
                <a:gd name="T30" fmla="*/ 58 w 100"/>
                <a:gd name="T31" fmla="*/ 159 h 261"/>
                <a:gd name="T32" fmla="*/ 66 w 100"/>
                <a:gd name="T33" fmla="*/ 193 h 261"/>
                <a:gd name="T34" fmla="*/ 74 w 100"/>
                <a:gd name="T35" fmla="*/ 226 h 261"/>
                <a:gd name="T36" fmla="*/ 83 w 100"/>
                <a:gd name="T37" fmla="*/ 260 h 261"/>
                <a:gd name="T38" fmla="*/ 83 w 100"/>
                <a:gd name="T39" fmla="*/ 261 h 261"/>
                <a:gd name="T40" fmla="*/ 100 w 100"/>
                <a:gd name="T41" fmla="*/ 256 h 2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61"/>
                <a:gd name="T65" fmla="*/ 100 w 100"/>
                <a:gd name="T66" fmla="*/ 261 h 2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61">
                  <a:moveTo>
                    <a:pt x="100" y="256"/>
                  </a:moveTo>
                  <a:lnTo>
                    <a:pt x="100" y="257"/>
                  </a:lnTo>
                  <a:lnTo>
                    <a:pt x="90" y="224"/>
                  </a:lnTo>
                  <a:lnTo>
                    <a:pt x="82" y="190"/>
                  </a:lnTo>
                  <a:lnTo>
                    <a:pt x="74" y="157"/>
                  </a:lnTo>
                  <a:lnTo>
                    <a:pt x="66" y="124"/>
                  </a:lnTo>
                  <a:lnTo>
                    <a:pt x="57" y="91"/>
                  </a:lnTo>
                  <a:lnTo>
                    <a:pt x="46" y="60"/>
                  </a:lnTo>
                  <a:lnTo>
                    <a:pt x="32" y="29"/>
                  </a:lnTo>
                  <a:lnTo>
                    <a:pt x="14" y="0"/>
                  </a:lnTo>
                  <a:lnTo>
                    <a:pt x="0" y="8"/>
                  </a:lnTo>
                  <a:lnTo>
                    <a:pt x="16" y="37"/>
                  </a:lnTo>
                  <a:lnTo>
                    <a:pt x="30" y="65"/>
                  </a:lnTo>
                  <a:lnTo>
                    <a:pt x="40" y="96"/>
                  </a:lnTo>
                  <a:lnTo>
                    <a:pt x="50" y="127"/>
                  </a:lnTo>
                  <a:lnTo>
                    <a:pt x="58" y="159"/>
                  </a:lnTo>
                  <a:lnTo>
                    <a:pt x="66" y="193"/>
                  </a:lnTo>
                  <a:lnTo>
                    <a:pt x="74" y="226"/>
                  </a:lnTo>
                  <a:lnTo>
                    <a:pt x="83" y="260"/>
                  </a:lnTo>
                  <a:lnTo>
                    <a:pt x="83" y="261"/>
                  </a:lnTo>
                  <a:lnTo>
                    <a:pt x="100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9" name="Freeform 63"/>
            <p:cNvSpPr>
              <a:spLocks/>
            </p:cNvSpPr>
            <p:nvPr/>
          </p:nvSpPr>
          <p:spPr bwMode="auto">
            <a:xfrm>
              <a:off x="1808" y="2710"/>
              <a:ext cx="32" cy="132"/>
            </a:xfrm>
            <a:custGeom>
              <a:avLst/>
              <a:gdLst>
                <a:gd name="T0" fmla="*/ 64 w 64"/>
                <a:gd name="T1" fmla="*/ 262 h 264"/>
                <a:gd name="T2" fmla="*/ 64 w 64"/>
                <a:gd name="T3" fmla="*/ 262 h 264"/>
                <a:gd name="T4" fmla="*/ 55 w 64"/>
                <a:gd name="T5" fmla="*/ 228 h 264"/>
                <a:gd name="T6" fmla="*/ 49 w 64"/>
                <a:gd name="T7" fmla="*/ 196 h 264"/>
                <a:gd name="T8" fmla="*/ 45 w 64"/>
                <a:gd name="T9" fmla="*/ 165 h 264"/>
                <a:gd name="T10" fmla="*/ 41 w 64"/>
                <a:gd name="T11" fmla="*/ 133 h 264"/>
                <a:gd name="T12" fmla="*/ 37 w 64"/>
                <a:gd name="T13" fmla="*/ 101 h 264"/>
                <a:gd name="T14" fmla="*/ 31 w 64"/>
                <a:gd name="T15" fmla="*/ 67 h 264"/>
                <a:gd name="T16" fmla="*/ 25 w 64"/>
                <a:gd name="T17" fmla="*/ 35 h 264"/>
                <a:gd name="T18" fmla="*/ 17 w 64"/>
                <a:gd name="T19" fmla="*/ 0 h 264"/>
                <a:gd name="T20" fmla="*/ 0 w 64"/>
                <a:gd name="T21" fmla="*/ 5 h 264"/>
                <a:gd name="T22" fmla="*/ 8 w 64"/>
                <a:gd name="T23" fmla="*/ 37 h 264"/>
                <a:gd name="T24" fmla="*/ 15 w 64"/>
                <a:gd name="T25" fmla="*/ 70 h 264"/>
                <a:gd name="T26" fmla="*/ 21 w 64"/>
                <a:gd name="T27" fmla="*/ 101 h 264"/>
                <a:gd name="T28" fmla="*/ 25 w 64"/>
                <a:gd name="T29" fmla="*/ 133 h 264"/>
                <a:gd name="T30" fmla="*/ 29 w 64"/>
                <a:gd name="T31" fmla="*/ 165 h 264"/>
                <a:gd name="T32" fmla="*/ 33 w 64"/>
                <a:gd name="T33" fmla="*/ 199 h 264"/>
                <a:gd name="T34" fmla="*/ 39 w 64"/>
                <a:gd name="T35" fmla="*/ 231 h 264"/>
                <a:gd name="T36" fmla="*/ 47 w 64"/>
                <a:gd name="T37" fmla="*/ 264 h 264"/>
                <a:gd name="T38" fmla="*/ 47 w 64"/>
                <a:gd name="T39" fmla="*/ 264 h 264"/>
                <a:gd name="T40" fmla="*/ 64 w 64"/>
                <a:gd name="T41" fmla="*/ 262 h 2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4"/>
                <a:gd name="T65" fmla="*/ 64 w 64"/>
                <a:gd name="T66" fmla="*/ 264 h 2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4">
                  <a:moveTo>
                    <a:pt x="64" y="262"/>
                  </a:moveTo>
                  <a:lnTo>
                    <a:pt x="64" y="262"/>
                  </a:lnTo>
                  <a:lnTo>
                    <a:pt x="55" y="228"/>
                  </a:lnTo>
                  <a:lnTo>
                    <a:pt x="49" y="196"/>
                  </a:lnTo>
                  <a:lnTo>
                    <a:pt x="45" y="165"/>
                  </a:lnTo>
                  <a:lnTo>
                    <a:pt x="41" y="133"/>
                  </a:lnTo>
                  <a:lnTo>
                    <a:pt x="37" y="101"/>
                  </a:lnTo>
                  <a:lnTo>
                    <a:pt x="31" y="67"/>
                  </a:lnTo>
                  <a:lnTo>
                    <a:pt x="25" y="35"/>
                  </a:lnTo>
                  <a:lnTo>
                    <a:pt x="17" y="0"/>
                  </a:lnTo>
                  <a:lnTo>
                    <a:pt x="0" y="5"/>
                  </a:lnTo>
                  <a:lnTo>
                    <a:pt x="8" y="37"/>
                  </a:lnTo>
                  <a:lnTo>
                    <a:pt x="15" y="70"/>
                  </a:lnTo>
                  <a:lnTo>
                    <a:pt x="21" y="101"/>
                  </a:lnTo>
                  <a:lnTo>
                    <a:pt x="25" y="133"/>
                  </a:lnTo>
                  <a:lnTo>
                    <a:pt x="29" y="165"/>
                  </a:lnTo>
                  <a:lnTo>
                    <a:pt x="33" y="199"/>
                  </a:lnTo>
                  <a:lnTo>
                    <a:pt x="39" y="231"/>
                  </a:lnTo>
                  <a:lnTo>
                    <a:pt x="47" y="264"/>
                  </a:lnTo>
                  <a:lnTo>
                    <a:pt x="64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0" name="Freeform 64"/>
            <p:cNvSpPr>
              <a:spLocks/>
            </p:cNvSpPr>
            <p:nvPr/>
          </p:nvSpPr>
          <p:spPr bwMode="auto">
            <a:xfrm>
              <a:off x="1832" y="2841"/>
              <a:ext cx="29" cy="58"/>
            </a:xfrm>
            <a:custGeom>
              <a:avLst/>
              <a:gdLst>
                <a:gd name="T0" fmla="*/ 58 w 58"/>
                <a:gd name="T1" fmla="*/ 108 h 116"/>
                <a:gd name="T2" fmla="*/ 58 w 58"/>
                <a:gd name="T3" fmla="*/ 108 h 116"/>
                <a:gd name="T4" fmla="*/ 51 w 58"/>
                <a:gd name="T5" fmla="*/ 95 h 116"/>
                <a:gd name="T6" fmla="*/ 45 w 58"/>
                <a:gd name="T7" fmla="*/ 83 h 116"/>
                <a:gd name="T8" fmla="*/ 39 w 58"/>
                <a:gd name="T9" fmla="*/ 69 h 116"/>
                <a:gd name="T10" fmla="*/ 34 w 58"/>
                <a:gd name="T11" fmla="*/ 56 h 116"/>
                <a:gd name="T12" fmla="*/ 30 w 58"/>
                <a:gd name="T13" fmla="*/ 41 h 116"/>
                <a:gd name="T14" fmla="*/ 25 w 58"/>
                <a:gd name="T15" fmla="*/ 28 h 116"/>
                <a:gd name="T16" fmla="*/ 21 w 58"/>
                <a:gd name="T17" fmla="*/ 14 h 116"/>
                <a:gd name="T18" fmla="*/ 17 w 58"/>
                <a:gd name="T19" fmla="*/ 0 h 116"/>
                <a:gd name="T20" fmla="*/ 0 w 58"/>
                <a:gd name="T21" fmla="*/ 2 h 116"/>
                <a:gd name="T22" fmla="*/ 4 w 58"/>
                <a:gd name="T23" fmla="*/ 17 h 116"/>
                <a:gd name="T24" fmla="*/ 8 w 58"/>
                <a:gd name="T25" fmla="*/ 33 h 116"/>
                <a:gd name="T26" fmla="*/ 14 w 58"/>
                <a:gd name="T27" fmla="*/ 47 h 116"/>
                <a:gd name="T28" fmla="*/ 18 w 58"/>
                <a:gd name="T29" fmla="*/ 61 h 116"/>
                <a:gd name="T30" fmla="*/ 23 w 58"/>
                <a:gd name="T31" fmla="*/ 75 h 116"/>
                <a:gd name="T32" fmla="*/ 29 w 58"/>
                <a:gd name="T33" fmla="*/ 88 h 116"/>
                <a:gd name="T34" fmla="*/ 35 w 58"/>
                <a:gd name="T35" fmla="*/ 103 h 116"/>
                <a:gd name="T36" fmla="*/ 42 w 58"/>
                <a:gd name="T37" fmla="*/ 116 h 116"/>
                <a:gd name="T38" fmla="*/ 42 w 58"/>
                <a:gd name="T39" fmla="*/ 116 h 116"/>
                <a:gd name="T40" fmla="*/ 58 w 58"/>
                <a:gd name="T41" fmla="*/ 108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6"/>
                <a:gd name="T65" fmla="*/ 58 w 58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6">
                  <a:moveTo>
                    <a:pt x="58" y="108"/>
                  </a:moveTo>
                  <a:lnTo>
                    <a:pt x="58" y="108"/>
                  </a:lnTo>
                  <a:lnTo>
                    <a:pt x="51" y="95"/>
                  </a:lnTo>
                  <a:lnTo>
                    <a:pt x="45" y="83"/>
                  </a:lnTo>
                  <a:lnTo>
                    <a:pt x="39" y="69"/>
                  </a:lnTo>
                  <a:lnTo>
                    <a:pt x="34" y="56"/>
                  </a:lnTo>
                  <a:lnTo>
                    <a:pt x="30" y="41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7" y="0"/>
                  </a:lnTo>
                  <a:lnTo>
                    <a:pt x="0" y="2"/>
                  </a:lnTo>
                  <a:lnTo>
                    <a:pt x="4" y="17"/>
                  </a:lnTo>
                  <a:lnTo>
                    <a:pt x="8" y="33"/>
                  </a:lnTo>
                  <a:lnTo>
                    <a:pt x="14" y="47"/>
                  </a:lnTo>
                  <a:lnTo>
                    <a:pt x="18" y="61"/>
                  </a:lnTo>
                  <a:lnTo>
                    <a:pt x="23" y="75"/>
                  </a:lnTo>
                  <a:lnTo>
                    <a:pt x="29" y="88"/>
                  </a:lnTo>
                  <a:lnTo>
                    <a:pt x="35" y="103"/>
                  </a:lnTo>
                  <a:lnTo>
                    <a:pt x="42" y="116"/>
                  </a:lnTo>
                  <a:lnTo>
                    <a:pt x="58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1" name="Freeform 65"/>
            <p:cNvSpPr>
              <a:spLocks/>
            </p:cNvSpPr>
            <p:nvPr/>
          </p:nvSpPr>
          <p:spPr bwMode="auto">
            <a:xfrm>
              <a:off x="1848" y="2895"/>
              <a:ext cx="13" cy="13"/>
            </a:xfrm>
            <a:custGeom>
              <a:avLst/>
              <a:gdLst>
                <a:gd name="T0" fmla="*/ 16 w 24"/>
                <a:gd name="T1" fmla="*/ 26 h 26"/>
                <a:gd name="T2" fmla="*/ 16 w 24"/>
                <a:gd name="T3" fmla="*/ 26 h 26"/>
                <a:gd name="T4" fmla="*/ 17 w 24"/>
                <a:gd name="T5" fmla="*/ 24 h 26"/>
                <a:gd name="T6" fmla="*/ 23 w 24"/>
                <a:gd name="T7" fmla="*/ 19 h 26"/>
                <a:gd name="T8" fmla="*/ 24 w 24"/>
                <a:gd name="T9" fmla="*/ 10 h 26"/>
                <a:gd name="T10" fmla="*/ 24 w 24"/>
                <a:gd name="T11" fmla="*/ 0 h 26"/>
                <a:gd name="T12" fmla="*/ 8 w 24"/>
                <a:gd name="T13" fmla="*/ 8 h 26"/>
                <a:gd name="T14" fmla="*/ 8 w 24"/>
                <a:gd name="T15" fmla="*/ 10 h 26"/>
                <a:gd name="T16" fmla="*/ 7 w 24"/>
                <a:gd name="T17" fmla="*/ 11 h 26"/>
                <a:gd name="T18" fmla="*/ 4 w 24"/>
                <a:gd name="T19" fmla="*/ 14 h 26"/>
                <a:gd name="T20" fmla="*/ 0 w 24"/>
                <a:gd name="T21" fmla="*/ 23 h 26"/>
                <a:gd name="T22" fmla="*/ 0 w 24"/>
                <a:gd name="T23" fmla="*/ 23 h 26"/>
                <a:gd name="T24" fmla="*/ 16 w 24"/>
                <a:gd name="T25" fmla="*/ 2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6"/>
                <a:gd name="T41" fmla="*/ 24 w 24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6">
                  <a:moveTo>
                    <a:pt x="16" y="26"/>
                  </a:moveTo>
                  <a:lnTo>
                    <a:pt x="16" y="26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0" y="23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2" name="Freeform 66"/>
            <p:cNvSpPr>
              <a:spLocks/>
            </p:cNvSpPr>
            <p:nvPr/>
          </p:nvSpPr>
          <p:spPr bwMode="auto">
            <a:xfrm>
              <a:off x="1846" y="2907"/>
              <a:ext cx="13" cy="78"/>
            </a:xfrm>
            <a:custGeom>
              <a:avLst/>
              <a:gdLst>
                <a:gd name="T0" fmla="*/ 21 w 26"/>
                <a:gd name="T1" fmla="*/ 157 h 157"/>
                <a:gd name="T2" fmla="*/ 21 w 26"/>
                <a:gd name="T3" fmla="*/ 157 h 157"/>
                <a:gd name="T4" fmla="*/ 26 w 26"/>
                <a:gd name="T5" fmla="*/ 117 h 157"/>
                <a:gd name="T6" fmla="*/ 21 w 26"/>
                <a:gd name="T7" fmla="*/ 79 h 157"/>
                <a:gd name="T8" fmla="*/ 18 w 26"/>
                <a:gd name="T9" fmla="*/ 40 h 157"/>
                <a:gd name="T10" fmla="*/ 21 w 26"/>
                <a:gd name="T11" fmla="*/ 3 h 157"/>
                <a:gd name="T12" fmla="*/ 5 w 26"/>
                <a:gd name="T13" fmla="*/ 0 h 157"/>
                <a:gd name="T14" fmla="*/ 0 w 26"/>
                <a:gd name="T15" fmla="*/ 40 h 157"/>
                <a:gd name="T16" fmla="*/ 5 w 26"/>
                <a:gd name="T17" fmla="*/ 79 h 157"/>
                <a:gd name="T18" fmla="*/ 8 w 26"/>
                <a:gd name="T19" fmla="*/ 117 h 157"/>
                <a:gd name="T20" fmla="*/ 5 w 26"/>
                <a:gd name="T21" fmla="*/ 154 h 157"/>
                <a:gd name="T22" fmla="*/ 5 w 26"/>
                <a:gd name="T23" fmla="*/ 154 h 157"/>
                <a:gd name="T24" fmla="*/ 21 w 26"/>
                <a:gd name="T25" fmla="*/ 157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7"/>
                <a:gd name="T41" fmla="*/ 26 w 26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7">
                  <a:moveTo>
                    <a:pt x="21" y="157"/>
                  </a:moveTo>
                  <a:lnTo>
                    <a:pt x="21" y="157"/>
                  </a:lnTo>
                  <a:lnTo>
                    <a:pt x="26" y="117"/>
                  </a:lnTo>
                  <a:lnTo>
                    <a:pt x="21" y="79"/>
                  </a:lnTo>
                  <a:lnTo>
                    <a:pt x="18" y="40"/>
                  </a:lnTo>
                  <a:lnTo>
                    <a:pt x="21" y="3"/>
                  </a:lnTo>
                  <a:lnTo>
                    <a:pt x="5" y="0"/>
                  </a:lnTo>
                  <a:lnTo>
                    <a:pt x="0" y="40"/>
                  </a:lnTo>
                  <a:lnTo>
                    <a:pt x="5" y="79"/>
                  </a:lnTo>
                  <a:lnTo>
                    <a:pt x="8" y="117"/>
                  </a:lnTo>
                  <a:lnTo>
                    <a:pt x="5" y="154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3" name="Freeform 67"/>
            <p:cNvSpPr>
              <a:spLocks/>
            </p:cNvSpPr>
            <p:nvPr/>
          </p:nvSpPr>
          <p:spPr bwMode="auto">
            <a:xfrm>
              <a:off x="1839" y="2984"/>
              <a:ext cx="18" cy="34"/>
            </a:xfrm>
            <a:custGeom>
              <a:avLst/>
              <a:gdLst>
                <a:gd name="T0" fmla="*/ 16 w 35"/>
                <a:gd name="T1" fmla="*/ 69 h 69"/>
                <a:gd name="T2" fmla="*/ 16 w 35"/>
                <a:gd name="T3" fmla="*/ 69 h 69"/>
                <a:gd name="T4" fmla="*/ 19 w 35"/>
                <a:gd name="T5" fmla="*/ 53 h 69"/>
                <a:gd name="T6" fmla="*/ 24 w 35"/>
                <a:gd name="T7" fmla="*/ 38 h 69"/>
                <a:gd name="T8" fmla="*/ 30 w 35"/>
                <a:gd name="T9" fmla="*/ 21 h 69"/>
                <a:gd name="T10" fmla="*/ 35 w 35"/>
                <a:gd name="T11" fmla="*/ 3 h 69"/>
                <a:gd name="T12" fmla="*/ 19 w 35"/>
                <a:gd name="T13" fmla="*/ 0 h 69"/>
                <a:gd name="T14" fmla="*/ 14 w 35"/>
                <a:gd name="T15" fmla="*/ 15 h 69"/>
                <a:gd name="T16" fmla="*/ 8 w 35"/>
                <a:gd name="T17" fmla="*/ 33 h 69"/>
                <a:gd name="T18" fmla="*/ 3 w 35"/>
                <a:gd name="T19" fmla="*/ 50 h 69"/>
                <a:gd name="T20" fmla="*/ 0 w 35"/>
                <a:gd name="T21" fmla="*/ 69 h 69"/>
                <a:gd name="T22" fmla="*/ 0 w 35"/>
                <a:gd name="T23" fmla="*/ 69 h 69"/>
                <a:gd name="T24" fmla="*/ 16 w 35"/>
                <a:gd name="T25" fmla="*/ 69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9"/>
                <a:gd name="T41" fmla="*/ 35 w 3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9">
                  <a:moveTo>
                    <a:pt x="16" y="69"/>
                  </a:moveTo>
                  <a:lnTo>
                    <a:pt x="16" y="69"/>
                  </a:lnTo>
                  <a:lnTo>
                    <a:pt x="19" y="53"/>
                  </a:lnTo>
                  <a:lnTo>
                    <a:pt x="24" y="38"/>
                  </a:lnTo>
                  <a:lnTo>
                    <a:pt x="30" y="21"/>
                  </a:lnTo>
                  <a:lnTo>
                    <a:pt x="35" y="3"/>
                  </a:lnTo>
                  <a:lnTo>
                    <a:pt x="19" y="0"/>
                  </a:lnTo>
                  <a:lnTo>
                    <a:pt x="14" y="15"/>
                  </a:lnTo>
                  <a:lnTo>
                    <a:pt x="8" y="33"/>
                  </a:lnTo>
                  <a:lnTo>
                    <a:pt x="3" y="50"/>
                  </a:lnTo>
                  <a:lnTo>
                    <a:pt x="0" y="69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4" name="Freeform 68"/>
            <p:cNvSpPr>
              <a:spLocks/>
            </p:cNvSpPr>
            <p:nvPr/>
          </p:nvSpPr>
          <p:spPr bwMode="auto">
            <a:xfrm>
              <a:off x="1839" y="3018"/>
              <a:ext cx="34" cy="110"/>
            </a:xfrm>
            <a:custGeom>
              <a:avLst/>
              <a:gdLst>
                <a:gd name="T0" fmla="*/ 59 w 67"/>
                <a:gd name="T1" fmla="*/ 201 h 220"/>
                <a:gd name="T2" fmla="*/ 67 w 67"/>
                <a:gd name="T3" fmla="*/ 209 h 220"/>
                <a:gd name="T4" fmla="*/ 61 w 67"/>
                <a:gd name="T5" fmla="*/ 185 h 220"/>
                <a:gd name="T6" fmla="*/ 53 w 67"/>
                <a:gd name="T7" fmla="*/ 158 h 220"/>
                <a:gd name="T8" fmla="*/ 43 w 67"/>
                <a:gd name="T9" fmla="*/ 133 h 220"/>
                <a:gd name="T10" fmla="*/ 35 w 67"/>
                <a:gd name="T11" fmla="*/ 106 h 220"/>
                <a:gd name="T12" fmla="*/ 27 w 67"/>
                <a:gd name="T13" fmla="*/ 79 h 220"/>
                <a:gd name="T14" fmla="*/ 22 w 67"/>
                <a:gd name="T15" fmla="*/ 52 h 220"/>
                <a:gd name="T16" fmla="*/ 18 w 67"/>
                <a:gd name="T17" fmla="*/ 27 h 220"/>
                <a:gd name="T18" fmla="*/ 16 w 67"/>
                <a:gd name="T19" fmla="*/ 0 h 220"/>
                <a:gd name="T20" fmla="*/ 0 w 67"/>
                <a:gd name="T21" fmla="*/ 0 h 220"/>
                <a:gd name="T22" fmla="*/ 2 w 67"/>
                <a:gd name="T23" fmla="*/ 27 h 220"/>
                <a:gd name="T24" fmla="*/ 6 w 67"/>
                <a:gd name="T25" fmla="*/ 55 h 220"/>
                <a:gd name="T26" fmla="*/ 11 w 67"/>
                <a:gd name="T27" fmla="*/ 82 h 220"/>
                <a:gd name="T28" fmla="*/ 19 w 67"/>
                <a:gd name="T29" fmla="*/ 109 h 220"/>
                <a:gd name="T30" fmla="*/ 27 w 67"/>
                <a:gd name="T31" fmla="*/ 138 h 220"/>
                <a:gd name="T32" fmla="*/ 36 w 67"/>
                <a:gd name="T33" fmla="*/ 164 h 220"/>
                <a:gd name="T34" fmla="*/ 44 w 67"/>
                <a:gd name="T35" fmla="*/ 188 h 220"/>
                <a:gd name="T36" fmla="*/ 51 w 67"/>
                <a:gd name="T37" fmla="*/ 212 h 220"/>
                <a:gd name="T38" fmla="*/ 59 w 67"/>
                <a:gd name="T39" fmla="*/ 220 h 220"/>
                <a:gd name="T40" fmla="*/ 51 w 67"/>
                <a:gd name="T41" fmla="*/ 212 h 220"/>
                <a:gd name="T42" fmla="*/ 53 w 67"/>
                <a:gd name="T43" fmla="*/ 220 h 220"/>
                <a:gd name="T44" fmla="*/ 59 w 67"/>
                <a:gd name="T45" fmla="*/ 220 h 220"/>
                <a:gd name="T46" fmla="*/ 59 w 67"/>
                <a:gd name="T47" fmla="*/ 201 h 2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220"/>
                <a:gd name="T74" fmla="*/ 67 w 67"/>
                <a:gd name="T75" fmla="*/ 220 h 2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220">
                  <a:moveTo>
                    <a:pt x="59" y="201"/>
                  </a:moveTo>
                  <a:lnTo>
                    <a:pt x="67" y="209"/>
                  </a:lnTo>
                  <a:lnTo>
                    <a:pt x="61" y="185"/>
                  </a:lnTo>
                  <a:lnTo>
                    <a:pt x="53" y="158"/>
                  </a:lnTo>
                  <a:lnTo>
                    <a:pt x="43" y="133"/>
                  </a:lnTo>
                  <a:lnTo>
                    <a:pt x="35" y="106"/>
                  </a:lnTo>
                  <a:lnTo>
                    <a:pt x="27" y="79"/>
                  </a:lnTo>
                  <a:lnTo>
                    <a:pt x="22" y="52"/>
                  </a:lnTo>
                  <a:lnTo>
                    <a:pt x="18" y="27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" y="27"/>
                  </a:lnTo>
                  <a:lnTo>
                    <a:pt x="6" y="55"/>
                  </a:lnTo>
                  <a:lnTo>
                    <a:pt x="11" y="82"/>
                  </a:lnTo>
                  <a:lnTo>
                    <a:pt x="19" y="109"/>
                  </a:lnTo>
                  <a:lnTo>
                    <a:pt x="27" y="138"/>
                  </a:lnTo>
                  <a:lnTo>
                    <a:pt x="36" y="164"/>
                  </a:lnTo>
                  <a:lnTo>
                    <a:pt x="44" y="188"/>
                  </a:lnTo>
                  <a:lnTo>
                    <a:pt x="51" y="212"/>
                  </a:lnTo>
                  <a:lnTo>
                    <a:pt x="59" y="220"/>
                  </a:lnTo>
                  <a:lnTo>
                    <a:pt x="51" y="212"/>
                  </a:lnTo>
                  <a:lnTo>
                    <a:pt x="53" y="220"/>
                  </a:lnTo>
                  <a:lnTo>
                    <a:pt x="59" y="220"/>
                  </a:lnTo>
                  <a:lnTo>
                    <a:pt x="59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5" name="Freeform 69"/>
            <p:cNvSpPr>
              <a:spLocks/>
            </p:cNvSpPr>
            <p:nvPr/>
          </p:nvSpPr>
          <p:spPr bwMode="auto">
            <a:xfrm>
              <a:off x="1869" y="3119"/>
              <a:ext cx="265" cy="10"/>
            </a:xfrm>
            <a:custGeom>
              <a:avLst/>
              <a:gdLst>
                <a:gd name="T0" fmla="*/ 512 w 530"/>
                <a:gd name="T1" fmla="*/ 11 h 20"/>
                <a:gd name="T2" fmla="*/ 521 w 530"/>
                <a:gd name="T3" fmla="*/ 2 h 20"/>
                <a:gd name="T4" fmla="*/ 0 w 530"/>
                <a:gd name="T5" fmla="*/ 0 h 20"/>
                <a:gd name="T6" fmla="*/ 0 w 530"/>
                <a:gd name="T7" fmla="*/ 19 h 20"/>
                <a:gd name="T8" fmla="*/ 521 w 530"/>
                <a:gd name="T9" fmla="*/ 20 h 20"/>
                <a:gd name="T10" fmla="*/ 530 w 530"/>
                <a:gd name="T11" fmla="*/ 11 h 20"/>
                <a:gd name="T12" fmla="*/ 521 w 530"/>
                <a:gd name="T13" fmla="*/ 20 h 20"/>
                <a:gd name="T14" fmla="*/ 530 w 530"/>
                <a:gd name="T15" fmla="*/ 20 h 20"/>
                <a:gd name="T16" fmla="*/ 530 w 530"/>
                <a:gd name="T17" fmla="*/ 11 h 20"/>
                <a:gd name="T18" fmla="*/ 512 w 530"/>
                <a:gd name="T19" fmla="*/ 11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0"/>
                <a:gd name="T31" fmla="*/ 0 h 20"/>
                <a:gd name="T32" fmla="*/ 530 w 530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0" h="20">
                  <a:moveTo>
                    <a:pt x="512" y="11"/>
                  </a:moveTo>
                  <a:lnTo>
                    <a:pt x="521" y="2"/>
                  </a:lnTo>
                  <a:lnTo>
                    <a:pt x="0" y="0"/>
                  </a:lnTo>
                  <a:lnTo>
                    <a:pt x="0" y="19"/>
                  </a:lnTo>
                  <a:lnTo>
                    <a:pt x="521" y="20"/>
                  </a:lnTo>
                  <a:lnTo>
                    <a:pt x="530" y="11"/>
                  </a:lnTo>
                  <a:lnTo>
                    <a:pt x="521" y="20"/>
                  </a:lnTo>
                  <a:lnTo>
                    <a:pt x="530" y="20"/>
                  </a:lnTo>
                  <a:lnTo>
                    <a:pt x="530" y="11"/>
                  </a:lnTo>
                  <a:lnTo>
                    <a:pt x="51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</a:t>
            </a:r>
          </a:p>
        </p:txBody>
      </p:sp>
      <p:sp>
        <p:nvSpPr>
          <p:cNvPr id="889861" name="Oval 5"/>
          <p:cNvSpPr>
            <a:spLocks noChangeArrowheads="1"/>
          </p:cNvSpPr>
          <p:nvPr/>
        </p:nvSpPr>
        <p:spPr bwMode="auto">
          <a:xfrm>
            <a:off x="5656263" y="3932238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29"/>
          <p:cNvGrpSpPr>
            <a:grpSpLocks/>
          </p:cNvGrpSpPr>
          <p:nvPr/>
        </p:nvGrpSpPr>
        <p:grpSpPr bwMode="auto">
          <a:xfrm>
            <a:off x="15875" y="3200400"/>
            <a:ext cx="8988425" cy="2322513"/>
            <a:chOff x="10" y="2016"/>
            <a:chExt cx="5662" cy="1463"/>
          </a:xfrm>
        </p:grpSpPr>
        <p:pic>
          <p:nvPicPr>
            <p:cNvPr id="563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" y="2016"/>
              <a:ext cx="5662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71"/>
            <p:cNvGrpSpPr>
              <a:grpSpLocks/>
            </p:cNvGrpSpPr>
            <p:nvPr/>
          </p:nvGrpSpPr>
          <p:grpSpPr bwMode="auto">
            <a:xfrm>
              <a:off x="1824" y="2160"/>
              <a:ext cx="787" cy="1019"/>
              <a:chOff x="1681" y="2110"/>
              <a:chExt cx="787" cy="1019"/>
            </a:xfrm>
          </p:grpSpPr>
          <p:sp>
            <p:nvSpPr>
              <p:cNvPr id="56332" name="Freeform 72"/>
              <p:cNvSpPr>
                <a:spLocks/>
              </p:cNvSpPr>
              <p:nvPr/>
            </p:nvSpPr>
            <p:spPr bwMode="auto">
              <a:xfrm>
                <a:off x="1685" y="2115"/>
                <a:ext cx="778" cy="1009"/>
              </a:xfrm>
              <a:custGeom>
                <a:avLst/>
                <a:gdLst>
                  <a:gd name="T0" fmla="*/ 902 w 1556"/>
                  <a:gd name="T1" fmla="*/ 1751 h 2019"/>
                  <a:gd name="T2" fmla="*/ 960 w 1556"/>
                  <a:gd name="T3" fmla="*/ 1645 h 2019"/>
                  <a:gd name="T4" fmla="*/ 1043 w 1556"/>
                  <a:gd name="T5" fmla="*/ 1580 h 2019"/>
                  <a:gd name="T6" fmla="*/ 1148 w 1556"/>
                  <a:gd name="T7" fmla="*/ 1443 h 2019"/>
                  <a:gd name="T8" fmla="*/ 1240 w 1556"/>
                  <a:gd name="T9" fmla="*/ 1300 h 2019"/>
                  <a:gd name="T10" fmla="*/ 1331 w 1556"/>
                  <a:gd name="T11" fmla="*/ 1173 h 2019"/>
                  <a:gd name="T12" fmla="*/ 1431 w 1556"/>
                  <a:gd name="T13" fmla="*/ 1070 h 2019"/>
                  <a:gd name="T14" fmla="*/ 1530 w 1556"/>
                  <a:gd name="T15" fmla="*/ 945 h 2019"/>
                  <a:gd name="T16" fmla="*/ 1544 w 1556"/>
                  <a:gd name="T17" fmla="*/ 842 h 2019"/>
                  <a:gd name="T18" fmla="*/ 1484 w 1556"/>
                  <a:gd name="T19" fmla="*/ 810 h 2019"/>
                  <a:gd name="T20" fmla="*/ 1415 w 1556"/>
                  <a:gd name="T21" fmla="*/ 818 h 2019"/>
                  <a:gd name="T22" fmla="*/ 1295 w 1556"/>
                  <a:gd name="T23" fmla="*/ 900 h 2019"/>
                  <a:gd name="T24" fmla="*/ 1195 w 1556"/>
                  <a:gd name="T25" fmla="*/ 1002 h 2019"/>
                  <a:gd name="T26" fmla="*/ 1103 w 1556"/>
                  <a:gd name="T27" fmla="*/ 1077 h 2019"/>
                  <a:gd name="T28" fmla="*/ 1007 w 1556"/>
                  <a:gd name="T29" fmla="*/ 1073 h 2019"/>
                  <a:gd name="T30" fmla="*/ 989 w 1556"/>
                  <a:gd name="T31" fmla="*/ 928 h 2019"/>
                  <a:gd name="T32" fmla="*/ 972 w 1556"/>
                  <a:gd name="T33" fmla="*/ 749 h 2019"/>
                  <a:gd name="T34" fmla="*/ 1000 w 1556"/>
                  <a:gd name="T35" fmla="*/ 564 h 2019"/>
                  <a:gd name="T36" fmla="*/ 986 w 1556"/>
                  <a:gd name="T37" fmla="*/ 262 h 2019"/>
                  <a:gd name="T38" fmla="*/ 953 w 1556"/>
                  <a:gd name="T39" fmla="*/ 139 h 2019"/>
                  <a:gd name="T40" fmla="*/ 892 w 1556"/>
                  <a:gd name="T41" fmla="*/ 84 h 2019"/>
                  <a:gd name="T42" fmla="*/ 815 w 1556"/>
                  <a:gd name="T43" fmla="*/ 109 h 2019"/>
                  <a:gd name="T44" fmla="*/ 792 w 1556"/>
                  <a:gd name="T45" fmla="*/ 241 h 2019"/>
                  <a:gd name="T46" fmla="*/ 776 w 1556"/>
                  <a:gd name="T47" fmla="*/ 461 h 2019"/>
                  <a:gd name="T48" fmla="*/ 742 w 1556"/>
                  <a:gd name="T49" fmla="*/ 674 h 2019"/>
                  <a:gd name="T50" fmla="*/ 745 w 1556"/>
                  <a:gd name="T51" fmla="*/ 455 h 2019"/>
                  <a:gd name="T52" fmla="*/ 706 w 1556"/>
                  <a:gd name="T53" fmla="*/ 238 h 2019"/>
                  <a:gd name="T54" fmla="*/ 664 w 1556"/>
                  <a:gd name="T55" fmla="*/ 41 h 2019"/>
                  <a:gd name="T56" fmla="*/ 597 w 1556"/>
                  <a:gd name="T57" fmla="*/ 0 h 2019"/>
                  <a:gd name="T58" fmla="*/ 526 w 1556"/>
                  <a:gd name="T59" fmla="*/ 21 h 2019"/>
                  <a:gd name="T60" fmla="*/ 506 w 1556"/>
                  <a:gd name="T61" fmla="*/ 141 h 2019"/>
                  <a:gd name="T62" fmla="*/ 515 w 1556"/>
                  <a:gd name="T63" fmla="*/ 458 h 2019"/>
                  <a:gd name="T64" fmla="*/ 533 w 1556"/>
                  <a:gd name="T65" fmla="*/ 603 h 2019"/>
                  <a:gd name="T66" fmla="*/ 525 w 1556"/>
                  <a:gd name="T67" fmla="*/ 578 h 2019"/>
                  <a:gd name="T68" fmla="*/ 460 w 1556"/>
                  <a:gd name="T69" fmla="*/ 320 h 2019"/>
                  <a:gd name="T70" fmla="*/ 397 w 1556"/>
                  <a:gd name="T71" fmla="*/ 137 h 2019"/>
                  <a:gd name="T72" fmla="*/ 294 w 1556"/>
                  <a:gd name="T73" fmla="*/ 159 h 2019"/>
                  <a:gd name="T74" fmla="*/ 278 w 1556"/>
                  <a:gd name="T75" fmla="*/ 321 h 2019"/>
                  <a:gd name="T76" fmla="*/ 303 w 1556"/>
                  <a:gd name="T77" fmla="*/ 560 h 2019"/>
                  <a:gd name="T78" fmla="*/ 334 w 1556"/>
                  <a:gd name="T79" fmla="*/ 728 h 2019"/>
                  <a:gd name="T80" fmla="*/ 361 w 1556"/>
                  <a:gd name="T81" fmla="*/ 839 h 2019"/>
                  <a:gd name="T82" fmla="*/ 294 w 1556"/>
                  <a:gd name="T83" fmla="*/ 784 h 2019"/>
                  <a:gd name="T84" fmla="*/ 206 w 1556"/>
                  <a:gd name="T85" fmla="*/ 651 h 2019"/>
                  <a:gd name="T86" fmla="*/ 135 w 1556"/>
                  <a:gd name="T87" fmla="*/ 531 h 2019"/>
                  <a:gd name="T88" fmla="*/ 76 w 1556"/>
                  <a:gd name="T89" fmla="*/ 485 h 2019"/>
                  <a:gd name="T90" fmla="*/ 24 w 1556"/>
                  <a:gd name="T91" fmla="*/ 501 h 2019"/>
                  <a:gd name="T92" fmla="*/ 8 w 1556"/>
                  <a:gd name="T93" fmla="*/ 619 h 2019"/>
                  <a:gd name="T94" fmla="*/ 91 w 1556"/>
                  <a:gd name="T95" fmla="*/ 811 h 2019"/>
                  <a:gd name="T96" fmla="*/ 186 w 1556"/>
                  <a:gd name="T97" fmla="*/ 968 h 2019"/>
                  <a:gd name="T98" fmla="*/ 244 w 1556"/>
                  <a:gd name="T99" fmla="*/ 1160 h 2019"/>
                  <a:gd name="T100" fmla="*/ 282 w 1556"/>
                  <a:gd name="T101" fmla="*/ 1356 h 2019"/>
                  <a:gd name="T102" fmla="*/ 314 w 1556"/>
                  <a:gd name="T103" fmla="*/ 1497 h 2019"/>
                  <a:gd name="T104" fmla="*/ 342 w 1556"/>
                  <a:gd name="T105" fmla="*/ 1571 h 2019"/>
                  <a:gd name="T106" fmla="*/ 338 w 1556"/>
                  <a:gd name="T107" fmla="*/ 1701 h 2019"/>
                  <a:gd name="T108" fmla="*/ 317 w 1556"/>
                  <a:gd name="T109" fmla="*/ 1834 h 2019"/>
                  <a:gd name="T110" fmla="*/ 360 w 1556"/>
                  <a:gd name="T111" fmla="*/ 1993 h 20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6"/>
                  <a:gd name="T169" fmla="*/ 0 h 2019"/>
                  <a:gd name="T170" fmla="*/ 1556 w 1556"/>
                  <a:gd name="T171" fmla="*/ 2019 h 20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6" h="2019">
                    <a:moveTo>
                      <a:pt x="887" y="2019"/>
                    </a:moveTo>
                    <a:lnTo>
                      <a:pt x="888" y="1961"/>
                    </a:lnTo>
                    <a:lnTo>
                      <a:pt x="892" y="1898"/>
                    </a:lnTo>
                    <a:lnTo>
                      <a:pt x="898" y="1836"/>
                    </a:lnTo>
                    <a:lnTo>
                      <a:pt x="901" y="1779"/>
                    </a:lnTo>
                    <a:lnTo>
                      <a:pt x="902" y="1751"/>
                    </a:lnTo>
                    <a:lnTo>
                      <a:pt x="903" y="1721"/>
                    </a:lnTo>
                    <a:lnTo>
                      <a:pt x="910" y="1694"/>
                    </a:lnTo>
                    <a:lnTo>
                      <a:pt x="923" y="1671"/>
                    </a:lnTo>
                    <a:lnTo>
                      <a:pt x="934" y="1661"/>
                    </a:lnTo>
                    <a:lnTo>
                      <a:pt x="946" y="1651"/>
                    </a:lnTo>
                    <a:lnTo>
                      <a:pt x="960" y="1645"/>
                    </a:lnTo>
                    <a:lnTo>
                      <a:pt x="973" y="1636"/>
                    </a:lnTo>
                    <a:lnTo>
                      <a:pt x="986" y="1628"/>
                    </a:lnTo>
                    <a:lnTo>
                      <a:pt x="1001" y="1622"/>
                    </a:lnTo>
                    <a:lnTo>
                      <a:pt x="1013" y="1612"/>
                    </a:lnTo>
                    <a:lnTo>
                      <a:pt x="1024" y="1602"/>
                    </a:lnTo>
                    <a:lnTo>
                      <a:pt x="1043" y="1580"/>
                    </a:lnTo>
                    <a:lnTo>
                      <a:pt x="1062" y="1559"/>
                    </a:lnTo>
                    <a:lnTo>
                      <a:pt x="1079" y="1536"/>
                    </a:lnTo>
                    <a:lnTo>
                      <a:pt x="1097" y="1513"/>
                    </a:lnTo>
                    <a:lnTo>
                      <a:pt x="1114" y="1490"/>
                    </a:lnTo>
                    <a:lnTo>
                      <a:pt x="1131" y="1467"/>
                    </a:lnTo>
                    <a:lnTo>
                      <a:pt x="1148" y="1443"/>
                    </a:lnTo>
                    <a:lnTo>
                      <a:pt x="1164" y="1420"/>
                    </a:lnTo>
                    <a:lnTo>
                      <a:pt x="1178" y="1396"/>
                    </a:lnTo>
                    <a:lnTo>
                      <a:pt x="1195" y="1372"/>
                    </a:lnTo>
                    <a:lnTo>
                      <a:pt x="1211" y="1348"/>
                    </a:lnTo>
                    <a:lnTo>
                      <a:pt x="1225" y="1324"/>
                    </a:lnTo>
                    <a:lnTo>
                      <a:pt x="1240" y="1300"/>
                    </a:lnTo>
                    <a:lnTo>
                      <a:pt x="1256" y="1275"/>
                    </a:lnTo>
                    <a:lnTo>
                      <a:pt x="1271" y="1251"/>
                    </a:lnTo>
                    <a:lnTo>
                      <a:pt x="1287" y="1227"/>
                    </a:lnTo>
                    <a:lnTo>
                      <a:pt x="1301" y="1208"/>
                    </a:lnTo>
                    <a:lnTo>
                      <a:pt x="1315" y="1191"/>
                    </a:lnTo>
                    <a:lnTo>
                      <a:pt x="1331" y="1173"/>
                    </a:lnTo>
                    <a:lnTo>
                      <a:pt x="1348" y="1156"/>
                    </a:lnTo>
                    <a:lnTo>
                      <a:pt x="1364" y="1140"/>
                    </a:lnTo>
                    <a:lnTo>
                      <a:pt x="1381" y="1124"/>
                    </a:lnTo>
                    <a:lnTo>
                      <a:pt x="1397" y="1108"/>
                    </a:lnTo>
                    <a:lnTo>
                      <a:pt x="1413" y="1090"/>
                    </a:lnTo>
                    <a:lnTo>
                      <a:pt x="1431" y="1070"/>
                    </a:lnTo>
                    <a:lnTo>
                      <a:pt x="1448" y="1050"/>
                    </a:lnTo>
                    <a:lnTo>
                      <a:pt x="1466" y="1028"/>
                    </a:lnTo>
                    <a:lnTo>
                      <a:pt x="1482" y="1008"/>
                    </a:lnTo>
                    <a:lnTo>
                      <a:pt x="1498" y="987"/>
                    </a:lnTo>
                    <a:lnTo>
                      <a:pt x="1514" y="965"/>
                    </a:lnTo>
                    <a:lnTo>
                      <a:pt x="1530" y="945"/>
                    </a:lnTo>
                    <a:lnTo>
                      <a:pt x="1546" y="924"/>
                    </a:lnTo>
                    <a:lnTo>
                      <a:pt x="1554" y="908"/>
                    </a:lnTo>
                    <a:lnTo>
                      <a:pt x="1556" y="890"/>
                    </a:lnTo>
                    <a:lnTo>
                      <a:pt x="1554" y="873"/>
                    </a:lnTo>
                    <a:lnTo>
                      <a:pt x="1549" y="855"/>
                    </a:lnTo>
                    <a:lnTo>
                      <a:pt x="1544" y="842"/>
                    </a:lnTo>
                    <a:lnTo>
                      <a:pt x="1535" y="830"/>
                    </a:lnTo>
                    <a:lnTo>
                      <a:pt x="1525" y="819"/>
                    </a:lnTo>
                    <a:lnTo>
                      <a:pt x="1513" y="815"/>
                    </a:lnTo>
                    <a:lnTo>
                      <a:pt x="1503" y="814"/>
                    </a:lnTo>
                    <a:lnTo>
                      <a:pt x="1494" y="811"/>
                    </a:lnTo>
                    <a:lnTo>
                      <a:pt x="1484" y="810"/>
                    </a:lnTo>
                    <a:lnTo>
                      <a:pt x="1475" y="807"/>
                    </a:lnTo>
                    <a:lnTo>
                      <a:pt x="1466" y="806"/>
                    </a:lnTo>
                    <a:lnTo>
                      <a:pt x="1456" y="806"/>
                    </a:lnTo>
                    <a:lnTo>
                      <a:pt x="1447" y="806"/>
                    </a:lnTo>
                    <a:lnTo>
                      <a:pt x="1437" y="808"/>
                    </a:lnTo>
                    <a:lnTo>
                      <a:pt x="1415" y="818"/>
                    </a:lnTo>
                    <a:lnTo>
                      <a:pt x="1392" y="828"/>
                    </a:lnTo>
                    <a:lnTo>
                      <a:pt x="1370" y="842"/>
                    </a:lnTo>
                    <a:lnTo>
                      <a:pt x="1350" y="854"/>
                    </a:lnTo>
                    <a:lnTo>
                      <a:pt x="1331" y="869"/>
                    </a:lnTo>
                    <a:lnTo>
                      <a:pt x="1313" y="884"/>
                    </a:lnTo>
                    <a:lnTo>
                      <a:pt x="1295" y="900"/>
                    </a:lnTo>
                    <a:lnTo>
                      <a:pt x="1278" y="916"/>
                    </a:lnTo>
                    <a:lnTo>
                      <a:pt x="1262" y="933"/>
                    </a:lnTo>
                    <a:lnTo>
                      <a:pt x="1244" y="949"/>
                    </a:lnTo>
                    <a:lnTo>
                      <a:pt x="1228" y="967"/>
                    </a:lnTo>
                    <a:lnTo>
                      <a:pt x="1212" y="984"/>
                    </a:lnTo>
                    <a:lnTo>
                      <a:pt x="1195" y="1002"/>
                    </a:lnTo>
                    <a:lnTo>
                      <a:pt x="1178" y="1019"/>
                    </a:lnTo>
                    <a:lnTo>
                      <a:pt x="1161" y="1037"/>
                    </a:lnTo>
                    <a:lnTo>
                      <a:pt x="1144" y="1053"/>
                    </a:lnTo>
                    <a:lnTo>
                      <a:pt x="1131" y="1062"/>
                    </a:lnTo>
                    <a:lnTo>
                      <a:pt x="1118" y="1070"/>
                    </a:lnTo>
                    <a:lnTo>
                      <a:pt x="1103" y="1077"/>
                    </a:lnTo>
                    <a:lnTo>
                      <a:pt x="1087" y="1081"/>
                    </a:lnTo>
                    <a:lnTo>
                      <a:pt x="1071" y="1085"/>
                    </a:lnTo>
                    <a:lnTo>
                      <a:pt x="1055" y="1088"/>
                    </a:lnTo>
                    <a:lnTo>
                      <a:pt x="1037" y="1090"/>
                    </a:lnTo>
                    <a:lnTo>
                      <a:pt x="1021" y="1092"/>
                    </a:lnTo>
                    <a:lnTo>
                      <a:pt x="1007" y="1073"/>
                    </a:lnTo>
                    <a:lnTo>
                      <a:pt x="997" y="1051"/>
                    </a:lnTo>
                    <a:lnTo>
                      <a:pt x="990" y="1028"/>
                    </a:lnTo>
                    <a:lnTo>
                      <a:pt x="988" y="1003"/>
                    </a:lnTo>
                    <a:lnTo>
                      <a:pt x="986" y="979"/>
                    </a:lnTo>
                    <a:lnTo>
                      <a:pt x="988" y="953"/>
                    </a:lnTo>
                    <a:lnTo>
                      <a:pt x="989" y="928"/>
                    </a:lnTo>
                    <a:lnTo>
                      <a:pt x="990" y="904"/>
                    </a:lnTo>
                    <a:lnTo>
                      <a:pt x="990" y="873"/>
                    </a:lnTo>
                    <a:lnTo>
                      <a:pt x="986" y="845"/>
                    </a:lnTo>
                    <a:lnTo>
                      <a:pt x="981" y="815"/>
                    </a:lnTo>
                    <a:lnTo>
                      <a:pt x="976" y="786"/>
                    </a:lnTo>
                    <a:lnTo>
                      <a:pt x="972" y="749"/>
                    </a:lnTo>
                    <a:lnTo>
                      <a:pt x="973" y="713"/>
                    </a:lnTo>
                    <a:lnTo>
                      <a:pt x="976" y="677"/>
                    </a:lnTo>
                    <a:lnTo>
                      <a:pt x="981" y="641"/>
                    </a:lnTo>
                    <a:lnTo>
                      <a:pt x="986" y="615"/>
                    </a:lnTo>
                    <a:lnTo>
                      <a:pt x="993" y="590"/>
                    </a:lnTo>
                    <a:lnTo>
                      <a:pt x="1000" y="564"/>
                    </a:lnTo>
                    <a:lnTo>
                      <a:pt x="1003" y="537"/>
                    </a:lnTo>
                    <a:lnTo>
                      <a:pt x="1003" y="473"/>
                    </a:lnTo>
                    <a:lnTo>
                      <a:pt x="999" y="410"/>
                    </a:lnTo>
                    <a:lnTo>
                      <a:pt x="993" y="348"/>
                    </a:lnTo>
                    <a:lnTo>
                      <a:pt x="988" y="284"/>
                    </a:lnTo>
                    <a:lnTo>
                      <a:pt x="986" y="262"/>
                    </a:lnTo>
                    <a:lnTo>
                      <a:pt x="984" y="241"/>
                    </a:lnTo>
                    <a:lnTo>
                      <a:pt x="981" y="219"/>
                    </a:lnTo>
                    <a:lnTo>
                      <a:pt x="977" y="198"/>
                    </a:lnTo>
                    <a:lnTo>
                      <a:pt x="972" y="178"/>
                    </a:lnTo>
                    <a:lnTo>
                      <a:pt x="964" y="157"/>
                    </a:lnTo>
                    <a:lnTo>
                      <a:pt x="953" y="139"/>
                    </a:lnTo>
                    <a:lnTo>
                      <a:pt x="941" y="120"/>
                    </a:lnTo>
                    <a:lnTo>
                      <a:pt x="933" y="110"/>
                    </a:lnTo>
                    <a:lnTo>
                      <a:pt x="923" y="102"/>
                    </a:lnTo>
                    <a:lnTo>
                      <a:pt x="914" y="94"/>
                    </a:lnTo>
                    <a:lnTo>
                      <a:pt x="905" y="89"/>
                    </a:lnTo>
                    <a:lnTo>
                      <a:pt x="892" y="84"/>
                    </a:lnTo>
                    <a:lnTo>
                      <a:pt x="880" y="82"/>
                    </a:lnTo>
                    <a:lnTo>
                      <a:pt x="868" y="81"/>
                    </a:lnTo>
                    <a:lnTo>
                      <a:pt x="855" y="84"/>
                    </a:lnTo>
                    <a:lnTo>
                      <a:pt x="839" y="89"/>
                    </a:lnTo>
                    <a:lnTo>
                      <a:pt x="825" y="98"/>
                    </a:lnTo>
                    <a:lnTo>
                      <a:pt x="815" y="109"/>
                    </a:lnTo>
                    <a:lnTo>
                      <a:pt x="807" y="121"/>
                    </a:lnTo>
                    <a:lnTo>
                      <a:pt x="801" y="136"/>
                    </a:lnTo>
                    <a:lnTo>
                      <a:pt x="797" y="152"/>
                    </a:lnTo>
                    <a:lnTo>
                      <a:pt x="794" y="168"/>
                    </a:lnTo>
                    <a:lnTo>
                      <a:pt x="793" y="184"/>
                    </a:lnTo>
                    <a:lnTo>
                      <a:pt x="792" y="241"/>
                    </a:lnTo>
                    <a:lnTo>
                      <a:pt x="796" y="294"/>
                    </a:lnTo>
                    <a:lnTo>
                      <a:pt x="797" y="348"/>
                    </a:lnTo>
                    <a:lnTo>
                      <a:pt x="793" y="403"/>
                    </a:lnTo>
                    <a:lnTo>
                      <a:pt x="788" y="422"/>
                    </a:lnTo>
                    <a:lnTo>
                      <a:pt x="781" y="441"/>
                    </a:lnTo>
                    <a:lnTo>
                      <a:pt x="776" y="461"/>
                    </a:lnTo>
                    <a:lnTo>
                      <a:pt x="772" y="481"/>
                    </a:lnTo>
                    <a:lnTo>
                      <a:pt x="769" y="539"/>
                    </a:lnTo>
                    <a:lnTo>
                      <a:pt x="765" y="596"/>
                    </a:lnTo>
                    <a:lnTo>
                      <a:pt x="760" y="653"/>
                    </a:lnTo>
                    <a:lnTo>
                      <a:pt x="752" y="709"/>
                    </a:lnTo>
                    <a:lnTo>
                      <a:pt x="742" y="674"/>
                    </a:lnTo>
                    <a:lnTo>
                      <a:pt x="738" y="639"/>
                    </a:lnTo>
                    <a:lnTo>
                      <a:pt x="738" y="604"/>
                    </a:lnTo>
                    <a:lnTo>
                      <a:pt x="741" y="568"/>
                    </a:lnTo>
                    <a:lnTo>
                      <a:pt x="743" y="529"/>
                    </a:lnTo>
                    <a:lnTo>
                      <a:pt x="746" y="492"/>
                    </a:lnTo>
                    <a:lnTo>
                      <a:pt x="745" y="455"/>
                    </a:lnTo>
                    <a:lnTo>
                      <a:pt x="738" y="416"/>
                    </a:lnTo>
                    <a:lnTo>
                      <a:pt x="730" y="383"/>
                    </a:lnTo>
                    <a:lnTo>
                      <a:pt x="723" y="349"/>
                    </a:lnTo>
                    <a:lnTo>
                      <a:pt x="717" y="317"/>
                    </a:lnTo>
                    <a:lnTo>
                      <a:pt x="711" y="284"/>
                    </a:lnTo>
                    <a:lnTo>
                      <a:pt x="706" y="238"/>
                    </a:lnTo>
                    <a:lnTo>
                      <a:pt x="702" y="194"/>
                    </a:lnTo>
                    <a:lnTo>
                      <a:pt x="696" y="148"/>
                    </a:lnTo>
                    <a:lnTo>
                      <a:pt x="687" y="102"/>
                    </a:lnTo>
                    <a:lnTo>
                      <a:pt x="682" y="81"/>
                    </a:lnTo>
                    <a:lnTo>
                      <a:pt x="674" y="59"/>
                    </a:lnTo>
                    <a:lnTo>
                      <a:pt x="664" y="41"/>
                    </a:lnTo>
                    <a:lnTo>
                      <a:pt x="651" y="25"/>
                    </a:lnTo>
                    <a:lnTo>
                      <a:pt x="641" y="16"/>
                    </a:lnTo>
                    <a:lnTo>
                      <a:pt x="632" y="10"/>
                    </a:lnTo>
                    <a:lnTo>
                      <a:pt x="621" y="6"/>
                    </a:lnTo>
                    <a:lnTo>
                      <a:pt x="609" y="2"/>
                    </a:lnTo>
                    <a:lnTo>
                      <a:pt x="597" y="0"/>
                    </a:lnTo>
                    <a:lnTo>
                      <a:pt x="584" y="0"/>
                    </a:lnTo>
                    <a:lnTo>
                      <a:pt x="572" y="2"/>
                    </a:lnTo>
                    <a:lnTo>
                      <a:pt x="558" y="4"/>
                    </a:lnTo>
                    <a:lnTo>
                      <a:pt x="546" y="8"/>
                    </a:lnTo>
                    <a:lnTo>
                      <a:pt x="535" y="14"/>
                    </a:lnTo>
                    <a:lnTo>
                      <a:pt x="526" y="21"/>
                    </a:lnTo>
                    <a:lnTo>
                      <a:pt x="518" y="27"/>
                    </a:lnTo>
                    <a:lnTo>
                      <a:pt x="511" y="37"/>
                    </a:lnTo>
                    <a:lnTo>
                      <a:pt x="506" y="46"/>
                    </a:lnTo>
                    <a:lnTo>
                      <a:pt x="503" y="57"/>
                    </a:lnTo>
                    <a:lnTo>
                      <a:pt x="502" y="69"/>
                    </a:lnTo>
                    <a:lnTo>
                      <a:pt x="506" y="141"/>
                    </a:lnTo>
                    <a:lnTo>
                      <a:pt x="515" y="211"/>
                    </a:lnTo>
                    <a:lnTo>
                      <a:pt x="522" y="281"/>
                    </a:lnTo>
                    <a:lnTo>
                      <a:pt x="523" y="353"/>
                    </a:lnTo>
                    <a:lnTo>
                      <a:pt x="521" y="390"/>
                    </a:lnTo>
                    <a:lnTo>
                      <a:pt x="517" y="424"/>
                    </a:lnTo>
                    <a:lnTo>
                      <a:pt x="515" y="458"/>
                    </a:lnTo>
                    <a:lnTo>
                      <a:pt x="518" y="493"/>
                    </a:lnTo>
                    <a:lnTo>
                      <a:pt x="523" y="517"/>
                    </a:lnTo>
                    <a:lnTo>
                      <a:pt x="527" y="540"/>
                    </a:lnTo>
                    <a:lnTo>
                      <a:pt x="531" y="564"/>
                    </a:lnTo>
                    <a:lnTo>
                      <a:pt x="533" y="588"/>
                    </a:lnTo>
                    <a:lnTo>
                      <a:pt x="533" y="603"/>
                    </a:lnTo>
                    <a:lnTo>
                      <a:pt x="535" y="618"/>
                    </a:lnTo>
                    <a:lnTo>
                      <a:pt x="534" y="633"/>
                    </a:lnTo>
                    <a:lnTo>
                      <a:pt x="529" y="647"/>
                    </a:lnTo>
                    <a:lnTo>
                      <a:pt x="529" y="624"/>
                    </a:lnTo>
                    <a:lnTo>
                      <a:pt x="527" y="600"/>
                    </a:lnTo>
                    <a:lnTo>
                      <a:pt x="525" y="578"/>
                    </a:lnTo>
                    <a:lnTo>
                      <a:pt x="519" y="555"/>
                    </a:lnTo>
                    <a:lnTo>
                      <a:pt x="504" y="506"/>
                    </a:lnTo>
                    <a:lnTo>
                      <a:pt x="492" y="459"/>
                    </a:lnTo>
                    <a:lnTo>
                      <a:pt x="480" y="412"/>
                    </a:lnTo>
                    <a:lnTo>
                      <a:pt x="470" y="365"/>
                    </a:lnTo>
                    <a:lnTo>
                      <a:pt x="460" y="320"/>
                    </a:lnTo>
                    <a:lnTo>
                      <a:pt x="449" y="273"/>
                    </a:lnTo>
                    <a:lnTo>
                      <a:pt x="440" y="226"/>
                    </a:lnTo>
                    <a:lnTo>
                      <a:pt x="429" y="178"/>
                    </a:lnTo>
                    <a:lnTo>
                      <a:pt x="423" y="160"/>
                    </a:lnTo>
                    <a:lnTo>
                      <a:pt x="412" y="147"/>
                    </a:lnTo>
                    <a:lnTo>
                      <a:pt x="397" y="137"/>
                    </a:lnTo>
                    <a:lnTo>
                      <a:pt x="380" y="132"/>
                    </a:lnTo>
                    <a:lnTo>
                      <a:pt x="362" y="131"/>
                    </a:lnTo>
                    <a:lnTo>
                      <a:pt x="343" y="133"/>
                    </a:lnTo>
                    <a:lnTo>
                      <a:pt x="326" y="137"/>
                    </a:lnTo>
                    <a:lnTo>
                      <a:pt x="310" y="145"/>
                    </a:lnTo>
                    <a:lnTo>
                      <a:pt x="294" y="159"/>
                    </a:lnTo>
                    <a:lnTo>
                      <a:pt x="283" y="176"/>
                    </a:lnTo>
                    <a:lnTo>
                      <a:pt x="276" y="196"/>
                    </a:lnTo>
                    <a:lnTo>
                      <a:pt x="275" y="218"/>
                    </a:lnTo>
                    <a:lnTo>
                      <a:pt x="275" y="253"/>
                    </a:lnTo>
                    <a:lnTo>
                      <a:pt x="276" y="286"/>
                    </a:lnTo>
                    <a:lnTo>
                      <a:pt x="278" y="321"/>
                    </a:lnTo>
                    <a:lnTo>
                      <a:pt x="282" y="356"/>
                    </a:lnTo>
                    <a:lnTo>
                      <a:pt x="287" y="398"/>
                    </a:lnTo>
                    <a:lnTo>
                      <a:pt x="291" y="439"/>
                    </a:lnTo>
                    <a:lnTo>
                      <a:pt x="295" y="480"/>
                    </a:lnTo>
                    <a:lnTo>
                      <a:pt x="299" y="520"/>
                    </a:lnTo>
                    <a:lnTo>
                      <a:pt x="303" y="560"/>
                    </a:lnTo>
                    <a:lnTo>
                      <a:pt x="310" y="602"/>
                    </a:lnTo>
                    <a:lnTo>
                      <a:pt x="319" y="642"/>
                    </a:lnTo>
                    <a:lnTo>
                      <a:pt x="331" y="682"/>
                    </a:lnTo>
                    <a:lnTo>
                      <a:pt x="334" y="698"/>
                    </a:lnTo>
                    <a:lnTo>
                      <a:pt x="334" y="713"/>
                    </a:lnTo>
                    <a:lnTo>
                      <a:pt x="334" y="728"/>
                    </a:lnTo>
                    <a:lnTo>
                      <a:pt x="337" y="744"/>
                    </a:lnTo>
                    <a:lnTo>
                      <a:pt x="342" y="765"/>
                    </a:lnTo>
                    <a:lnTo>
                      <a:pt x="349" y="786"/>
                    </a:lnTo>
                    <a:lnTo>
                      <a:pt x="355" y="807"/>
                    </a:lnTo>
                    <a:lnTo>
                      <a:pt x="361" y="828"/>
                    </a:lnTo>
                    <a:lnTo>
                      <a:pt x="361" y="839"/>
                    </a:lnTo>
                    <a:lnTo>
                      <a:pt x="355" y="847"/>
                    </a:lnTo>
                    <a:lnTo>
                      <a:pt x="349" y="850"/>
                    </a:lnTo>
                    <a:lnTo>
                      <a:pt x="341" y="847"/>
                    </a:lnTo>
                    <a:lnTo>
                      <a:pt x="323" y="827"/>
                    </a:lnTo>
                    <a:lnTo>
                      <a:pt x="307" y="806"/>
                    </a:lnTo>
                    <a:lnTo>
                      <a:pt x="294" y="784"/>
                    </a:lnTo>
                    <a:lnTo>
                      <a:pt x="282" y="760"/>
                    </a:lnTo>
                    <a:lnTo>
                      <a:pt x="268" y="737"/>
                    </a:lnTo>
                    <a:lnTo>
                      <a:pt x="255" y="714"/>
                    </a:lnTo>
                    <a:lnTo>
                      <a:pt x="239" y="692"/>
                    </a:lnTo>
                    <a:lnTo>
                      <a:pt x="221" y="670"/>
                    </a:lnTo>
                    <a:lnTo>
                      <a:pt x="206" y="651"/>
                    </a:lnTo>
                    <a:lnTo>
                      <a:pt x="193" y="633"/>
                    </a:lnTo>
                    <a:lnTo>
                      <a:pt x="182" y="612"/>
                    </a:lnTo>
                    <a:lnTo>
                      <a:pt x="172" y="592"/>
                    </a:lnTo>
                    <a:lnTo>
                      <a:pt x="159" y="571"/>
                    </a:lnTo>
                    <a:lnTo>
                      <a:pt x="149" y="551"/>
                    </a:lnTo>
                    <a:lnTo>
                      <a:pt x="135" y="531"/>
                    </a:lnTo>
                    <a:lnTo>
                      <a:pt x="121" y="510"/>
                    </a:lnTo>
                    <a:lnTo>
                      <a:pt x="113" y="502"/>
                    </a:lnTo>
                    <a:lnTo>
                      <a:pt x="104" y="497"/>
                    </a:lnTo>
                    <a:lnTo>
                      <a:pt x="95" y="492"/>
                    </a:lnTo>
                    <a:lnTo>
                      <a:pt x="86" y="488"/>
                    </a:lnTo>
                    <a:lnTo>
                      <a:pt x="76" y="485"/>
                    </a:lnTo>
                    <a:lnTo>
                      <a:pt x="66" y="485"/>
                    </a:lnTo>
                    <a:lnTo>
                      <a:pt x="56" y="486"/>
                    </a:lnTo>
                    <a:lnTo>
                      <a:pt x="45" y="489"/>
                    </a:lnTo>
                    <a:lnTo>
                      <a:pt x="40" y="489"/>
                    </a:lnTo>
                    <a:lnTo>
                      <a:pt x="33" y="492"/>
                    </a:lnTo>
                    <a:lnTo>
                      <a:pt x="24" y="501"/>
                    </a:lnTo>
                    <a:lnTo>
                      <a:pt x="12" y="520"/>
                    </a:lnTo>
                    <a:lnTo>
                      <a:pt x="5" y="535"/>
                    </a:lnTo>
                    <a:lnTo>
                      <a:pt x="0" y="551"/>
                    </a:lnTo>
                    <a:lnTo>
                      <a:pt x="0" y="569"/>
                    </a:lnTo>
                    <a:lnTo>
                      <a:pt x="1" y="592"/>
                    </a:lnTo>
                    <a:lnTo>
                      <a:pt x="8" y="619"/>
                    </a:lnTo>
                    <a:lnTo>
                      <a:pt x="17" y="650"/>
                    </a:lnTo>
                    <a:lnTo>
                      <a:pt x="32" y="688"/>
                    </a:lnTo>
                    <a:lnTo>
                      <a:pt x="51" y="731"/>
                    </a:lnTo>
                    <a:lnTo>
                      <a:pt x="64" y="757"/>
                    </a:lnTo>
                    <a:lnTo>
                      <a:pt x="78" y="784"/>
                    </a:lnTo>
                    <a:lnTo>
                      <a:pt x="91" y="811"/>
                    </a:lnTo>
                    <a:lnTo>
                      <a:pt x="106" y="837"/>
                    </a:lnTo>
                    <a:lnTo>
                      <a:pt x="121" y="862"/>
                    </a:lnTo>
                    <a:lnTo>
                      <a:pt x="137" y="888"/>
                    </a:lnTo>
                    <a:lnTo>
                      <a:pt x="153" y="913"/>
                    </a:lnTo>
                    <a:lnTo>
                      <a:pt x="169" y="939"/>
                    </a:lnTo>
                    <a:lnTo>
                      <a:pt x="186" y="968"/>
                    </a:lnTo>
                    <a:lnTo>
                      <a:pt x="200" y="998"/>
                    </a:lnTo>
                    <a:lnTo>
                      <a:pt x="211" y="1028"/>
                    </a:lnTo>
                    <a:lnTo>
                      <a:pt x="220" y="1061"/>
                    </a:lnTo>
                    <a:lnTo>
                      <a:pt x="228" y="1093"/>
                    </a:lnTo>
                    <a:lnTo>
                      <a:pt x="236" y="1126"/>
                    </a:lnTo>
                    <a:lnTo>
                      <a:pt x="244" y="1160"/>
                    </a:lnTo>
                    <a:lnTo>
                      <a:pt x="253" y="1194"/>
                    </a:lnTo>
                    <a:lnTo>
                      <a:pt x="262" y="1227"/>
                    </a:lnTo>
                    <a:lnTo>
                      <a:pt x="268" y="1259"/>
                    </a:lnTo>
                    <a:lnTo>
                      <a:pt x="274" y="1292"/>
                    </a:lnTo>
                    <a:lnTo>
                      <a:pt x="278" y="1324"/>
                    </a:lnTo>
                    <a:lnTo>
                      <a:pt x="282" y="1356"/>
                    </a:lnTo>
                    <a:lnTo>
                      <a:pt x="286" y="1388"/>
                    </a:lnTo>
                    <a:lnTo>
                      <a:pt x="292" y="1420"/>
                    </a:lnTo>
                    <a:lnTo>
                      <a:pt x="300" y="1454"/>
                    </a:lnTo>
                    <a:lnTo>
                      <a:pt x="304" y="1469"/>
                    </a:lnTo>
                    <a:lnTo>
                      <a:pt x="309" y="1483"/>
                    </a:lnTo>
                    <a:lnTo>
                      <a:pt x="314" y="1497"/>
                    </a:lnTo>
                    <a:lnTo>
                      <a:pt x="318" y="1512"/>
                    </a:lnTo>
                    <a:lnTo>
                      <a:pt x="323" y="1525"/>
                    </a:lnTo>
                    <a:lnTo>
                      <a:pt x="329" y="1539"/>
                    </a:lnTo>
                    <a:lnTo>
                      <a:pt x="335" y="1552"/>
                    </a:lnTo>
                    <a:lnTo>
                      <a:pt x="342" y="1565"/>
                    </a:lnTo>
                    <a:lnTo>
                      <a:pt x="342" y="1571"/>
                    </a:lnTo>
                    <a:lnTo>
                      <a:pt x="341" y="1576"/>
                    </a:lnTo>
                    <a:lnTo>
                      <a:pt x="337" y="1580"/>
                    </a:lnTo>
                    <a:lnTo>
                      <a:pt x="334" y="1585"/>
                    </a:lnTo>
                    <a:lnTo>
                      <a:pt x="330" y="1624"/>
                    </a:lnTo>
                    <a:lnTo>
                      <a:pt x="334" y="1663"/>
                    </a:lnTo>
                    <a:lnTo>
                      <a:pt x="338" y="1701"/>
                    </a:lnTo>
                    <a:lnTo>
                      <a:pt x="334" y="1740"/>
                    </a:lnTo>
                    <a:lnTo>
                      <a:pt x="329" y="1756"/>
                    </a:lnTo>
                    <a:lnTo>
                      <a:pt x="323" y="1773"/>
                    </a:lnTo>
                    <a:lnTo>
                      <a:pt x="318" y="1789"/>
                    </a:lnTo>
                    <a:lnTo>
                      <a:pt x="315" y="1807"/>
                    </a:lnTo>
                    <a:lnTo>
                      <a:pt x="317" y="1834"/>
                    </a:lnTo>
                    <a:lnTo>
                      <a:pt x="321" y="1861"/>
                    </a:lnTo>
                    <a:lnTo>
                      <a:pt x="326" y="1887"/>
                    </a:lnTo>
                    <a:lnTo>
                      <a:pt x="334" y="1914"/>
                    </a:lnTo>
                    <a:lnTo>
                      <a:pt x="342" y="1942"/>
                    </a:lnTo>
                    <a:lnTo>
                      <a:pt x="351" y="1968"/>
                    </a:lnTo>
                    <a:lnTo>
                      <a:pt x="360" y="1993"/>
                    </a:lnTo>
                    <a:lnTo>
                      <a:pt x="366" y="2018"/>
                    </a:lnTo>
                    <a:lnTo>
                      <a:pt x="887" y="2019"/>
                    </a:lnTo>
                    <a:close/>
                  </a:path>
                </a:pathLst>
              </a:custGeom>
              <a:solidFill>
                <a:srgbClr val="FFBF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3" name="Freeform 73"/>
              <p:cNvSpPr>
                <a:spLocks/>
              </p:cNvSpPr>
              <p:nvPr/>
            </p:nvSpPr>
            <p:spPr bwMode="auto">
              <a:xfrm>
                <a:off x="2124" y="3004"/>
                <a:ext cx="16" cy="120"/>
              </a:xfrm>
              <a:custGeom>
                <a:avLst/>
                <a:gdLst>
                  <a:gd name="T0" fmla="*/ 14 w 31"/>
                  <a:gd name="T1" fmla="*/ 0 h 240"/>
                  <a:gd name="T2" fmla="*/ 14 w 31"/>
                  <a:gd name="T3" fmla="*/ 0 h 240"/>
                  <a:gd name="T4" fmla="*/ 12 w 31"/>
                  <a:gd name="T5" fmla="*/ 57 h 240"/>
                  <a:gd name="T6" fmla="*/ 6 w 31"/>
                  <a:gd name="T7" fmla="*/ 119 h 240"/>
                  <a:gd name="T8" fmla="*/ 2 w 31"/>
                  <a:gd name="T9" fmla="*/ 182 h 240"/>
                  <a:gd name="T10" fmla="*/ 0 w 31"/>
                  <a:gd name="T11" fmla="*/ 240 h 240"/>
                  <a:gd name="T12" fmla="*/ 18 w 31"/>
                  <a:gd name="T13" fmla="*/ 240 h 240"/>
                  <a:gd name="T14" fmla="*/ 18 w 31"/>
                  <a:gd name="T15" fmla="*/ 182 h 240"/>
                  <a:gd name="T16" fmla="*/ 23 w 31"/>
                  <a:gd name="T17" fmla="*/ 119 h 240"/>
                  <a:gd name="T18" fmla="*/ 28 w 31"/>
                  <a:gd name="T19" fmla="*/ 57 h 240"/>
                  <a:gd name="T20" fmla="*/ 31 w 31"/>
                  <a:gd name="T21" fmla="*/ 0 h 240"/>
                  <a:gd name="T22" fmla="*/ 31 w 31"/>
                  <a:gd name="T23" fmla="*/ 0 h 240"/>
                  <a:gd name="T24" fmla="*/ 14 w 31"/>
                  <a:gd name="T25" fmla="*/ 0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0"/>
                  <a:gd name="T41" fmla="*/ 31 w 31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0">
                    <a:moveTo>
                      <a:pt x="14" y="0"/>
                    </a:moveTo>
                    <a:lnTo>
                      <a:pt x="14" y="0"/>
                    </a:lnTo>
                    <a:lnTo>
                      <a:pt x="12" y="57"/>
                    </a:lnTo>
                    <a:lnTo>
                      <a:pt x="6" y="119"/>
                    </a:lnTo>
                    <a:lnTo>
                      <a:pt x="2" y="182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182"/>
                    </a:lnTo>
                    <a:lnTo>
                      <a:pt x="23" y="119"/>
                    </a:lnTo>
                    <a:lnTo>
                      <a:pt x="28" y="57"/>
                    </a:lnTo>
                    <a:lnTo>
                      <a:pt x="3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4" name="Freeform 74"/>
              <p:cNvSpPr>
                <a:spLocks/>
              </p:cNvSpPr>
              <p:nvPr/>
            </p:nvSpPr>
            <p:spPr bwMode="auto">
              <a:xfrm>
                <a:off x="2132" y="2948"/>
                <a:ext cx="19" cy="56"/>
              </a:xfrm>
              <a:custGeom>
                <a:avLst/>
                <a:gdLst>
                  <a:gd name="T0" fmla="*/ 25 w 38"/>
                  <a:gd name="T1" fmla="*/ 0 h 113"/>
                  <a:gd name="T2" fmla="*/ 25 w 38"/>
                  <a:gd name="T3" fmla="*/ 0 h 113"/>
                  <a:gd name="T4" fmla="*/ 10 w 38"/>
                  <a:gd name="T5" fmla="*/ 26 h 113"/>
                  <a:gd name="T6" fmla="*/ 3 w 38"/>
                  <a:gd name="T7" fmla="*/ 55 h 113"/>
                  <a:gd name="T8" fmla="*/ 2 w 38"/>
                  <a:gd name="T9" fmla="*/ 85 h 113"/>
                  <a:gd name="T10" fmla="*/ 0 w 38"/>
                  <a:gd name="T11" fmla="*/ 113 h 113"/>
                  <a:gd name="T12" fmla="*/ 17 w 38"/>
                  <a:gd name="T13" fmla="*/ 113 h 113"/>
                  <a:gd name="T14" fmla="*/ 18 w 38"/>
                  <a:gd name="T15" fmla="*/ 85 h 113"/>
                  <a:gd name="T16" fmla="*/ 19 w 38"/>
                  <a:gd name="T17" fmla="*/ 55 h 113"/>
                  <a:gd name="T18" fmla="*/ 26 w 38"/>
                  <a:gd name="T19" fmla="*/ 31 h 113"/>
                  <a:gd name="T20" fmla="*/ 38 w 38"/>
                  <a:gd name="T21" fmla="*/ 11 h 113"/>
                  <a:gd name="T22" fmla="*/ 38 w 38"/>
                  <a:gd name="T23" fmla="*/ 11 h 113"/>
                  <a:gd name="T24" fmla="*/ 25 w 38"/>
                  <a:gd name="T25" fmla="*/ 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13"/>
                  <a:gd name="T41" fmla="*/ 38 w 38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13">
                    <a:moveTo>
                      <a:pt x="25" y="0"/>
                    </a:moveTo>
                    <a:lnTo>
                      <a:pt x="25" y="0"/>
                    </a:lnTo>
                    <a:lnTo>
                      <a:pt x="10" y="26"/>
                    </a:lnTo>
                    <a:lnTo>
                      <a:pt x="3" y="55"/>
                    </a:lnTo>
                    <a:lnTo>
                      <a:pt x="2" y="85"/>
                    </a:lnTo>
                    <a:lnTo>
                      <a:pt x="0" y="113"/>
                    </a:lnTo>
                    <a:lnTo>
                      <a:pt x="17" y="113"/>
                    </a:lnTo>
                    <a:lnTo>
                      <a:pt x="18" y="85"/>
                    </a:lnTo>
                    <a:lnTo>
                      <a:pt x="19" y="55"/>
                    </a:lnTo>
                    <a:lnTo>
                      <a:pt x="26" y="31"/>
                    </a:lnTo>
                    <a:lnTo>
                      <a:pt x="38" y="1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5" name="Freeform 75"/>
              <p:cNvSpPr>
                <a:spLocks/>
              </p:cNvSpPr>
              <p:nvPr/>
            </p:nvSpPr>
            <p:spPr bwMode="auto">
              <a:xfrm>
                <a:off x="2144" y="2913"/>
                <a:ext cx="57" cy="40"/>
              </a:xfrm>
              <a:custGeom>
                <a:avLst/>
                <a:gdLst>
                  <a:gd name="T0" fmla="*/ 100 w 114"/>
                  <a:gd name="T1" fmla="*/ 0 h 81"/>
                  <a:gd name="T2" fmla="*/ 100 w 114"/>
                  <a:gd name="T3" fmla="*/ 0 h 81"/>
                  <a:gd name="T4" fmla="*/ 91 w 114"/>
                  <a:gd name="T5" fmla="*/ 10 h 81"/>
                  <a:gd name="T6" fmla="*/ 80 w 114"/>
                  <a:gd name="T7" fmla="*/ 19 h 81"/>
                  <a:gd name="T8" fmla="*/ 65 w 114"/>
                  <a:gd name="T9" fmla="*/ 24 h 81"/>
                  <a:gd name="T10" fmla="*/ 52 w 114"/>
                  <a:gd name="T11" fmla="*/ 34 h 81"/>
                  <a:gd name="T12" fmla="*/ 39 w 114"/>
                  <a:gd name="T13" fmla="*/ 40 h 81"/>
                  <a:gd name="T14" fmla="*/ 25 w 114"/>
                  <a:gd name="T15" fmla="*/ 49 h 81"/>
                  <a:gd name="T16" fmla="*/ 12 w 114"/>
                  <a:gd name="T17" fmla="*/ 58 h 81"/>
                  <a:gd name="T18" fmla="*/ 0 w 114"/>
                  <a:gd name="T19" fmla="*/ 70 h 81"/>
                  <a:gd name="T20" fmla="*/ 13 w 114"/>
                  <a:gd name="T21" fmla="*/ 81 h 81"/>
                  <a:gd name="T22" fmla="*/ 22 w 114"/>
                  <a:gd name="T23" fmla="*/ 71 h 81"/>
                  <a:gd name="T24" fmla="*/ 33 w 114"/>
                  <a:gd name="T25" fmla="*/ 62 h 81"/>
                  <a:gd name="T26" fmla="*/ 47 w 114"/>
                  <a:gd name="T27" fmla="*/ 57 h 81"/>
                  <a:gd name="T28" fmla="*/ 60 w 114"/>
                  <a:gd name="T29" fmla="*/ 47 h 81"/>
                  <a:gd name="T30" fmla="*/ 73 w 114"/>
                  <a:gd name="T31" fmla="*/ 40 h 81"/>
                  <a:gd name="T32" fmla="*/ 88 w 114"/>
                  <a:gd name="T33" fmla="*/ 32 h 81"/>
                  <a:gd name="T34" fmla="*/ 102 w 114"/>
                  <a:gd name="T35" fmla="*/ 23 h 81"/>
                  <a:gd name="T36" fmla="*/ 114 w 114"/>
                  <a:gd name="T37" fmla="*/ 11 h 81"/>
                  <a:gd name="T38" fmla="*/ 114 w 114"/>
                  <a:gd name="T39" fmla="*/ 11 h 81"/>
                  <a:gd name="T40" fmla="*/ 100 w 114"/>
                  <a:gd name="T41" fmla="*/ 0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81"/>
                  <a:gd name="T65" fmla="*/ 114 w 114"/>
                  <a:gd name="T66" fmla="*/ 81 h 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81">
                    <a:moveTo>
                      <a:pt x="100" y="0"/>
                    </a:moveTo>
                    <a:lnTo>
                      <a:pt x="100" y="0"/>
                    </a:lnTo>
                    <a:lnTo>
                      <a:pt x="91" y="10"/>
                    </a:lnTo>
                    <a:lnTo>
                      <a:pt x="80" y="19"/>
                    </a:lnTo>
                    <a:lnTo>
                      <a:pt x="65" y="24"/>
                    </a:lnTo>
                    <a:lnTo>
                      <a:pt x="52" y="34"/>
                    </a:lnTo>
                    <a:lnTo>
                      <a:pt x="39" y="40"/>
                    </a:lnTo>
                    <a:lnTo>
                      <a:pt x="25" y="49"/>
                    </a:lnTo>
                    <a:lnTo>
                      <a:pt x="12" y="58"/>
                    </a:lnTo>
                    <a:lnTo>
                      <a:pt x="0" y="70"/>
                    </a:lnTo>
                    <a:lnTo>
                      <a:pt x="13" y="81"/>
                    </a:lnTo>
                    <a:lnTo>
                      <a:pt x="22" y="71"/>
                    </a:lnTo>
                    <a:lnTo>
                      <a:pt x="33" y="62"/>
                    </a:lnTo>
                    <a:lnTo>
                      <a:pt x="47" y="57"/>
                    </a:lnTo>
                    <a:lnTo>
                      <a:pt x="60" y="47"/>
                    </a:lnTo>
                    <a:lnTo>
                      <a:pt x="73" y="40"/>
                    </a:lnTo>
                    <a:lnTo>
                      <a:pt x="88" y="32"/>
                    </a:lnTo>
                    <a:lnTo>
                      <a:pt x="102" y="23"/>
                    </a:lnTo>
                    <a:lnTo>
                      <a:pt x="114" y="1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Freeform 76"/>
              <p:cNvSpPr>
                <a:spLocks/>
              </p:cNvSpPr>
              <p:nvPr/>
            </p:nvSpPr>
            <p:spPr bwMode="auto">
              <a:xfrm>
                <a:off x="2194" y="2726"/>
                <a:ext cx="138" cy="192"/>
              </a:xfrm>
              <a:custGeom>
                <a:avLst/>
                <a:gdLst>
                  <a:gd name="T0" fmla="*/ 263 w 277"/>
                  <a:gd name="T1" fmla="*/ 0 h 384"/>
                  <a:gd name="T2" fmla="*/ 263 w 277"/>
                  <a:gd name="T3" fmla="*/ 0 h 384"/>
                  <a:gd name="T4" fmla="*/ 247 w 277"/>
                  <a:gd name="T5" fmla="*/ 24 h 384"/>
                  <a:gd name="T6" fmla="*/ 233 w 277"/>
                  <a:gd name="T7" fmla="*/ 48 h 384"/>
                  <a:gd name="T8" fmla="*/ 216 w 277"/>
                  <a:gd name="T9" fmla="*/ 73 h 384"/>
                  <a:gd name="T10" fmla="*/ 202 w 277"/>
                  <a:gd name="T11" fmla="*/ 97 h 384"/>
                  <a:gd name="T12" fmla="*/ 187 w 277"/>
                  <a:gd name="T13" fmla="*/ 121 h 384"/>
                  <a:gd name="T14" fmla="*/ 171 w 277"/>
                  <a:gd name="T15" fmla="*/ 145 h 384"/>
                  <a:gd name="T16" fmla="*/ 155 w 277"/>
                  <a:gd name="T17" fmla="*/ 169 h 384"/>
                  <a:gd name="T18" fmla="*/ 140 w 277"/>
                  <a:gd name="T19" fmla="*/ 193 h 384"/>
                  <a:gd name="T20" fmla="*/ 124 w 277"/>
                  <a:gd name="T21" fmla="*/ 216 h 384"/>
                  <a:gd name="T22" fmla="*/ 108 w 277"/>
                  <a:gd name="T23" fmla="*/ 239 h 384"/>
                  <a:gd name="T24" fmla="*/ 90 w 277"/>
                  <a:gd name="T25" fmla="*/ 262 h 384"/>
                  <a:gd name="T26" fmla="*/ 73 w 277"/>
                  <a:gd name="T27" fmla="*/ 285 h 384"/>
                  <a:gd name="T28" fmla="*/ 55 w 277"/>
                  <a:gd name="T29" fmla="*/ 307 h 384"/>
                  <a:gd name="T30" fmla="*/ 38 w 277"/>
                  <a:gd name="T31" fmla="*/ 330 h 384"/>
                  <a:gd name="T32" fmla="*/ 19 w 277"/>
                  <a:gd name="T33" fmla="*/ 352 h 384"/>
                  <a:gd name="T34" fmla="*/ 0 w 277"/>
                  <a:gd name="T35" fmla="*/ 373 h 384"/>
                  <a:gd name="T36" fmla="*/ 14 w 277"/>
                  <a:gd name="T37" fmla="*/ 384 h 384"/>
                  <a:gd name="T38" fmla="*/ 33 w 277"/>
                  <a:gd name="T39" fmla="*/ 362 h 384"/>
                  <a:gd name="T40" fmla="*/ 51 w 277"/>
                  <a:gd name="T41" fmla="*/ 341 h 384"/>
                  <a:gd name="T42" fmla="*/ 69 w 277"/>
                  <a:gd name="T43" fmla="*/ 318 h 384"/>
                  <a:gd name="T44" fmla="*/ 86 w 277"/>
                  <a:gd name="T45" fmla="*/ 295 h 384"/>
                  <a:gd name="T46" fmla="*/ 104 w 277"/>
                  <a:gd name="T47" fmla="*/ 273 h 384"/>
                  <a:gd name="T48" fmla="*/ 121 w 277"/>
                  <a:gd name="T49" fmla="*/ 250 h 384"/>
                  <a:gd name="T50" fmla="*/ 137 w 277"/>
                  <a:gd name="T51" fmla="*/ 224 h 384"/>
                  <a:gd name="T52" fmla="*/ 153 w 277"/>
                  <a:gd name="T53" fmla="*/ 201 h 384"/>
                  <a:gd name="T54" fmla="*/ 168 w 277"/>
                  <a:gd name="T55" fmla="*/ 177 h 384"/>
                  <a:gd name="T56" fmla="*/ 184 w 277"/>
                  <a:gd name="T57" fmla="*/ 153 h 384"/>
                  <a:gd name="T58" fmla="*/ 200 w 277"/>
                  <a:gd name="T59" fmla="*/ 129 h 384"/>
                  <a:gd name="T60" fmla="*/ 215 w 277"/>
                  <a:gd name="T61" fmla="*/ 105 h 384"/>
                  <a:gd name="T62" fmla="*/ 230 w 277"/>
                  <a:gd name="T63" fmla="*/ 81 h 384"/>
                  <a:gd name="T64" fmla="*/ 246 w 277"/>
                  <a:gd name="T65" fmla="*/ 56 h 384"/>
                  <a:gd name="T66" fmla="*/ 261 w 277"/>
                  <a:gd name="T67" fmla="*/ 32 h 384"/>
                  <a:gd name="T68" fmla="*/ 277 w 277"/>
                  <a:gd name="T69" fmla="*/ 8 h 384"/>
                  <a:gd name="T70" fmla="*/ 277 w 277"/>
                  <a:gd name="T71" fmla="*/ 8 h 384"/>
                  <a:gd name="T72" fmla="*/ 263 w 277"/>
                  <a:gd name="T73" fmla="*/ 0 h 3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7"/>
                  <a:gd name="T112" fmla="*/ 0 h 384"/>
                  <a:gd name="T113" fmla="*/ 277 w 277"/>
                  <a:gd name="T114" fmla="*/ 384 h 3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7" h="384">
                    <a:moveTo>
                      <a:pt x="263" y="0"/>
                    </a:moveTo>
                    <a:lnTo>
                      <a:pt x="263" y="0"/>
                    </a:lnTo>
                    <a:lnTo>
                      <a:pt x="247" y="24"/>
                    </a:lnTo>
                    <a:lnTo>
                      <a:pt x="233" y="48"/>
                    </a:lnTo>
                    <a:lnTo>
                      <a:pt x="216" y="73"/>
                    </a:lnTo>
                    <a:lnTo>
                      <a:pt x="202" y="97"/>
                    </a:lnTo>
                    <a:lnTo>
                      <a:pt x="187" y="121"/>
                    </a:lnTo>
                    <a:lnTo>
                      <a:pt x="171" y="145"/>
                    </a:lnTo>
                    <a:lnTo>
                      <a:pt x="155" y="169"/>
                    </a:lnTo>
                    <a:lnTo>
                      <a:pt x="140" y="193"/>
                    </a:lnTo>
                    <a:lnTo>
                      <a:pt x="124" y="216"/>
                    </a:lnTo>
                    <a:lnTo>
                      <a:pt x="108" y="239"/>
                    </a:lnTo>
                    <a:lnTo>
                      <a:pt x="90" y="262"/>
                    </a:lnTo>
                    <a:lnTo>
                      <a:pt x="73" y="285"/>
                    </a:lnTo>
                    <a:lnTo>
                      <a:pt x="55" y="307"/>
                    </a:lnTo>
                    <a:lnTo>
                      <a:pt x="38" y="330"/>
                    </a:lnTo>
                    <a:lnTo>
                      <a:pt x="19" y="352"/>
                    </a:lnTo>
                    <a:lnTo>
                      <a:pt x="0" y="373"/>
                    </a:lnTo>
                    <a:lnTo>
                      <a:pt x="14" y="384"/>
                    </a:lnTo>
                    <a:lnTo>
                      <a:pt x="33" y="362"/>
                    </a:lnTo>
                    <a:lnTo>
                      <a:pt x="51" y="341"/>
                    </a:lnTo>
                    <a:lnTo>
                      <a:pt x="69" y="318"/>
                    </a:lnTo>
                    <a:lnTo>
                      <a:pt x="86" y="295"/>
                    </a:lnTo>
                    <a:lnTo>
                      <a:pt x="104" y="273"/>
                    </a:lnTo>
                    <a:lnTo>
                      <a:pt x="121" y="250"/>
                    </a:lnTo>
                    <a:lnTo>
                      <a:pt x="137" y="224"/>
                    </a:lnTo>
                    <a:lnTo>
                      <a:pt x="153" y="201"/>
                    </a:lnTo>
                    <a:lnTo>
                      <a:pt x="168" y="177"/>
                    </a:lnTo>
                    <a:lnTo>
                      <a:pt x="184" y="153"/>
                    </a:lnTo>
                    <a:lnTo>
                      <a:pt x="200" y="129"/>
                    </a:lnTo>
                    <a:lnTo>
                      <a:pt x="215" y="105"/>
                    </a:lnTo>
                    <a:lnTo>
                      <a:pt x="230" y="81"/>
                    </a:lnTo>
                    <a:lnTo>
                      <a:pt x="246" y="56"/>
                    </a:lnTo>
                    <a:lnTo>
                      <a:pt x="261" y="32"/>
                    </a:lnTo>
                    <a:lnTo>
                      <a:pt x="277" y="8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Freeform 77"/>
              <p:cNvSpPr>
                <a:spLocks/>
              </p:cNvSpPr>
              <p:nvPr/>
            </p:nvSpPr>
            <p:spPr bwMode="auto">
              <a:xfrm>
                <a:off x="2326" y="2657"/>
                <a:ext cx="70" cy="73"/>
              </a:xfrm>
              <a:custGeom>
                <a:avLst/>
                <a:gdLst>
                  <a:gd name="T0" fmla="*/ 127 w 140"/>
                  <a:gd name="T1" fmla="*/ 0 h 146"/>
                  <a:gd name="T2" fmla="*/ 127 w 140"/>
                  <a:gd name="T3" fmla="*/ 0 h 146"/>
                  <a:gd name="T4" fmla="*/ 111 w 140"/>
                  <a:gd name="T5" fmla="*/ 17 h 146"/>
                  <a:gd name="T6" fmla="*/ 96 w 140"/>
                  <a:gd name="T7" fmla="*/ 32 h 146"/>
                  <a:gd name="T8" fmla="*/ 78 w 140"/>
                  <a:gd name="T9" fmla="*/ 48 h 146"/>
                  <a:gd name="T10" fmla="*/ 61 w 140"/>
                  <a:gd name="T11" fmla="*/ 66 h 146"/>
                  <a:gd name="T12" fmla="*/ 45 w 140"/>
                  <a:gd name="T13" fmla="*/ 83 h 146"/>
                  <a:gd name="T14" fmla="*/ 29 w 140"/>
                  <a:gd name="T15" fmla="*/ 101 h 146"/>
                  <a:gd name="T16" fmla="*/ 14 w 140"/>
                  <a:gd name="T17" fmla="*/ 118 h 146"/>
                  <a:gd name="T18" fmla="*/ 0 w 140"/>
                  <a:gd name="T19" fmla="*/ 138 h 146"/>
                  <a:gd name="T20" fmla="*/ 14 w 140"/>
                  <a:gd name="T21" fmla="*/ 146 h 146"/>
                  <a:gd name="T22" fmla="*/ 27 w 140"/>
                  <a:gd name="T23" fmla="*/ 129 h 146"/>
                  <a:gd name="T24" fmla="*/ 42 w 140"/>
                  <a:gd name="T25" fmla="*/ 111 h 146"/>
                  <a:gd name="T26" fmla="*/ 58 w 140"/>
                  <a:gd name="T27" fmla="*/ 94 h 146"/>
                  <a:gd name="T28" fmla="*/ 74 w 140"/>
                  <a:gd name="T29" fmla="*/ 76 h 146"/>
                  <a:gd name="T30" fmla="*/ 89 w 140"/>
                  <a:gd name="T31" fmla="*/ 62 h 146"/>
                  <a:gd name="T32" fmla="*/ 106 w 140"/>
                  <a:gd name="T33" fmla="*/ 45 h 146"/>
                  <a:gd name="T34" fmla="*/ 124 w 140"/>
                  <a:gd name="T35" fmla="*/ 28 h 146"/>
                  <a:gd name="T36" fmla="*/ 140 w 140"/>
                  <a:gd name="T37" fmla="*/ 11 h 146"/>
                  <a:gd name="T38" fmla="*/ 140 w 140"/>
                  <a:gd name="T39" fmla="*/ 11 h 146"/>
                  <a:gd name="T40" fmla="*/ 127 w 140"/>
                  <a:gd name="T41" fmla="*/ 0 h 1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146"/>
                  <a:gd name="T65" fmla="*/ 140 w 140"/>
                  <a:gd name="T66" fmla="*/ 146 h 1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146">
                    <a:moveTo>
                      <a:pt x="127" y="0"/>
                    </a:moveTo>
                    <a:lnTo>
                      <a:pt x="127" y="0"/>
                    </a:lnTo>
                    <a:lnTo>
                      <a:pt x="111" y="17"/>
                    </a:lnTo>
                    <a:lnTo>
                      <a:pt x="96" y="32"/>
                    </a:lnTo>
                    <a:lnTo>
                      <a:pt x="78" y="48"/>
                    </a:lnTo>
                    <a:lnTo>
                      <a:pt x="61" y="66"/>
                    </a:lnTo>
                    <a:lnTo>
                      <a:pt x="45" y="83"/>
                    </a:lnTo>
                    <a:lnTo>
                      <a:pt x="29" y="101"/>
                    </a:lnTo>
                    <a:lnTo>
                      <a:pt x="14" y="118"/>
                    </a:lnTo>
                    <a:lnTo>
                      <a:pt x="0" y="138"/>
                    </a:lnTo>
                    <a:lnTo>
                      <a:pt x="14" y="146"/>
                    </a:lnTo>
                    <a:lnTo>
                      <a:pt x="27" y="129"/>
                    </a:lnTo>
                    <a:lnTo>
                      <a:pt x="42" y="111"/>
                    </a:lnTo>
                    <a:lnTo>
                      <a:pt x="58" y="94"/>
                    </a:lnTo>
                    <a:lnTo>
                      <a:pt x="74" y="76"/>
                    </a:lnTo>
                    <a:lnTo>
                      <a:pt x="89" y="62"/>
                    </a:lnTo>
                    <a:lnTo>
                      <a:pt x="106" y="45"/>
                    </a:lnTo>
                    <a:lnTo>
                      <a:pt x="124" y="28"/>
                    </a:lnTo>
                    <a:lnTo>
                      <a:pt x="140" y="1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Freeform 78"/>
              <p:cNvSpPr>
                <a:spLocks/>
              </p:cNvSpPr>
              <p:nvPr/>
            </p:nvSpPr>
            <p:spPr bwMode="auto">
              <a:xfrm>
                <a:off x="2389" y="2574"/>
                <a:ext cx="73" cy="88"/>
              </a:xfrm>
              <a:custGeom>
                <a:avLst/>
                <a:gdLst>
                  <a:gd name="T0" fmla="*/ 133 w 146"/>
                  <a:gd name="T1" fmla="*/ 0 h 178"/>
                  <a:gd name="T2" fmla="*/ 133 w 146"/>
                  <a:gd name="T3" fmla="*/ 0 h 178"/>
                  <a:gd name="T4" fmla="*/ 116 w 146"/>
                  <a:gd name="T5" fmla="*/ 22 h 178"/>
                  <a:gd name="T6" fmla="*/ 100 w 146"/>
                  <a:gd name="T7" fmla="*/ 42 h 178"/>
                  <a:gd name="T8" fmla="*/ 84 w 146"/>
                  <a:gd name="T9" fmla="*/ 63 h 178"/>
                  <a:gd name="T10" fmla="*/ 68 w 146"/>
                  <a:gd name="T11" fmla="*/ 85 h 178"/>
                  <a:gd name="T12" fmla="*/ 52 w 146"/>
                  <a:gd name="T13" fmla="*/ 105 h 178"/>
                  <a:gd name="T14" fmla="*/ 35 w 146"/>
                  <a:gd name="T15" fmla="*/ 127 h 178"/>
                  <a:gd name="T16" fmla="*/ 17 w 146"/>
                  <a:gd name="T17" fmla="*/ 147 h 178"/>
                  <a:gd name="T18" fmla="*/ 0 w 146"/>
                  <a:gd name="T19" fmla="*/ 167 h 178"/>
                  <a:gd name="T20" fmla="*/ 13 w 146"/>
                  <a:gd name="T21" fmla="*/ 178 h 178"/>
                  <a:gd name="T22" fmla="*/ 30 w 146"/>
                  <a:gd name="T23" fmla="*/ 157 h 178"/>
                  <a:gd name="T24" fmla="*/ 48 w 146"/>
                  <a:gd name="T25" fmla="*/ 137 h 178"/>
                  <a:gd name="T26" fmla="*/ 65 w 146"/>
                  <a:gd name="T27" fmla="*/ 116 h 178"/>
                  <a:gd name="T28" fmla="*/ 82 w 146"/>
                  <a:gd name="T29" fmla="*/ 96 h 178"/>
                  <a:gd name="T30" fmla="*/ 98 w 146"/>
                  <a:gd name="T31" fmla="*/ 74 h 178"/>
                  <a:gd name="T32" fmla="*/ 114 w 146"/>
                  <a:gd name="T33" fmla="*/ 53 h 178"/>
                  <a:gd name="T34" fmla="*/ 130 w 146"/>
                  <a:gd name="T35" fmla="*/ 33 h 178"/>
                  <a:gd name="T36" fmla="*/ 146 w 146"/>
                  <a:gd name="T37" fmla="*/ 11 h 178"/>
                  <a:gd name="T38" fmla="*/ 146 w 146"/>
                  <a:gd name="T39" fmla="*/ 11 h 178"/>
                  <a:gd name="T40" fmla="*/ 133 w 146"/>
                  <a:gd name="T41" fmla="*/ 0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6"/>
                  <a:gd name="T64" fmla="*/ 0 h 178"/>
                  <a:gd name="T65" fmla="*/ 146 w 146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6" h="178">
                    <a:moveTo>
                      <a:pt x="133" y="0"/>
                    </a:moveTo>
                    <a:lnTo>
                      <a:pt x="133" y="0"/>
                    </a:lnTo>
                    <a:lnTo>
                      <a:pt x="116" y="22"/>
                    </a:lnTo>
                    <a:lnTo>
                      <a:pt x="100" y="42"/>
                    </a:lnTo>
                    <a:lnTo>
                      <a:pt x="84" y="63"/>
                    </a:lnTo>
                    <a:lnTo>
                      <a:pt x="68" y="85"/>
                    </a:lnTo>
                    <a:lnTo>
                      <a:pt x="52" y="105"/>
                    </a:lnTo>
                    <a:lnTo>
                      <a:pt x="35" y="127"/>
                    </a:lnTo>
                    <a:lnTo>
                      <a:pt x="17" y="147"/>
                    </a:lnTo>
                    <a:lnTo>
                      <a:pt x="0" y="167"/>
                    </a:lnTo>
                    <a:lnTo>
                      <a:pt x="13" y="178"/>
                    </a:lnTo>
                    <a:lnTo>
                      <a:pt x="30" y="157"/>
                    </a:lnTo>
                    <a:lnTo>
                      <a:pt x="48" y="137"/>
                    </a:lnTo>
                    <a:lnTo>
                      <a:pt x="65" y="116"/>
                    </a:lnTo>
                    <a:lnTo>
                      <a:pt x="82" y="96"/>
                    </a:lnTo>
                    <a:lnTo>
                      <a:pt x="98" y="74"/>
                    </a:lnTo>
                    <a:lnTo>
                      <a:pt x="114" y="53"/>
                    </a:lnTo>
                    <a:lnTo>
                      <a:pt x="130" y="33"/>
                    </a:lnTo>
                    <a:lnTo>
                      <a:pt x="146" y="11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Freeform 79"/>
              <p:cNvSpPr>
                <a:spLocks/>
              </p:cNvSpPr>
              <p:nvPr/>
            </p:nvSpPr>
            <p:spPr bwMode="auto">
              <a:xfrm>
                <a:off x="2455" y="2541"/>
                <a:ext cx="13" cy="38"/>
              </a:xfrm>
              <a:custGeom>
                <a:avLst/>
                <a:gdLst>
                  <a:gd name="T0" fmla="*/ 1 w 25"/>
                  <a:gd name="T1" fmla="*/ 5 h 76"/>
                  <a:gd name="T2" fmla="*/ 1 w 25"/>
                  <a:gd name="T3" fmla="*/ 5 h 76"/>
                  <a:gd name="T4" fmla="*/ 6 w 25"/>
                  <a:gd name="T5" fmla="*/ 21 h 76"/>
                  <a:gd name="T6" fmla="*/ 6 w 25"/>
                  <a:gd name="T7" fmla="*/ 37 h 76"/>
                  <a:gd name="T8" fmla="*/ 6 w 25"/>
                  <a:gd name="T9" fmla="*/ 53 h 76"/>
                  <a:gd name="T10" fmla="*/ 0 w 25"/>
                  <a:gd name="T11" fmla="*/ 65 h 76"/>
                  <a:gd name="T12" fmla="*/ 13 w 25"/>
                  <a:gd name="T13" fmla="*/ 76 h 76"/>
                  <a:gd name="T14" fmla="*/ 22 w 25"/>
                  <a:gd name="T15" fmla="*/ 56 h 76"/>
                  <a:gd name="T16" fmla="*/ 25 w 25"/>
                  <a:gd name="T17" fmla="*/ 37 h 76"/>
                  <a:gd name="T18" fmla="*/ 22 w 25"/>
                  <a:gd name="T19" fmla="*/ 18 h 76"/>
                  <a:gd name="T20" fmla="*/ 17 w 25"/>
                  <a:gd name="T21" fmla="*/ 0 h 76"/>
                  <a:gd name="T22" fmla="*/ 17 w 25"/>
                  <a:gd name="T23" fmla="*/ 0 h 76"/>
                  <a:gd name="T24" fmla="*/ 1 w 25"/>
                  <a:gd name="T25" fmla="*/ 5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76"/>
                  <a:gd name="T41" fmla="*/ 25 w 25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76">
                    <a:moveTo>
                      <a:pt x="1" y="5"/>
                    </a:moveTo>
                    <a:lnTo>
                      <a:pt x="1" y="5"/>
                    </a:lnTo>
                    <a:lnTo>
                      <a:pt x="6" y="21"/>
                    </a:lnTo>
                    <a:lnTo>
                      <a:pt x="6" y="37"/>
                    </a:lnTo>
                    <a:lnTo>
                      <a:pt x="6" y="53"/>
                    </a:lnTo>
                    <a:lnTo>
                      <a:pt x="0" y="65"/>
                    </a:lnTo>
                    <a:lnTo>
                      <a:pt x="13" y="76"/>
                    </a:lnTo>
                    <a:lnTo>
                      <a:pt x="22" y="56"/>
                    </a:lnTo>
                    <a:lnTo>
                      <a:pt x="25" y="37"/>
                    </a:lnTo>
                    <a:lnTo>
                      <a:pt x="22" y="18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80"/>
              <p:cNvSpPr>
                <a:spLocks/>
              </p:cNvSpPr>
              <p:nvPr/>
            </p:nvSpPr>
            <p:spPr bwMode="auto">
              <a:xfrm>
                <a:off x="2442" y="2518"/>
                <a:ext cx="22" cy="26"/>
              </a:xfrm>
              <a:custGeom>
                <a:avLst/>
                <a:gdLst>
                  <a:gd name="T0" fmla="*/ 0 w 44"/>
                  <a:gd name="T1" fmla="*/ 16 h 51"/>
                  <a:gd name="T2" fmla="*/ 0 w 44"/>
                  <a:gd name="T3" fmla="*/ 16 h 51"/>
                  <a:gd name="T4" fmla="*/ 8 w 44"/>
                  <a:gd name="T5" fmla="*/ 19 h 51"/>
                  <a:gd name="T6" fmla="*/ 16 w 44"/>
                  <a:gd name="T7" fmla="*/ 28 h 51"/>
                  <a:gd name="T8" fmla="*/ 22 w 44"/>
                  <a:gd name="T9" fmla="*/ 39 h 51"/>
                  <a:gd name="T10" fmla="*/ 28 w 44"/>
                  <a:gd name="T11" fmla="*/ 51 h 51"/>
                  <a:gd name="T12" fmla="*/ 44 w 44"/>
                  <a:gd name="T13" fmla="*/ 46 h 51"/>
                  <a:gd name="T14" fmla="*/ 39 w 44"/>
                  <a:gd name="T15" fmla="*/ 31 h 51"/>
                  <a:gd name="T16" fmla="*/ 29 w 44"/>
                  <a:gd name="T17" fmla="*/ 17 h 51"/>
                  <a:gd name="T18" fmla="*/ 16 w 44"/>
                  <a:gd name="T19" fmla="*/ 5 h 51"/>
                  <a:gd name="T20" fmla="*/ 0 w 44"/>
                  <a:gd name="T21" fmla="*/ 0 h 51"/>
                  <a:gd name="T22" fmla="*/ 0 w 44"/>
                  <a:gd name="T23" fmla="*/ 0 h 51"/>
                  <a:gd name="T24" fmla="*/ 0 w 44"/>
                  <a:gd name="T25" fmla="*/ 16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1"/>
                  <a:gd name="T41" fmla="*/ 44 w 44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1">
                    <a:moveTo>
                      <a:pt x="0" y="16"/>
                    </a:moveTo>
                    <a:lnTo>
                      <a:pt x="0" y="16"/>
                    </a:lnTo>
                    <a:lnTo>
                      <a:pt x="8" y="19"/>
                    </a:lnTo>
                    <a:lnTo>
                      <a:pt x="16" y="28"/>
                    </a:lnTo>
                    <a:lnTo>
                      <a:pt x="22" y="39"/>
                    </a:lnTo>
                    <a:lnTo>
                      <a:pt x="28" y="51"/>
                    </a:lnTo>
                    <a:lnTo>
                      <a:pt x="44" y="46"/>
                    </a:lnTo>
                    <a:lnTo>
                      <a:pt x="39" y="31"/>
                    </a:lnTo>
                    <a:lnTo>
                      <a:pt x="29" y="17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Freeform 81"/>
              <p:cNvSpPr>
                <a:spLocks/>
              </p:cNvSpPr>
              <p:nvPr/>
            </p:nvSpPr>
            <p:spPr bwMode="auto">
              <a:xfrm>
                <a:off x="2403" y="2513"/>
                <a:ext cx="39" cy="13"/>
              </a:xfrm>
              <a:custGeom>
                <a:avLst/>
                <a:gdLst>
                  <a:gd name="T0" fmla="*/ 5 w 78"/>
                  <a:gd name="T1" fmla="*/ 20 h 27"/>
                  <a:gd name="T2" fmla="*/ 5 w 78"/>
                  <a:gd name="T3" fmla="*/ 20 h 27"/>
                  <a:gd name="T4" fmla="*/ 12 w 78"/>
                  <a:gd name="T5" fmla="*/ 18 h 27"/>
                  <a:gd name="T6" fmla="*/ 21 w 78"/>
                  <a:gd name="T7" fmla="*/ 19 h 27"/>
                  <a:gd name="T8" fmla="*/ 31 w 78"/>
                  <a:gd name="T9" fmla="*/ 18 h 27"/>
                  <a:gd name="T10" fmla="*/ 39 w 78"/>
                  <a:gd name="T11" fmla="*/ 19 h 27"/>
                  <a:gd name="T12" fmla="*/ 48 w 78"/>
                  <a:gd name="T13" fmla="*/ 22 h 27"/>
                  <a:gd name="T14" fmla="*/ 58 w 78"/>
                  <a:gd name="T15" fmla="*/ 23 h 27"/>
                  <a:gd name="T16" fmla="*/ 67 w 78"/>
                  <a:gd name="T17" fmla="*/ 26 h 27"/>
                  <a:gd name="T18" fmla="*/ 78 w 78"/>
                  <a:gd name="T19" fmla="*/ 27 h 27"/>
                  <a:gd name="T20" fmla="*/ 78 w 78"/>
                  <a:gd name="T21" fmla="*/ 11 h 27"/>
                  <a:gd name="T22" fmla="*/ 70 w 78"/>
                  <a:gd name="T23" fmla="*/ 10 h 27"/>
                  <a:gd name="T24" fmla="*/ 60 w 78"/>
                  <a:gd name="T25" fmla="*/ 7 h 27"/>
                  <a:gd name="T26" fmla="*/ 51 w 78"/>
                  <a:gd name="T27" fmla="*/ 6 h 27"/>
                  <a:gd name="T28" fmla="*/ 41 w 78"/>
                  <a:gd name="T29" fmla="*/ 3 h 27"/>
                  <a:gd name="T30" fmla="*/ 31 w 78"/>
                  <a:gd name="T31" fmla="*/ 2 h 27"/>
                  <a:gd name="T32" fmla="*/ 21 w 78"/>
                  <a:gd name="T33" fmla="*/ 0 h 27"/>
                  <a:gd name="T34" fmla="*/ 12 w 78"/>
                  <a:gd name="T35" fmla="*/ 2 h 27"/>
                  <a:gd name="T36" fmla="*/ 0 w 78"/>
                  <a:gd name="T37" fmla="*/ 4 h 27"/>
                  <a:gd name="T38" fmla="*/ 0 w 78"/>
                  <a:gd name="T39" fmla="*/ 4 h 27"/>
                  <a:gd name="T40" fmla="*/ 5 w 78"/>
                  <a:gd name="T41" fmla="*/ 20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8"/>
                  <a:gd name="T64" fmla="*/ 0 h 27"/>
                  <a:gd name="T65" fmla="*/ 78 w 78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8" h="27">
                    <a:moveTo>
                      <a:pt x="5" y="20"/>
                    </a:moveTo>
                    <a:lnTo>
                      <a:pt x="5" y="20"/>
                    </a:lnTo>
                    <a:lnTo>
                      <a:pt x="12" y="18"/>
                    </a:lnTo>
                    <a:lnTo>
                      <a:pt x="21" y="19"/>
                    </a:lnTo>
                    <a:lnTo>
                      <a:pt x="31" y="18"/>
                    </a:lnTo>
                    <a:lnTo>
                      <a:pt x="39" y="19"/>
                    </a:lnTo>
                    <a:lnTo>
                      <a:pt x="48" y="22"/>
                    </a:lnTo>
                    <a:lnTo>
                      <a:pt x="58" y="23"/>
                    </a:lnTo>
                    <a:lnTo>
                      <a:pt x="67" y="26"/>
                    </a:lnTo>
                    <a:lnTo>
                      <a:pt x="78" y="27"/>
                    </a:lnTo>
                    <a:lnTo>
                      <a:pt x="78" y="11"/>
                    </a:lnTo>
                    <a:lnTo>
                      <a:pt x="70" y="10"/>
                    </a:lnTo>
                    <a:lnTo>
                      <a:pt x="60" y="7"/>
                    </a:lnTo>
                    <a:lnTo>
                      <a:pt x="51" y="6"/>
                    </a:lnTo>
                    <a:lnTo>
                      <a:pt x="41" y="3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4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82"/>
              <p:cNvSpPr>
                <a:spLocks/>
              </p:cNvSpPr>
              <p:nvPr/>
            </p:nvSpPr>
            <p:spPr bwMode="auto">
              <a:xfrm>
                <a:off x="2255" y="2515"/>
                <a:ext cx="151" cy="129"/>
              </a:xfrm>
              <a:custGeom>
                <a:avLst/>
                <a:gdLst>
                  <a:gd name="T0" fmla="*/ 11 w 302"/>
                  <a:gd name="T1" fmla="*/ 259 h 259"/>
                  <a:gd name="T2" fmla="*/ 11 w 302"/>
                  <a:gd name="T3" fmla="*/ 259 h 259"/>
                  <a:gd name="T4" fmla="*/ 28 w 302"/>
                  <a:gd name="T5" fmla="*/ 243 h 259"/>
                  <a:gd name="T6" fmla="*/ 47 w 302"/>
                  <a:gd name="T7" fmla="*/ 224 h 259"/>
                  <a:gd name="T8" fmla="*/ 63 w 302"/>
                  <a:gd name="T9" fmla="*/ 207 h 259"/>
                  <a:gd name="T10" fmla="*/ 81 w 302"/>
                  <a:gd name="T11" fmla="*/ 190 h 259"/>
                  <a:gd name="T12" fmla="*/ 97 w 302"/>
                  <a:gd name="T13" fmla="*/ 172 h 259"/>
                  <a:gd name="T14" fmla="*/ 112 w 302"/>
                  <a:gd name="T15" fmla="*/ 155 h 259"/>
                  <a:gd name="T16" fmla="*/ 129 w 302"/>
                  <a:gd name="T17" fmla="*/ 139 h 259"/>
                  <a:gd name="T18" fmla="*/ 145 w 302"/>
                  <a:gd name="T19" fmla="*/ 121 h 259"/>
                  <a:gd name="T20" fmla="*/ 163 w 302"/>
                  <a:gd name="T21" fmla="*/ 106 h 259"/>
                  <a:gd name="T22" fmla="*/ 180 w 302"/>
                  <a:gd name="T23" fmla="*/ 90 h 259"/>
                  <a:gd name="T24" fmla="*/ 199 w 302"/>
                  <a:gd name="T25" fmla="*/ 75 h 259"/>
                  <a:gd name="T26" fmla="*/ 216 w 302"/>
                  <a:gd name="T27" fmla="*/ 61 h 259"/>
                  <a:gd name="T28" fmla="*/ 236 w 302"/>
                  <a:gd name="T29" fmla="*/ 49 h 259"/>
                  <a:gd name="T30" fmla="*/ 258 w 302"/>
                  <a:gd name="T31" fmla="*/ 37 h 259"/>
                  <a:gd name="T32" fmla="*/ 279 w 302"/>
                  <a:gd name="T33" fmla="*/ 26 h 259"/>
                  <a:gd name="T34" fmla="*/ 302 w 302"/>
                  <a:gd name="T35" fmla="*/ 16 h 259"/>
                  <a:gd name="T36" fmla="*/ 297 w 302"/>
                  <a:gd name="T37" fmla="*/ 0 h 259"/>
                  <a:gd name="T38" fmla="*/ 274 w 302"/>
                  <a:gd name="T39" fmla="*/ 10 h 259"/>
                  <a:gd name="T40" fmla="*/ 250 w 302"/>
                  <a:gd name="T41" fmla="*/ 20 h 259"/>
                  <a:gd name="T42" fmla="*/ 228 w 302"/>
                  <a:gd name="T43" fmla="*/ 35 h 259"/>
                  <a:gd name="T44" fmla="*/ 208 w 302"/>
                  <a:gd name="T45" fmla="*/ 47 h 259"/>
                  <a:gd name="T46" fmla="*/ 188 w 302"/>
                  <a:gd name="T47" fmla="*/ 62 h 259"/>
                  <a:gd name="T48" fmla="*/ 169 w 302"/>
                  <a:gd name="T49" fmla="*/ 77 h 259"/>
                  <a:gd name="T50" fmla="*/ 152 w 302"/>
                  <a:gd name="T51" fmla="*/ 93 h 259"/>
                  <a:gd name="T52" fmla="*/ 134 w 302"/>
                  <a:gd name="T53" fmla="*/ 110 h 259"/>
                  <a:gd name="T54" fmla="*/ 118 w 302"/>
                  <a:gd name="T55" fmla="*/ 128 h 259"/>
                  <a:gd name="T56" fmla="*/ 101 w 302"/>
                  <a:gd name="T57" fmla="*/ 144 h 259"/>
                  <a:gd name="T58" fmla="*/ 83 w 302"/>
                  <a:gd name="T59" fmla="*/ 161 h 259"/>
                  <a:gd name="T60" fmla="*/ 67 w 302"/>
                  <a:gd name="T61" fmla="*/ 179 h 259"/>
                  <a:gd name="T62" fmla="*/ 50 w 302"/>
                  <a:gd name="T63" fmla="*/ 196 h 259"/>
                  <a:gd name="T64" fmla="*/ 34 w 302"/>
                  <a:gd name="T65" fmla="*/ 214 h 259"/>
                  <a:gd name="T66" fmla="*/ 18 w 302"/>
                  <a:gd name="T67" fmla="*/ 230 h 259"/>
                  <a:gd name="T68" fmla="*/ 0 w 302"/>
                  <a:gd name="T69" fmla="*/ 246 h 259"/>
                  <a:gd name="T70" fmla="*/ 0 w 302"/>
                  <a:gd name="T71" fmla="*/ 246 h 259"/>
                  <a:gd name="T72" fmla="*/ 11 w 302"/>
                  <a:gd name="T73" fmla="*/ 259 h 2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259"/>
                  <a:gd name="T113" fmla="*/ 302 w 302"/>
                  <a:gd name="T114" fmla="*/ 259 h 2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259">
                    <a:moveTo>
                      <a:pt x="11" y="259"/>
                    </a:moveTo>
                    <a:lnTo>
                      <a:pt x="11" y="259"/>
                    </a:lnTo>
                    <a:lnTo>
                      <a:pt x="28" y="243"/>
                    </a:lnTo>
                    <a:lnTo>
                      <a:pt x="47" y="224"/>
                    </a:lnTo>
                    <a:lnTo>
                      <a:pt x="63" y="207"/>
                    </a:lnTo>
                    <a:lnTo>
                      <a:pt x="81" y="190"/>
                    </a:lnTo>
                    <a:lnTo>
                      <a:pt x="97" y="172"/>
                    </a:lnTo>
                    <a:lnTo>
                      <a:pt x="112" y="155"/>
                    </a:lnTo>
                    <a:lnTo>
                      <a:pt x="129" y="139"/>
                    </a:lnTo>
                    <a:lnTo>
                      <a:pt x="145" y="121"/>
                    </a:lnTo>
                    <a:lnTo>
                      <a:pt x="163" y="106"/>
                    </a:lnTo>
                    <a:lnTo>
                      <a:pt x="180" y="90"/>
                    </a:lnTo>
                    <a:lnTo>
                      <a:pt x="199" y="75"/>
                    </a:lnTo>
                    <a:lnTo>
                      <a:pt x="216" y="61"/>
                    </a:lnTo>
                    <a:lnTo>
                      <a:pt x="236" y="49"/>
                    </a:lnTo>
                    <a:lnTo>
                      <a:pt x="258" y="37"/>
                    </a:lnTo>
                    <a:lnTo>
                      <a:pt x="279" y="26"/>
                    </a:lnTo>
                    <a:lnTo>
                      <a:pt x="302" y="16"/>
                    </a:lnTo>
                    <a:lnTo>
                      <a:pt x="297" y="0"/>
                    </a:lnTo>
                    <a:lnTo>
                      <a:pt x="274" y="10"/>
                    </a:lnTo>
                    <a:lnTo>
                      <a:pt x="250" y="20"/>
                    </a:lnTo>
                    <a:lnTo>
                      <a:pt x="228" y="35"/>
                    </a:lnTo>
                    <a:lnTo>
                      <a:pt x="208" y="47"/>
                    </a:lnTo>
                    <a:lnTo>
                      <a:pt x="188" y="62"/>
                    </a:lnTo>
                    <a:lnTo>
                      <a:pt x="169" y="77"/>
                    </a:lnTo>
                    <a:lnTo>
                      <a:pt x="152" y="93"/>
                    </a:lnTo>
                    <a:lnTo>
                      <a:pt x="134" y="110"/>
                    </a:lnTo>
                    <a:lnTo>
                      <a:pt x="118" y="128"/>
                    </a:lnTo>
                    <a:lnTo>
                      <a:pt x="101" y="144"/>
                    </a:lnTo>
                    <a:lnTo>
                      <a:pt x="83" y="161"/>
                    </a:lnTo>
                    <a:lnTo>
                      <a:pt x="67" y="179"/>
                    </a:lnTo>
                    <a:lnTo>
                      <a:pt x="50" y="196"/>
                    </a:lnTo>
                    <a:lnTo>
                      <a:pt x="34" y="214"/>
                    </a:lnTo>
                    <a:lnTo>
                      <a:pt x="18" y="230"/>
                    </a:lnTo>
                    <a:lnTo>
                      <a:pt x="0" y="246"/>
                    </a:lnTo>
                    <a:lnTo>
                      <a:pt x="11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Freeform 83"/>
              <p:cNvSpPr>
                <a:spLocks/>
              </p:cNvSpPr>
              <p:nvPr/>
            </p:nvSpPr>
            <p:spPr bwMode="auto">
              <a:xfrm>
                <a:off x="2193" y="2637"/>
                <a:ext cx="67" cy="28"/>
              </a:xfrm>
              <a:custGeom>
                <a:avLst/>
                <a:gdLst>
                  <a:gd name="T0" fmla="*/ 0 w 134"/>
                  <a:gd name="T1" fmla="*/ 51 h 55"/>
                  <a:gd name="T2" fmla="*/ 6 w 134"/>
                  <a:gd name="T3" fmla="*/ 54 h 55"/>
                  <a:gd name="T4" fmla="*/ 22 w 134"/>
                  <a:gd name="T5" fmla="*/ 52 h 55"/>
                  <a:gd name="T6" fmla="*/ 41 w 134"/>
                  <a:gd name="T7" fmla="*/ 50 h 55"/>
                  <a:gd name="T8" fmla="*/ 57 w 134"/>
                  <a:gd name="T9" fmla="*/ 47 h 55"/>
                  <a:gd name="T10" fmla="*/ 73 w 134"/>
                  <a:gd name="T11" fmla="*/ 43 h 55"/>
                  <a:gd name="T12" fmla="*/ 91 w 134"/>
                  <a:gd name="T13" fmla="*/ 39 h 55"/>
                  <a:gd name="T14" fmla="*/ 107 w 134"/>
                  <a:gd name="T15" fmla="*/ 32 h 55"/>
                  <a:gd name="T16" fmla="*/ 120 w 134"/>
                  <a:gd name="T17" fmla="*/ 23 h 55"/>
                  <a:gd name="T18" fmla="*/ 134 w 134"/>
                  <a:gd name="T19" fmla="*/ 13 h 55"/>
                  <a:gd name="T20" fmla="*/ 123 w 134"/>
                  <a:gd name="T21" fmla="*/ 0 h 55"/>
                  <a:gd name="T22" fmla="*/ 112 w 134"/>
                  <a:gd name="T23" fmla="*/ 9 h 55"/>
                  <a:gd name="T24" fmla="*/ 99 w 134"/>
                  <a:gd name="T25" fmla="*/ 16 h 55"/>
                  <a:gd name="T26" fmla="*/ 86 w 134"/>
                  <a:gd name="T27" fmla="*/ 23 h 55"/>
                  <a:gd name="T28" fmla="*/ 71 w 134"/>
                  <a:gd name="T29" fmla="*/ 27 h 55"/>
                  <a:gd name="T30" fmla="*/ 55 w 134"/>
                  <a:gd name="T31" fmla="*/ 31 h 55"/>
                  <a:gd name="T32" fmla="*/ 39 w 134"/>
                  <a:gd name="T33" fmla="*/ 33 h 55"/>
                  <a:gd name="T34" fmla="*/ 22 w 134"/>
                  <a:gd name="T35" fmla="*/ 36 h 55"/>
                  <a:gd name="T36" fmla="*/ 6 w 134"/>
                  <a:gd name="T37" fmla="*/ 38 h 55"/>
                  <a:gd name="T38" fmla="*/ 13 w 134"/>
                  <a:gd name="T39" fmla="*/ 40 h 55"/>
                  <a:gd name="T40" fmla="*/ 0 w 134"/>
                  <a:gd name="T41" fmla="*/ 51 h 55"/>
                  <a:gd name="T42" fmla="*/ 4 w 134"/>
                  <a:gd name="T43" fmla="*/ 55 h 55"/>
                  <a:gd name="T44" fmla="*/ 6 w 134"/>
                  <a:gd name="T45" fmla="*/ 54 h 55"/>
                  <a:gd name="T46" fmla="*/ 0 w 134"/>
                  <a:gd name="T47" fmla="*/ 51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4"/>
                  <a:gd name="T73" fmla="*/ 0 h 55"/>
                  <a:gd name="T74" fmla="*/ 134 w 134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4" h="55">
                    <a:moveTo>
                      <a:pt x="0" y="51"/>
                    </a:moveTo>
                    <a:lnTo>
                      <a:pt x="6" y="54"/>
                    </a:lnTo>
                    <a:lnTo>
                      <a:pt x="22" y="52"/>
                    </a:lnTo>
                    <a:lnTo>
                      <a:pt x="41" y="50"/>
                    </a:lnTo>
                    <a:lnTo>
                      <a:pt x="57" y="47"/>
                    </a:lnTo>
                    <a:lnTo>
                      <a:pt x="73" y="43"/>
                    </a:lnTo>
                    <a:lnTo>
                      <a:pt x="91" y="39"/>
                    </a:lnTo>
                    <a:lnTo>
                      <a:pt x="107" y="32"/>
                    </a:lnTo>
                    <a:lnTo>
                      <a:pt x="120" y="23"/>
                    </a:lnTo>
                    <a:lnTo>
                      <a:pt x="134" y="13"/>
                    </a:lnTo>
                    <a:lnTo>
                      <a:pt x="123" y="0"/>
                    </a:lnTo>
                    <a:lnTo>
                      <a:pt x="112" y="9"/>
                    </a:lnTo>
                    <a:lnTo>
                      <a:pt x="99" y="16"/>
                    </a:lnTo>
                    <a:lnTo>
                      <a:pt x="86" y="23"/>
                    </a:lnTo>
                    <a:lnTo>
                      <a:pt x="71" y="27"/>
                    </a:lnTo>
                    <a:lnTo>
                      <a:pt x="55" y="31"/>
                    </a:lnTo>
                    <a:lnTo>
                      <a:pt x="39" y="33"/>
                    </a:lnTo>
                    <a:lnTo>
                      <a:pt x="22" y="36"/>
                    </a:lnTo>
                    <a:lnTo>
                      <a:pt x="6" y="38"/>
                    </a:lnTo>
                    <a:lnTo>
                      <a:pt x="13" y="40"/>
                    </a:lnTo>
                    <a:lnTo>
                      <a:pt x="0" y="51"/>
                    </a:lnTo>
                    <a:lnTo>
                      <a:pt x="4" y="55"/>
                    </a:lnTo>
                    <a:lnTo>
                      <a:pt x="6" y="5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84"/>
              <p:cNvSpPr>
                <a:spLocks/>
              </p:cNvSpPr>
              <p:nvPr/>
            </p:nvSpPr>
            <p:spPr bwMode="auto">
              <a:xfrm>
                <a:off x="2174" y="2566"/>
                <a:ext cx="26" cy="97"/>
              </a:xfrm>
              <a:custGeom>
                <a:avLst/>
                <a:gdLst>
                  <a:gd name="T0" fmla="*/ 5 w 51"/>
                  <a:gd name="T1" fmla="*/ 0 h 193"/>
                  <a:gd name="T2" fmla="*/ 5 w 51"/>
                  <a:gd name="T3" fmla="*/ 0 h 193"/>
                  <a:gd name="T4" fmla="*/ 4 w 51"/>
                  <a:gd name="T5" fmla="*/ 24 h 193"/>
                  <a:gd name="T6" fmla="*/ 3 w 51"/>
                  <a:gd name="T7" fmla="*/ 49 h 193"/>
                  <a:gd name="T8" fmla="*/ 0 w 51"/>
                  <a:gd name="T9" fmla="*/ 75 h 193"/>
                  <a:gd name="T10" fmla="*/ 3 w 51"/>
                  <a:gd name="T11" fmla="*/ 99 h 193"/>
                  <a:gd name="T12" fmla="*/ 5 w 51"/>
                  <a:gd name="T13" fmla="*/ 126 h 193"/>
                  <a:gd name="T14" fmla="*/ 12 w 51"/>
                  <a:gd name="T15" fmla="*/ 150 h 193"/>
                  <a:gd name="T16" fmla="*/ 23 w 51"/>
                  <a:gd name="T17" fmla="*/ 173 h 193"/>
                  <a:gd name="T18" fmla="*/ 38 w 51"/>
                  <a:gd name="T19" fmla="*/ 193 h 193"/>
                  <a:gd name="T20" fmla="*/ 51 w 51"/>
                  <a:gd name="T21" fmla="*/ 182 h 193"/>
                  <a:gd name="T22" fmla="*/ 36 w 51"/>
                  <a:gd name="T23" fmla="*/ 165 h 193"/>
                  <a:gd name="T24" fmla="*/ 28 w 51"/>
                  <a:gd name="T25" fmla="*/ 145 h 193"/>
                  <a:gd name="T26" fmla="*/ 22 w 51"/>
                  <a:gd name="T27" fmla="*/ 123 h 193"/>
                  <a:gd name="T28" fmla="*/ 19 w 51"/>
                  <a:gd name="T29" fmla="*/ 99 h 193"/>
                  <a:gd name="T30" fmla="*/ 19 w 51"/>
                  <a:gd name="T31" fmla="*/ 75 h 193"/>
                  <a:gd name="T32" fmla="*/ 19 w 51"/>
                  <a:gd name="T33" fmla="*/ 49 h 193"/>
                  <a:gd name="T34" fmla="*/ 20 w 51"/>
                  <a:gd name="T35" fmla="*/ 24 h 193"/>
                  <a:gd name="T36" fmla="*/ 22 w 51"/>
                  <a:gd name="T37" fmla="*/ 0 h 193"/>
                  <a:gd name="T38" fmla="*/ 22 w 51"/>
                  <a:gd name="T39" fmla="*/ 0 h 193"/>
                  <a:gd name="T40" fmla="*/ 5 w 51"/>
                  <a:gd name="T41" fmla="*/ 0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193"/>
                  <a:gd name="T65" fmla="*/ 51 w 51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193">
                    <a:moveTo>
                      <a:pt x="5" y="0"/>
                    </a:moveTo>
                    <a:lnTo>
                      <a:pt x="5" y="0"/>
                    </a:lnTo>
                    <a:lnTo>
                      <a:pt x="4" y="24"/>
                    </a:lnTo>
                    <a:lnTo>
                      <a:pt x="3" y="49"/>
                    </a:lnTo>
                    <a:lnTo>
                      <a:pt x="0" y="75"/>
                    </a:lnTo>
                    <a:lnTo>
                      <a:pt x="3" y="99"/>
                    </a:lnTo>
                    <a:lnTo>
                      <a:pt x="5" y="126"/>
                    </a:lnTo>
                    <a:lnTo>
                      <a:pt x="12" y="150"/>
                    </a:lnTo>
                    <a:lnTo>
                      <a:pt x="23" y="173"/>
                    </a:lnTo>
                    <a:lnTo>
                      <a:pt x="38" y="193"/>
                    </a:lnTo>
                    <a:lnTo>
                      <a:pt x="51" y="182"/>
                    </a:lnTo>
                    <a:lnTo>
                      <a:pt x="36" y="165"/>
                    </a:lnTo>
                    <a:lnTo>
                      <a:pt x="28" y="145"/>
                    </a:lnTo>
                    <a:lnTo>
                      <a:pt x="22" y="123"/>
                    </a:lnTo>
                    <a:lnTo>
                      <a:pt x="19" y="99"/>
                    </a:lnTo>
                    <a:lnTo>
                      <a:pt x="19" y="75"/>
                    </a:lnTo>
                    <a:lnTo>
                      <a:pt x="19" y="49"/>
                    </a:lnTo>
                    <a:lnTo>
                      <a:pt x="20" y="24"/>
                    </a:lnTo>
                    <a:lnTo>
                      <a:pt x="2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85"/>
              <p:cNvSpPr>
                <a:spLocks/>
              </p:cNvSpPr>
              <p:nvPr/>
            </p:nvSpPr>
            <p:spPr bwMode="auto">
              <a:xfrm>
                <a:off x="2169" y="2507"/>
                <a:ext cx="16" cy="59"/>
              </a:xfrm>
              <a:custGeom>
                <a:avLst/>
                <a:gdLst>
                  <a:gd name="T0" fmla="*/ 0 w 31"/>
                  <a:gd name="T1" fmla="*/ 3 h 120"/>
                  <a:gd name="T2" fmla="*/ 0 w 31"/>
                  <a:gd name="T3" fmla="*/ 3 h 120"/>
                  <a:gd name="T4" fmla="*/ 5 w 31"/>
                  <a:gd name="T5" fmla="*/ 32 h 120"/>
                  <a:gd name="T6" fmla="*/ 10 w 31"/>
                  <a:gd name="T7" fmla="*/ 62 h 120"/>
                  <a:gd name="T8" fmla="*/ 14 w 31"/>
                  <a:gd name="T9" fmla="*/ 89 h 120"/>
                  <a:gd name="T10" fmla="*/ 14 w 31"/>
                  <a:gd name="T11" fmla="*/ 120 h 120"/>
                  <a:gd name="T12" fmla="*/ 31 w 31"/>
                  <a:gd name="T13" fmla="*/ 120 h 120"/>
                  <a:gd name="T14" fmla="*/ 31 w 31"/>
                  <a:gd name="T15" fmla="*/ 89 h 120"/>
                  <a:gd name="T16" fmla="*/ 26 w 31"/>
                  <a:gd name="T17" fmla="*/ 59 h 120"/>
                  <a:gd name="T18" fmla="*/ 21 w 31"/>
                  <a:gd name="T19" fmla="*/ 30 h 120"/>
                  <a:gd name="T20" fmla="*/ 16 w 31"/>
                  <a:gd name="T21" fmla="*/ 0 h 120"/>
                  <a:gd name="T22" fmla="*/ 16 w 31"/>
                  <a:gd name="T23" fmla="*/ 0 h 120"/>
                  <a:gd name="T24" fmla="*/ 0 w 31"/>
                  <a:gd name="T25" fmla="*/ 3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20"/>
                  <a:gd name="T41" fmla="*/ 31 w 31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20">
                    <a:moveTo>
                      <a:pt x="0" y="3"/>
                    </a:moveTo>
                    <a:lnTo>
                      <a:pt x="0" y="3"/>
                    </a:lnTo>
                    <a:lnTo>
                      <a:pt x="5" y="32"/>
                    </a:lnTo>
                    <a:lnTo>
                      <a:pt x="10" y="62"/>
                    </a:lnTo>
                    <a:lnTo>
                      <a:pt x="14" y="89"/>
                    </a:lnTo>
                    <a:lnTo>
                      <a:pt x="14" y="120"/>
                    </a:lnTo>
                    <a:lnTo>
                      <a:pt x="31" y="120"/>
                    </a:lnTo>
                    <a:lnTo>
                      <a:pt x="31" y="89"/>
                    </a:lnTo>
                    <a:lnTo>
                      <a:pt x="26" y="59"/>
                    </a:lnTo>
                    <a:lnTo>
                      <a:pt x="21" y="3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86"/>
              <p:cNvSpPr>
                <a:spLocks/>
              </p:cNvSpPr>
              <p:nvPr/>
            </p:nvSpPr>
            <p:spPr bwMode="auto">
              <a:xfrm>
                <a:off x="2167" y="2434"/>
                <a:ext cx="13" cy="74"/>
              </a:xfrm>
              <a:custGeom>
                <a:avLst/>
                <a:gdLst>
                  <a:gd name="T0" fmla="*/ 9 w 25"/>
                  <a:gd name="T1" fmla="*/ 0 h 148"/>
                  <a:gd name="T2" fmla="*/ 9 w 25"/>
                  <a:gd name="T3" fmla="*/ 2 h 148"/>
                  <a:gd name="T4" fmla="*/ 4 w 25"/>
                  <a:gd name="T5" fmla="*/ 38 h 148"/>
                  <a:gd name="T6" fmla="*/ 1 w 25"/>
                  <a:gd name="T7" fmla="*/ 74 h 148"/>
                  <a:gd name="T8" fmla="*/ 0 w 25"/>
                  <a:gd name="T9" fmla="*/ 110 h 148"/>
                  <a:gd name="T10" fmla="*/ 4 w 25"/>
                  <a:gd name="T11" fmla="*/ 148 h 148"/>
                  <a:gd name="T12" fmla="*/ 20 w 25"/>
                  <a:gd name="T13" fmla="*/ 145 h 148"/>
                  <a:gd name="T14" fmla="*/ 16 w 25"/>
                  <a:gd name="T15" fmla="*/ 110 h 148"/>
                  <a:gd name="T16" fmla="*/ 17 w 25"/>
                  <a:gd name="T17" fmla="*/ 74 h 148"/>
                  <a:gd name="T18" fmla="*/ 20 w 25"/>
                  <a:gd name="T19" fmla="*/ 38 h 148"/>
                  <a:gd name="T20" fmla="*/ 25 w 25"/>
                  <a:gd name="T21" fmla="*/ 2 h 148"/>
                  <a:gd name="T22" fmla="*/ 25 w 25"/>
                  <a:gd name="T23" fmla="*/ 3 h 148"/>
                  <a:gd name="T24" fmla="*/ 9 w 25"/>
                  <a:gd name="T25" fmla="*/ 0 h 1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8"/>
                  <a:gd name="T41" fmla="*/ 25 w 25"/>
                  <a:gd name="T42" fmla="*/ 148 h 1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8">
                    <a:moveTo>
                      <a:pt x="9" y="0"/>
                    </a:moveTo>
                    <a:lnTo>
                      <a:pt x="9" y="2"/>
                    </a:lnTo>
                    <a:lnTo>
                      <a:pt x="4" y="38"/>
                    </a:lnTo>
                    <a:lnTo>
                      <a:pt x="1" y="74"/>
                    </a:lnTo>
                    <a:lnTo>
                      <a:pt x="0" y="110"/>
                    </a:lnTo>
                    <a:lnTo>
                      <a:pt x="4" y="148"/>
                    </a:lnTo>
                    <a:lnTo>
                      <a:pt x="20" y="145"/>
                    </a:lnTo>
                    <a:lnTo>
                      <a:pt x="16" y="110"/>
                    </a:lnTo>
                    <a:lnTo>
                      <a:pt x="17" y="74"/>
                    </a:lnTo>
                    <a:lnTo>
                      <a:pt x="20" y="38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87"/>
              <p:cNvSpPr>
                <a:spLocks/>
              </p:cNvSpPr>
              <p:nvPr/>
            </p:nvSpPr>
            <p:spPr bwMode="auto">
              <a:xfrm>
                <a:off x="2172" y="2383"/>
                <a:ext cx="19" cy="52"/>
              </a:xfrm>
              <a:custGeom>
                <a:avLst/>
                <a:gdLst>
                  <a:gd name="T0" fmla="*/ 21 w 38"/>
                  <a:gd name="T1" fmla="*/ 0 h 105"/>
                  <a:gd name="T2" fmla="*/ 21 w 38"/>
                  <a:gd name="T3" fmla="*/ 0 h 105"/>
                  <a:gd name="T4" fmla="*/ 19 w 38"/>
                  <a:gd name="T5" fmla="*/ 26 h 105"/>
                  <a:gd name="T6" fmla="*/ 12 w 38"/>
                  <a:gd name="T7" fmla="*/ 51 h 105"/>
                  <a:gd name="T8" fmla="*/ 5 w 38"/>
                  <a:gd name="T9" fmla="*/ 77 h 105"/>
                  <a:gd name="T10" fmla="*/ 0 w 38"/>
                  <a:gd name="T11" fmla="*/ 102 h 105"/>
                  <a:gd name="T12" fmla="*/ 16 w 38"/>
                  <a:gd name="T13" fmla="*/ 105 h 105"/>
                  <a:gd name="T14" fmla="*/ 21 w 38"/>
                  <a:gd name="T15" fmla="*/ 79 h 105"/>
                  <a:gd name="T16" fmla="*/ 28 w 38"/>
                  <a:gd name="T17" fmla="*/ 54 h 105"/>
                  <a:gd name="T18" fmla="*/ 35 w 38"/>
                  <a:gd name="T19" fmla="*/ 28 h 105"/>
                  <a:gd name="T20" fmla="*/ 38 w 38"/>
                  <a:gd name="T21" fmla="*/ 0 h 105"/>
                  <a:gd name="T22" fmla="*/ 38 w 38"/>
                  <a:gd name="T23" fmla="*/ 0 h 105"/>
                  <a:gd name="T24" fmla="*/ 21 w 38"/>
                  <a:gd name="T25" fmla="*/ 0 h 1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05"/>
                  <a:gd name="T41" fmla="*/ 38 w 38"/>
                  <a:gd name="T42" fmla="*/ 105 h 1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05">
                    <a:moveTo>
                      <a:pt x="21" y="0"/>
                    </a:moveTo>
                    <a:lnTo>
                      <a:pt x="21" y="0"/>
                    </a:lnTo>
                    <a:lnTo>
                      <a:pt x="19" y="26"/>
                    </a:lnTo>
                    <a:lnTo>
                      <a:pt x="12" y="51"/>
                    </a:lnTo>
                    <a:lnTo>
                      <a:pt x="5" y="77"/>
                    </a:lnTo>
                    <a:lnTo>
                      <a:pt x="0" y="102"/>
                    </a:lnTo>
                    <a:lnTo>
                      <a:pt x="16" y="105"/>
                    </a:lnTo>
                    <a:lnTo>
                      <a:pt x="21" y="79"/>
                    </a:lnTo>
                    <a:lnTo>
                      <a:pt x="28" y="54"/>
                    </a:lnTo>
                    <a:lnTo>
                      <a:pt x="35" y="28"/>
                    </a:lnTo>
                    <a:lnTo>
                      <a:pt x="3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88"/>
              <p:cNvSpPr>
                <a:spLocks/>
              </p:cNvSpPr>
              <p:nvPr/>
            </p:nvSpPr>
            <p:spPr bwMode="auto">
              <a:xfrm>
                <a:off x="2175" y="2256"/>
                <a:ext cx="16" cy="127"/>
              </a:xfrm>
              <a:custGeom>
                <a:avLst/>
                <a:gdLst>
                  <a:gd name="T0" fmla="*/ 0 w 31"/>
                  <a:gd name="T1" fmla="*/ 0 h 253"/>
                  <a:gd name="T2" fmla="*/ 0 w 31"/>
                  <a:gd name="T3" fmla="*/ 0 h 253"/>
                  <a:gd name="T4" fmla="*/ 5 w 31"/>
                  <a:gd name="T5" fmla="*/ 64 h 253"/>
                  <a:gd name="T6" fmla="*/ 10 w 31"/>
                  <a:gd name="T7" fmla="*/ 126 h 253"/>
                  <a:gd name="T8" fmla="*/ 14 w 31"/>
                  <a:gd name="T9" fmla="*/ 189 h 253"/>
                  <a:gd name="T10" fmla="*/ 14 w 31"/>
                  <a:gd name="T11" fmla="*/ 253 h 253"/>
                  <a:gd name="T12" fmla="*/ 31 w 31"/>
                  <a:gd name="T13" fmla="*/ 253 h 253"/>
                  <a:gd name="T14" fmla="*/ 31 w 31"/>
                  <a:gd name="T15" fmla="*/ 189 h 253"/>
                  <a:gd name="T16" fmla="*/ 27 w 31"/>
                  <a:gd name="T17" fmla="*/ 126 h 253"/>
                  <a:gd name="T18" fmla="*/ 21 w 31"/>
                  <a:gd name="T19" fmla="*/ 64 h 253"/>
                  <a:gd name="T20" fmla="*/ 16 w 31"/>
                  <a:gd name="T21" fmla="*/ 0 h 253"/>
                  <a:gd name="T22" fmla="*/ 16 w 31"/>
                  <a:gd name="T23" fmla="*/ 0 h 253"/>
                  <a:gd name="T24" fmla="*/ 0 w 31"/>
                  <a:gd name="T25" fmla="*/ 0 h 2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53"/>
                  <a:gd name="T41" fmla="*/ 31 w 31"/>
                  <a:gd name="T42" fmla="*/ 253 h 2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53">
                    <a:moveTo>
                      <a:pt x="0" y="0"/>
                    </a:moveTo>
                    <a:lnTo>
                      <a:pt x="0" y="0"/>
                    </a:lnTo>
                    <a:lnTo>
                      <a:pt x="5" y="64"/>
                    </a:lnTo>
                    <a:lnTo>
                      <a:pt x="10" y="126"/>
                    </a:lnTo>
                    <a:lnTo>
                      <a:pt x="14" y="189"/>
                    </a:lnTo>
                    <a:lnTo>
                      <a:pt x="14" y="253"/>
                    </a:lnTo>
                    <a:lnTo>
                      <a:pt x="31" y="253"/>
                    </a:lnTo>
                    <a:lnTo>
                      <a:pt x="31" y="189"/>
                    </a:lnTo>
                    <a:lnTo>
                      <a:pt x="27" y="126"/>
                    </a:lnTo>
                    <a:lnTo>
                      <a:pt x="21" y="64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89"/>
              <p:cNvSpPr>
                <a:spLocks/>
              </p:cNvSpPr>
              <p:nvPr/>
            </p:nvSpPr>
            <p:spPr bwMode="auto">
              <a:xfrm>
                <a:off x="2153" y="2172"/>
                <a:ext cx="30" cy="84"/>
              </a:xfrm>
              <a:custGeom>
                <a:avLst/>
                <a:gdLst>
                  <a:gd name="T0" fmla="*/ 0 w 62"/>
                  <a:gd name="T1" fmla="*/ 11 h 170"/>
                  <a:gd name="T2" fmla="*/ 0 w 62"/>
                  <a:gd name="T3" fmla="*/ 11 h 170"/>
                  <a:gd name="T4" fmla="*/ 12 w 62"/>
                  <a:gd name="T5" fmla="*/ 29 h 170"/>
                  <a:gd name="T6" fmla="*/ 22 w 62"/>
                  <a:gd name="T7" fmla="*/ 47 h 170"/>
                  <a:gd name="T8" fmla="*/ 30 w 62"/>
                  <a:gd name="T9" fmla="*/ 66 h 170"/>
                  <a:gd name="T10" fmla="*/ 35 w 62"/>
                  <a:gd name="T11" fmla="*/ 85 h 170"/>
                  <a:gd name="T12" fmla="*/ 39 w 62"/>
                  <a:gd name="T13" fmla="*/ 106 h 170"/>
                  <a:gd name="T14" fmla="*/ 42 w 62"/>
                  <a:gd name="T15" fmla="*/ 127 h 170"/>
                  <a:gd name="T16" fmla="*/ 44 w 62"/>
                  <a:gd name="T17" fmla="*/ 148 h 170"/>
                  <a:gd name="T18" fmla="*/ 46 w 62"/>
                  <a:gd name="T19" fmla="*/ 170 h 170"/>
                  <a:gd name="T20" fmla="*/ 62 w 62"/>
                  <a:gd name="T21" fmla="*/ 170 h 170"/>
                  <a:gd name="T22" fmla="*/ 60 w 62"/>
                  <a:gd name="T23" fmla="*/ 148 h 170"/>
                  <a:gd name="T24" fmla="*/ 58 w 62"/>
                  <a:gd name="T25" fmla="*/ 127 h 170"/>
                  <a:gd name="T26" fmla="*/ 55 w 62"/>
                  <a:gd name="T27" fmla="*/ 104 h 170"/>
                  <a:gd name="T28" fmla="*/ 51 w 62"/>
                  <a:gd name="T29" fmla="*/ 82 h 170"/>
                  <a:gd name="T30" fmla="*/ 46 w 62"/>
                  <a:gd name="T31" fmla="*/ 61 h 170"/>
                  <a:gd name="T32" fmla="*/ 38 w 62"/>
                  <a:gd name="T33" fmla="*/ 39 h 170"/>
                  <a:gd name="T34" fmla="*/ 26 w 62"/>
                  <a:gd name="T35" fmla="*/ 21 h 170"/>
                  <a:gd name="T36" fmla="*/ 14 w 62"/>
                  <a:gd name="T37" fmla="*/ 0 h 170"/>
                  <a:gd name="T38" fmla="*/ 14 w 62"/>
                  <a:gd name="T39" fmla="*/ 0 h 170"/>
                  <a:gd name="T40" fmla="*/ 0 w 62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"/>
                  <a:gd name="T64" fmla="*/ 0 h 170"/>
                  <a:gd name="T65" fmla="*/ 62 w 62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2" y="29"/>
                    </a:lnTo>
                    <a:lnTo>
                      <a:pt x="22" y="47"/>
                    </a:lnTo>
                    <a:lnTo>
                      <a:pt x="30" y="66"/>
                    </a:lnTo>
                    <a:lnTo>
                      <a:pt x="35" y="85"/>
                    </a:lnTo>
                    <a:lnTo>
                      <a:pt x="39" y="106"/>
                    </a:lnTo>
                    <a:lnTo>
                      <a:pt x="42" y="127"/>
                    </a:lnTo>
                    <a:lnTo>
                      <a:pt x="44" y="148"/>
                    </a:lnTo>
                    <a:lnTo>
                      <a:pt x="46" y="170"/>
                    </a:lnTo>
                    <a:lnTo>
                      <a:pt x="62" y="170"/>
                    </a:lnTo>
                    <a:lnTo>
                      <a:pt x="60" y="148"/>
                    </a:lnTo>
                    <a:lnTo>
                      <a:pt x="58" y="127"/>
                    </a:lnTo>
                    <a:lnTo>
                      <a:pt x="55" y="104"/>
                    </a:lnTo>
                    <a:lnTo>
                      <a:pt x="51" y="82"/>
                    </a:lnTo>
                    <a:lnTo>
                      <a:pt x="46" y="61"/>
                    </a:lnTo>
                    <a:lnTo>
                      <a:pt x="38" y="39"/>
                    </a:lnTo>
                    <a:lnTo>
                      <a:pt x="26" y="21"/>
                    </a:lnTo>
                    <a:lnTo>
                      <a:pt x="1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90"/>
              <p:cNvSpPr>
                <a:spLocks/>
              </p:cNvSpPr>
              <p:nvPr/>
            </p:nvSpPr>
            <p:spPr bwMode="auto">
              <a:xfrm>
                <a:off x="2112" y="2150"/>
                <a:ext cx="47" cy="27"/>
              </a:xfrm>
              <a:custGeom>
                <a:avLst/>
                <a:gdLst>
                  <a:gd name="T0" fmla="*/ 2 w 94"/>
                  <a:gd name="T1" fmla="*/ 20 h 53"/>
                  <a:gd name="T2" fmla="*/ 2 w 94"/>
                  <a:gd name="T3" fmla="*/ 20 h 53"/>
                  <a:gd name="T4" fmla="*/ 14 w 94"/>
                  <a:gd name="T5" fmla="*/ 18 h 53"/>
                  <a:gd name="T6" fmla="*/ 26 w 94"/>
                  <a:gd name="T7" fmla="*/ 18 h 53"/>
                  <a:gd name="T8" fmla="*/ 37 w 94"/>
                  <a:gd name="T9" fmla="*/ 20 h 53"/>
                  <a:gd name="T10" fmla="*/ 47 w 94"/>
                  <a:gd name="T11" fmla="*/ 25 h 53"/>
                  <a:gd name="T12" fmla="*/ 55 w 94"/>
                  <a:gd name="T13" fmla="*/ 29 h 53"/>
                  <a:gd name="T14" fmla="*/ 64 w 94"/>
                  <a:gd name="T15" fmla="*/ 37 h 53"/>
                  <a:gd name="T16" fmla="*/ 73 w 94"/>
                  <a:gd name="T17" fmla="*/ 44 h 53"/>
                  <a:gd name="T18" fmla="*/ 80 w 94"/>
                  <a:gd name="T19" fmla="*/ 53 h 53"/>
                  <a:gd name="T20" fmla="*/ 94 w 94"/>
                  <a:gd name="T21" fmla="*/ 42 h 53"/>
                  <a:gd name="T22" fmla="*/ 84 w 94"/>
                  <a:gd name="T23" fmla="*/ 33 h 53"/>
                  <a:gd name="T24" fmla="*/ 75 w 94"/>
                  <a:gd name="T25" fmla="*/ 24 h 53"/>
                  <a:gd name="T26" fmla="*/ 65 w 94"/>
                  <a:gd name="T27" fmla="*/ 16 h 53"/>
                  <a:gd name="T28" fmla="*/ 55 w 94"/>
                  <a:gd name="T29" fmla="*/ 9 h 53"/>
                  <a:gd name="T30" fmla="*/ 40 w 94"/>
                  <a:gd name="T31" fmla="*/ 4 h 53"/>
                  <a:gd name="T32" fmla="*/ 26 w 94"/>
                  <a:gd name="T33" fmla="*/ 2 h 53"/>
                  <a:gd name="T34" fmla="*/ 14 w 94"/>
                  <a:gd name="T35" fmla="*/ 0 h 53"/>
                  <a:gd name="T36" fmla="*/ 0 w 94"/>
                  <a:gd name="T37" fmla="*/ 4 h 53"/>
                  <a:gd name="T38" fmla="*/ 0 w 94"/>
                  <a:gd name="T39" fmla="*/ 4 h 53"/>
                  <a:gd name="T40" fmla="*/ 2 w 94"/>
                  <a:gd name="T41" fmla="*/ 2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4"/>
                  <a:gd name="T64" fmla="*/ 0 h 53"/>
                  <a:gd name="T65" fmla="*/ 94 w 94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4" h="53">
                    <a:moveTo>
                      <a:pt x="2" y="20"/>
                    </a:moveTo>
                    <a:lnTo>
                      <a:pt x="2" y="20"/>
                    </a:lnTo>
                    <a:lnTo>
                      <a:pt x="14" y="18"/>
                    </a:lnTo>
                    <a:lnTo>
                      <a:pt x="26" y="18"/>
                    </a:lnTo>
                    <a:lnTo>
                      <a:pt x="37" y="20"/>
                    </a:lnTo>
                    <a:lnTo>
                      <a:pt x="47" y="25"/>
                    </a:lnTo>
                    <a:lnTo>
                      <a:pt x="55" y="29"/>
                    </a:lnTo>
                    <a:lnTo>
                      <a:pt x="64" y="37"/>
                    </a:lnTo>
                    <a:lnTo>
                      <a:pt x="73" y="44"/>
                    </a:lnTo>
                    <a:lnTo>
                      <a:pt x="80" y="53"/>
                    </a:lnTo>
                    <a:lnTo>
                      <a:pt x="94" y="42"/>
                    </a:lnTo>
                    <a:lnTo>
                      <a:pt x="84" y="33"/>
                    </a:lnTo>
                    <a:lnTo>
                      <a:pt x="75" y="24"/>
                    </a:lnTo>
                    <a:lnTo>
                      <a:pt x="65" y="16"/>
                    </a:lnTo>
                    <a:lnTo>
                      <a:pt x="55" y="9"/>
                    </a:lnTo>
                    <a:lnTo>
                      <a:pt x="40" y="4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Freeform 91"/>
              <p:cNvSpPr>
                <a:spLocks/>
              </p:cNvSpPr>
              <p:nvPr/>
            </p:nvSpPr>
            <p:spPr bwMode="auto">
              <a:xfrm>
                <a:off x="2078" y="2152"/>
                <a:ext cx="36" cy="55"/>
              </a:xfrm>
              <a:custGeom>
                <a:avLst/>
                <a:gdLst>
                  <a:gd name="T0" fmla="*/ 16 w 71"/>
                  <a:gd name="T1" fmla="*/ 108 h 108"/>
                  <a:gd name="T2" fmla="*/ 16 w 71"/>
                  <a:gd name="T3" fmla="*/ 108 h 108"/>
                  <a:gd name="T4" fmla="*/ 18 w 71"/>
                  <a:gd name="T5" fmla="*/ 92 h 108"/>
                  <a:gd name="T6" fmla="*/ 20 w 71"/>
                  <a:gd name="T7" fmla="*/ 77 h 108"/>
                  <a:gd name="T8" fmla="*/ 24 w 71"/>
                  <a:gd name="T9" fmla="*/ 63 h 108"/>
                  <a:gd name="T10" fmla="*/ 30 w 71"/>
                  <a:gd name="T11" fmla="*/ 49 h 108"/>
                  <a:gd name="T12" fmla="*/ 36 w 71"/>
                  <a:gd name="T13" fmla="*/ 38 h 108"/>
                  <a:gd name="T14" fmla="*/ 46 w 71"/>
                  <a:gd name="T15" fmla="*/ 29 h 108"/>
                  <a:gd name="T16" fmla="*/ 58 w 71"/>
                  <a:gd name="T17" fmla="*/ 21 h 108"/>
                  <a:gd name="T18" fmla="*/ 71 w 71"/>
                  <a:gd name="T19" fmla="*/ 16 h 108"/>
                  <a:gd name="T20" fmla="*/ 69 w 71"/>
                  <a:gd name="T21" fmla="*/ 0 h 108"/>
                  <a:gd name="T22" fmla="*/ 50 w 71"/>
                  <a:gd name="T23" fmla="*/ 5 h 108"/>
                  <a:gd name="T24" fmla="*/ 35 w 71"/>
                  <a:gd name="T25" fmla="*/ 16 h 108"/>
                  <a:gd name="T26" fmla="*/ 23 w 71"/>
                  <a:gd name="T27" fmla="*/ 28 h 108"/>
                  <a:gd name="T28" fmla="*/ 13 w 71"/>
                  <a:gd name="T29" fmla="*/ 41 h 108"/>
                  <a:gd name="T30" fmla="*/ 8 w 71"/>
                  <a:gd name="T31" fmla="*/ 57 h 108"/>
                  <a:gd name="T32" fmla="*/ 4 w 71"/>
                  <a:gd name="T33" fmla="*/ 75 h 108"/>
                  <a:gd name="T34" fmla="*/ 1 w 71"/>
                  <a:gd name="T35" fmla="*/ 92 h 108"/>
                  <a:gd name="T36" fmla="*/ 0 w 71"/>
                  <a:gd name="T37" fmla="*/ 108 h 108"/>
                  <a:gd name="T38" fmla="*/ 0 w 71"/>
                  <a:gd name="T39" fmla="*/ 108 h 108"/>
                  <a:gd name="T40" fmla="*/ 16 w 71"/>
                  <a:gd name="T41" fmla="*/ 108 h 1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108"/>
                  <a:gd name="T65" fmla="*/ 71 w 71"/>
                  <a:gd name="T66" fmla="*/ 108 h 10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108">
                    <a:moveTo>
                      <a:pt x="16" y="108"/>
                    </a:moveTo>
                    <a:lnTo>
                      <a:pt x="16" y="108"/>
                    </a:lnTo>
                    <a:lnTo>
                      <a:pt x="18" y="92"/>
                    </a:lnTo>
                    <a:lnTo>
                      <a:pt x="20" y="77"/>
                    </a:lnTo>
                    <a:lnTo>
                      <a:pt x="24" y="63"/>
                    </a:lnTo>
                    <a:lnTo>
                      <a:pt x="30" y="49"/>
                    </a:lnTo>
                    <a:lnTo>
                      <a:pt x="36" y="38"/>
                    </a:lnTo>
                    <a:lnTo>
                      <a:pt x="46" y="29"/>
                    </a:lnTo>
                    <a:lnTo>
                      <a:pt x="58" y="21"/>
                    </a:lnTo>
                    <a:lnTo>
                      <a:pt x="71" y="16"/>
                    </a:lnTo>
                    <a:lnTo>
                      <a:pt x="69" y="0"/>
                    </a:lnTo>
                    <a:lnTo>
                      <a:pt x="50" y="5"/>
                    </a:lnTo>
                    <a:lnTo>
                      <a:pt x="35" y="16"/>
                    </a:lnTo>
                    <a:lnTo>
                      <a:pt x="23" y="28"/>
                    </a:lnTo>
                    <a:lnTo>
                      <a:pt x="13" y="41"/>
                    </a:lnTo>
                    <a:lnTo>
                      <a:pt x="8" y="57"/>
                    </a:lnTo>
                    <a:lnTo>
                      <a:pt x="4" y="75"/>
                    </a:lnTo>
                    <a:lnTo>
                      <a:pt x="1" y="92"/>
                    </a:lnTo>
                    <a:lnTo>
                      <a:pt x="0" y="108"/>
                    </a:lnTo>
                    <a:lnTo>
                      <a:pt x="16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92"/>
              <p:cNvSpPr>
                <a:spLocks/>
              </p:cNvSpPr>
              <p:nvPr/>
            </p:nvSpPr>
            <p:spPr bwMode="auto">
              <a:xfrm>
                <a:off x="2077" y="2207"/>
                <a:ext cx="12" cy="110"/>
              </a:xfrm>
              <a:custGeom>
                <a:avLst/>
                <a:gdLst>
                  <a:gd name="T0" fmla="*/ 19 w 25"/>
                  <a:gd name="T1" fmla="*/ 220 h 220"/>
                  <a:gd name="T2" fmla="*/ 19 w 25"/>
                  <a:gd name="T3" fmla="*/ 219 h 220"/>
                  <a:gd name="T4" fmla="*/ 25 w 25"/>
                  <a:gd name="T5" fmla="*/ 164 h 220"/>
                  <a:gd name="T6" fmla="*/ 22 w 25"/>
                  <a:gd name="T7" fmla="*/ 110 h 220"/>
                  <a:gd name="T8" fmla="*/ 19 w 25"/>
                  <a:gd name="T9" fmla="*/ 57 h 220"/>
                  <a:gd name="T10" fmla="*/ 19 w 25"/>
                  <a:gd name="T11" fmla="*/ 0 h 220"/>
                  <a:gd name="T12" fmla="*/ 3 w 25"/>
                  <a:gd name="T13" fmla="*/ 0 h 220"/>
                  <a:gd name="T14" fmla="*/ 0 w 25"/>
                  <a:gd name="T15" fmla="*/ 57 h 220"/>
                  <a:gd name="T16" fmla="*/ 6 w 25"/>
                  <a:gd name="T17" fmla="*/ 110 h 220"/>
                  <a:gd name="T18" fmla="*/ 6 w 25"/>
                  <a:gd name="T19" fmla="*/ 164 h 220"/>
                  <a:gd name="T20" fmla="*/ 3 w 25"/>
                  <a:gd name="T21" fmla="*/ 219 h 220"/>
                  <a:gd name="T22" fmla="*/ 3 w 25"/>
                  <a:gd name="T23" fmla="*/ 218 h 220"/>
                  <a:gd name="T24" fmla="*/ 19 w 25"/>
                  <a:gd name="T25" fmla="*/ 22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20"/>
                  <a:gd name="T41" fmla="*/ 25 w 25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20">
                    <a:moveTo>
                      <a:pt x="19" y="220"/>
                    </a:moveTo>
                    <a:lnTo>
                      <a:pt x="19" y="219"/>
                    </a:lnTo>
                    <a:lnTo>
                      <a:pt x="25" y="164"/>
                    </a:lnTo>
                    <a:lnTo>
                      <a:pt x="22" y="110"/>
                    </a:lnTo>
                    <a:lnTo>
                      <a:pt x="19" y="57"/>
                    </a:lnTo>
                    <a:lnTo>
                      <a:pt x="19" y="0"/>
                    </a:lnTo>
                    <a:lnTo>
                      <a:pt x="3" y="0"/>
                    </a:lnTo>
                    <a:lnTo>
                      <a:pt x="0" y="57"/>
                    </a:lnTo>
                    <a:lnTo>
                      <a:pt x="6" y="110"/>
                    </a:lnTo>
                    <a:lnTo>
                      <a:pt x="6" y="164"/>
                    </a:lnTo>
                    <a:lnTo>
                      <a:pt x="3" y="219"/>
                    </a:lnTo>
                    <a:lnTo>
                      <a:pt x="3" y="218"/>
                    </a:lnTo>
                    <a:lnTo>
                      <a:pt x="19" y="2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Freeform 93"/>
              <p:cNvSpPr>
                <a:spLocks/>
              </p:cNvSpPr>
              <p:nvPr/>
            </p:nvSpPr>
            <p:spPr bwMode="auto">
              <a:xfrm>
                <a:off x="2067" y="2315"/>
                <a:ext cx="19" cy="40"/>
              </a:xfrm>
              <a:custGeom>
                <a:avLst/>
                <a:gdLst>
                  <a:gd name="T0" fmla="*/ 16 w 37"/>
                  <a:gd name="T1" fmla="*/ 79 h 79"/>
                  <a:gd name="T2" fmla="*/ 16 w 37"/>
                  <a:gd name="T3" fmla="*/ 79 h 79"/>
                  <a:gd name="T4" fmla="*/ 20 w 37"/>
                  <a:gd name="T5" fmla="*/ 60 h 79"/>
                  <a:gd name="T6" fmla="*/ 25 w 37"/>
                  <a:gd name="T7" fmla="*/ 41 h 79"/>
                  <a:gd name="T8" fmla="*/ 32 w 37"/>
                  <a:gd name="T9" fmla="*/ 22 h 79"/>
                  <a:gd name="T10" fmla="*/ 37 w 37"/>
                  <a:gd name="T11" fmla="*/ 2 h 79"/>
                  <a:gd name="T12" fmla="*/ 21 w 37"/>
                  <a:gd name="T13" fmla="*/ 0 h 79"/>
                  <a:gd name="T14" fmla="*/ 16 w 37"/>
                  <a:gd name="T15" fmla="*/ 17 h 79"/>
                  <a:gd name="T16" fmla="*/ 9 w 37"/>
                  <a:gd name="T17" fmla="*/ 36 h 79"/>
                  <a:gd name="T18" fmla="*/ 4 w 37"/>
                  <a:gd name="T19" fmla="*/ 57 h 79"/>
                  <a:gd name="T20" fmla="*/ 0 w 37"/>
                  <a:gd name="T21" fmla="*/ 79 h 79"/>
                  <a:gd name="T22" fmla="*/ 0 w 37"/>
                  <a:gd name="T23" fmla="*/ 79 h 79"/>
                  <a:gd name="T24" fmla="*/ 16 w 3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79"/>
                  <a:gd name="T41" fmla="*/ 37 w 3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20" y="60"/>
                    </a:lnTo>
                    <a:lnTo>
                      <a:pt x="25" y="41"/>
                    </a:lnTo>
                    <a:lnTo>
                      <a:pt x="32" y="22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16" y="17"/>
                    </a:lnTo>
                    <a:lnTo>
                      <a:pt x="9" y="36"/>
                    </a:lnTo>
                    <a:lnTo>
                      <a:pt x="4" y="57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4" name="Freeform 94"/>
              <p:cNvSpPr>
                <a:spLocks/>
              </p:cNvSpPr>
              <p:nvPr/>
            </p:nvSpPr>
            <p:spPr bwMode="auto">
              <a:xfrm>
                <a:off x="2057" y="2355"/>
                <a:ext cx="18" cy="132"/>
              </a:xfrm>
              <a:custGeom>
                <a:avLst/>
                <a:gdLst>
                  <a:gd name="T0" fmla="*/ 0 w 37"/>
                  <a:gd name="T1" fmla="*/ 231 h 264"/>
                  <a:gd name="T2" fmla="*/ 17 w 37"/>
                  <a:gd name="T3" fmla="*/ 228 h 264"/>
                  <a:gd name="T4" fmla="*/ 25 w 37"/>
                  <a:gd name="T5" fmla="*/ 172 h 264"/>
                  <a:gd name="T6" fmla="*/ 30 w 37"/>
                  <a:gd name="T7" fmla="*/ 115 h 264"/>
                  <a:gd name="T8" fmla="*/ 34 w 37"/>
                  <a:gd name="T9" fmla="*/ 58 h 264"/>
                  <a:gd name="T10" fmla="*/ 37 w 37"/>
                  <a:gd name="T11" fmla="*/ 0 h 264"/>
                  <a:gd name="T12" fmla="*/ 21 w 37"/>
                  <a:gd name="T13" fmla="*/ 0 h 264"/>
                  <a:gd name="T14" fmla="*/ 18 w 37"/>
                  <a:gd name="T15" fmla="*/ 58 h 264"/>
                  <a:gd name="T16" fmla="*/ 14 w 37"/>
                  <a:gd name="T17" fmla="*/ 115 h 264"/>
                  <a:gd name="T18" fmla="*/ 9 w 37"/>
                  <a:gd name="T19" fmla="*/ 172 h 264"/>
                  <a:gd name="T20" fmla="*/ 0 w 37"/>
                  <a:gd name="T21" fmla="*/ 228 h 264"/>
                  <a:gd name="T22" fmla="*/ 17 w 37"/>
                  <a:gd name="T23" fmla="*/ 225 h 264"/>
                  <a:gd name="T24" fmla="*/ 0 w 37"/>
                  <a:gd name="T25" fmla="*/ 231 h 264"/>
                  <a:gd name="T26" fmla="*/ 13 w 37"/>
                  <a:gd name="T27" fmla="*/ 264 h 264"/>
                  <a:gd name="T28" fmla="*/ 17 w 37"/>
                  <a:gd name="T29" fmla="*/ 228 h 264"/>
                  <a:gd name="T30" fmla="*/ 0 w 37"/>
                  <a:gd name="T31" fmla="*/ 231 h 2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64"/>
                  <a:gd name="T50" fmla="*/ 37 w 37"/>
                  <a:gd name="T51" fmla="*/ 264 h 2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64">
                    <a:moveTo>
                      <a:pt x="0" y="231"/>
                    </a:moveTo>
                    <a:lnTo>
                      <a:pt x="17" y="228"/>
                    </a:lnTo>
                    <a:lnTo>
                      <a:pt x="25" y="172"/>
                    </a:lnTo>
                    <a:lnTo>
                      <a:pt x="30" y="115"/>
                    </a:lnTo>
                    <a:lnTo>
                      <a:pt x="34" y="58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8" y="58"/>
                    </a:lnTo>
                    <a:lnTo>
                      <a:pt x="14" y="115"/>
                    </a:lnTo>
                    <a:lnTo>
                      <a:pt x="9" y="172"/>
                    </a:lnTo>
                    <a:lnTo>
                      <a:pt x="0" y="228"/>
                    </a:lnTo>
                    <a:lnTo>
                      <a:pt x="17" y="225"/>
                    </a:lnTo>
                    <a:lnTo>
                      <a:pt x="0" y="231"/>
                    </a:lnTo>
                    <a:lnTo>
                      <a:pt x="13" y="264"/>
                    </a:lnTo>
                    <a:lnTo>
                      <a:pt x="17" y="228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Freeform 95"/>
              <p:cNvSpPr>
                <a:spLocks/>
              </p:cNvSpPr>
              <p:nvPr/>
            </p:nvSpPr>
            <p:spPr bwMode="auto">
              <a:xfrm>
                <a:off x="2051" y="2399"/>
                <a:ext cx="14" cy="71"/>
              </a:xfrm>
              <a:custGeom>
                <a:avLst/>
                <a:gdLst>
                  <a:gd name="T0" fmla="*/ 3 w 30"/>
                  <a:gd name="T1" fmla="*/ 0 h 144"/>
                  <a:gd name="T2" fmla="*/ 3 w 30"/>
                  <a:gd name="T3" fmla="*/ 0 h 144"/>
                  <a:gd name="T4" fmla="*/ 0 w 30"/>
                  <a:gd name="T5" fmla="*/ 36 h 144"/>
                  <a:gd name="T6" fmla="*/ 0 w 30"/>
                  <a:gd name="T7" fmla="*/ 71 h 144"/>
                  <a:gd name="T8" fmla="*/ 4 w 30"/>
                  <a:gd name="T9" fmla="*/ 107 h 144"/>
                  <a:gd name="T10" fmla="*/ 13 w 30"/>
                  <a:gd name="T11" fmla="*/ 144 h 144"/>
                  <a:gd name="T12" fmla="*/ 30 w 30"/>
                  <a:gd name="T13" fmla="*/ 138 h 144"/>
                  <a:gd name="T14" fmla="*/ 20 w 30"/>
                  <a:gd name="T15" fmla="*/ 105 h 144"/>
                  <a:gd name="T16" fmla="*/ 16 w 30"/>
                  <a:gd name="T17" fmla="*/ 71 h 144"/>
                  <a:gd name="T18" fmla="*/ 16 w 30"/>
                  <a:gd name="T19" fmla="*/ 36 h 144"/>
                  <a:gd name="T20" fmla="*/ 19 w 30"/>
                  <a:gd name="T21" fmla="*/ 0 h 144"/>
                  <a:gd name="T22" fmla="*/ 19 w 30"/>
                  <a:gd name="T23" fmla="*/ 0 h 144"/>
                  <a:gd name="T24" fmla="*/ 3 w 30"/>
                  <a:gd name="T25" fmla="*/ 0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144"/>
                  <a:gd name="T41" fmla="*/ 30 w 30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144">
                    <a:moveTo>
                      <a:pt x="3" y="0"/>
                    </a:moveTo>
                    <a:lnTo>
                      <a:pt x="3" y="0"/>
                    </a:lnTo>
                    <a:lnTo>
                      <a:pt x="0" y="36"/>
                    </a:lnTo>
                    <a:lnTo>
                      <a:pt x="0" y="71"/>
                    </a:lnTo>
                    <a:lnTo>
                      <a:pt x="4" y="107"/>
                    </a:lnTo>
                    <a:lnTo>
                      <a:pt x="13" y="144"/>
                    </a:lnTo>
                    <a:lnTo>
                      <a:pt x="30" y="138"/>
                    </a:lnTo>
                    <a:lnTo>
                      <a:pt x="20" y="105"/>
                    </a:lnTo>
                    <a:lnTo>
                      <a:pt x="16" y="71"/>
                    </a:lnTo>
                    <a:lnTo>
                      <a:pt x="16" y="36"/>
                    </a:lnTo>
                    <a:lnTo>
                      <a:pt x="1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Freeform 96"/>
              <p:cNvSpPr>
                <a:spLocks/>
              </p:cNvSpPr>
              <p:nvPr/>
            </p:nvSpPr>
            <p:spPr bwMode="auto">
              <a:xfrm>
                <a:off x="2051" y="2322"/>
                <a:ext cx="12" cy="77"/>
              </a:xfrm>
              <a:custGeom>
                <a:avLst/>
                <a:gdLst>
                  <a:gd name="T0" fmla="*/ 0 w 26"/>
                  <a:gd name="T1" fmla="*/ 3 h 153"/>
                  <a:gd name="T2" fmla="*/ 0 w 26"/>
                  <a:gd name="T3" fmla="*/ 3 h 153"/>
                  <a:gd name="T4" fmla="*/ 7 w 26"/>
                  <a:gd name="T5" fmla="*/ 40 h 153"/>
                  <a:gd name="T6" fmla="*/ 7 w 26"/>
                  <a:gd name="T7" fmla="*/ 77 h 153"/>
                  <a:gd name="T8" fmla="*/ 5 w 26"/>
                  <a:gd name="T9" fmla="*/ 114 h 153"/>
                  <a:gd name="T10" fmla="*/ 3 w 26"/>
                  <a:gd name="T11" fmla="*/ 153 h 153"/>
                  <a:gd name="T12" fmla="*/ 19 w 26"/>
                  <a:gd name="T13" fmla="*/ 153 h 153"/>
                  <a:gd name="T14" fmla="*/ 22 w 26"/>
                  <a:gd name="T15" fmla="*/ 114 h 153"/>
                  <a:gd name="T16" fmla="*/ 26 w 26"/>
                  <a:gd name="T17" fmla="*/ 77 h 153"/>
                  <a:gd name="T18" fmla="*/ 23 w 26"/>
                  <a:gd name="T19" fmla="*/ 40 h 153"/>
                  <a:gd name="T20" fmla="*/ 16 w 26"/>
                  <a:gd name="T21" fmla="*/ 0 h 153"/>
                  <a:gd name="T22" fmla="*/ 16 w 26"/>
                  <a:gd name="T23" fmla="*/ 0 h 153"/>
                  <a:gd name="T24" fmla="*/ 0 w 26"/>
                  <a:gd name="T25" fmla="*/ 3 h 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3"/>
                  <a:gd name="T41" fmla="*/ 26 w 26"/>
                  <a:gd name="T42" fmla="*/ 153 h 1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3">
                    <a:moveTo>
                      <a:pt x="0" y="3"/>
                    </a:moveTo>
                    <a:lnTo>
                      <a:pt x="0" y="3"/>
                    </a:lnTo>
                    <a:lnTo>
                      <a:pt x="7" y="40"/>
                    </a:lnTo>
                    <a:lnTo>
                      <a:pt x="7" y="77"/>
                    </a:lnTo>
                    <a:lnTo>
                      <a:pt x="5" y="114"/>
                    </a:lnTo>
                    <a:lnTo>
                      <a:pt x="3" y="153"/>
                    </a:lnTo>
                    <a:lnTo>
                      <a:pt x="19" y="153"/>
                    </a:lnTo>
                    <a:lnTo>
                      <a:pt x="22" y="114"/>
                    </a:lnTo>
                    <a:lnTo>
                      <a:pt x="26" y="77"/>
                    </a:lnTo>
                    <a:lnTo>
                      <a:pt x="23" y="4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7" name="Freeform 97"/>
              <p:cNvSpPr>
                <a:spLocks/>
              </p:cNvSpPr>
              <p:nvPr/>
            </p:nvSpPr>
            <p:spPr bwMode="auto">
              <a:xfrm>
                <a:off x="2037" y="2256"/>
                <a:ext cx="22" cy="67"/>
              </a:xfrm>
              <a:custGeom>
                <a:avLst/>
                <a:gdLst>
                  <a:gd name="T0" fmla="*/ 0 w 43"/>
                  <a:gd name="T1" fmla="*/ 3 h 136"/>
                  <a:gd name="T2" fmla="*/ 0 w 43"/>
                  <a:gd name="T3" fmla="*/ 3 h 136"/>
                  <a:gd name="T4" fmla="*/ 6 w 43"/>
                  <a:gd name="T5" fmla="*/ 36 h 136"/>
                  <a:gd name="T6" fmla="*/ 12 w 43"/>
                  <a:gd name="T7" fmla="*/ 69 h 136"/>
                  <a:gd name="T8" fmla="*/ 19 w 43"/>
                  <a:gd name="T9" fmla="*/ 102 h 136"/>
                  <a:gd name="T10" fmla="*/ 27 w 43"/>
                  <a:gd name="T11" fmla="*/ 136 h 136"/>
                  <a:gd name="T12" fmla="*/ 43 w 43"/>
                  <a:gd name="T13" fmla="*/ 133 h 136"/>
                  <a:gd name="T14" fmla="*/ 35 w 43"/>
                  <a:gd name="T15" fmla="*/ 100 h 136"/>
                  <a:gd name="T16" fmla="*/ 28 w 43"/>
                  <a:gd name="T17" fmla="*/ 66 h 136"/>
                  <a:gd name="T18" fmla="*/ 22 w 43"/>
                  <a:gd name="T19" fmla="*/ 34 h 136"/>
                  <a:gd name="T20" fmla="*/ 16 w 43"/>
                  <a:gd name="T21" fmla="*/ 0 h 136"/>
                  <a:gd name="T22" fmla="*/ 16 w 43"/>
                  <a:gd name="T23" fmla="*/ 0 h 136"/>
                  <a:gd name="T24" fmla="*/ 0 w 43"/>
                  <a:gd name="T25" fmla="*/ 3 h 1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6"/>
                  <a:gd name="T41" fmla="*/ 43 w 43"/>
                  <a:gd name="T42" fmla="*/ 136 h 1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6">
                    <a:moveTo>
                      <a:pt x="0" y="3"/>
                    </a:moveTo>
                    <a:lnTo>
                      <a:pt x="0" y="3"/>
                    </a:lnTo>
                    <a:lnTo>
                      <a:pt x="6" y="36"/>
                    </a:lnTo>
                    <a:lnTo>
                      <a:pt x="12" y="69"/>
                    </a:lnTo>
                    <a:lnTo>
                      <a:pt x="19" y="102"/>
                    </a:lnTo>
                    <a:lnTo>
                      <a:pt x="27" y="136"/>
                    </a:lnTo>
                    <a:lnTo>
                      <a:pt x="43" y="133"/>
                    </a:lnTo>
                    <a:lnTo>
                      <a:pt x="35" y="100"/>
                    </a:lnTo>
                    <a:lnTo>
                      <a:pt x="28" y="66"/>
                    </a:lnTo>
                    <a:lnTo>
                      <a:pt x="22" y="34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8" name="Freeform 98"/>
              <p:cNvSpPr>
                <a:spLocks/>
              </p:cNvSpPr>
              <p:nvPr/>
            </p:nvSpPr>
            <p:spPr bwMode="auto">
              <a:xfrm>
                <a:off x="2025" y="2165"/>
                <a:ext cx="20" cy="92"/>
              </a:xfrm>
              <a:custGeom>
                <a:avLst/>
                <a:gdLst>
                  <a:gd name="T0" fmla="*/ 0 w 40"/>
                  <a:gd name="T1" fmla="*/ 3 h 184"/>
                  <a:gd name="T2" fmla="*/ 0 w 40"/>
                  <a:gd name="T3" fmla="*/ 3 h 184"/>
                  <a:gd name="T4" fmla="*/ 9 w 40"/>
                  <a:gd name="T5" fmla="*/ 48 h 184"/>
                  <a:gd name="T6" fmla="*/ 15 w 40"/>
                  <a:gd name="T7" fmla="*/ 93 h 184"/>
                  <a:gd name="T8" fmla="*/ 19 w 40"/>
                  <a:gd name="T9" fmla="*/ 137 h 184"/>
                  <a:gd name="T10" fmla="*/ 24 w 40"/>
                  <a:gd name="T11" fmla="*/ 184 h 184"/>
                  <a:gd name="T12" fmla="*/ 40 w 40"/>
                  <a:gd name="T13" fmla="*/ 181 h 184"/>
                  <a:gd name="T14" fmla="*/ 35 w 40"/>
                  <a:gd name="T15" fmla="*/ 137 h 184"/>
                  <a:gd name="T16" fmla="*/ 31 w 40"/>
                  <a:gd name="T17" fmla="*/ 93 h 184"/>
                  <a:gd name="T18" fmla="*/ 26 w 40"/>
                  <a:gd name="T19" fmla="*/ 46 h 184"/>
                  <a:gd name="T20" fmla="*/ 16 w 40"/>
                  <a:gd name="T21" fmla="*/ 0 h 184"/>
                  <a:gd name="T22" fmla="*/ 16 w 40"/>
                  <a:gd name="T23" fmla="*/ 0 h 184"/>
                  <a:gd name="T24" fmla="*/ 0 w 40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84"/>
                  <a:gd name="T41" fmla="*/ 40 w 40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84">
                    <a:moveTo>
                      <a:pt x="0" y="3"/>
                    </a:moveTo>
                    <a:lnTo>
                      <a:pt x="0" y="3"/>
                    </a:lnTo>
                    <a:lnTo>
                      <a:pt x="9" y="48"/>
                    </a:lnTo>
                    <a:lnTo>
                      <a:pt x="15" y="93"/>
                    </a:lnTo>
                    <a:lnTo>
                      <a:pt x="19" y="137"/>
                    </a:lnTo>
                    <a:lnTo>
                      <a:pt x="24" y="184"/>
                    </a:lnTo>
                    <a:lnTo>
                      <a:pt x="40" y="181"/>
                    </a:lnTo>
                    <a:lnTo>
                      <a:pt x="35" y="137"/>
                    </a:lnTo>
                    <a:lnTo>
                      <a:pt x="31" y="93"/>
                    </a:lnTo>
                    <a:lnTo>
                      <a:pt x="26" y="46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9" name="Freeform 99"/>
              <p:cNvSpPr>
                <a:spLocks/>
              </p:cNvSpPr>
              <p:nvPr/>
            </p:nvSpPr>
            <p:spPr bwMode="auto">
              <a:xfrm>
                <a:off x="2008" y="2124"/>
                <a:ext cx="25" cy="42"/>
              </a:xfrm>
              <a:custGeom>
                <a:avLst/>
                <a:gdLst>
                  <a:gd name="T0" fmla="*/ 0 w 50"/>
                  <a:gd name="T1" fmla="*/ 11 h 85"/>
                  <a:gd name="T2" fmla="*/ 0 w 50"/>
                  <a:gd name="T3" fmla="*/ 11 h 85"/>
                  <a:gd name="T4" fmla="*/ 13 w 50"/>
                  <a:gd name="T5" fmla="*/ 26 h 85"/>
                  <a:gd name="T6" fmla="*/ 21 w 50"/>
                  <a:gd name="T7" fmla="*/ 43 h 85"/>
                  <a:gd name="T8" fmla="*/ 29 w 50"/>
                  <a:gd name="T9" fmla="*/ 65 h 85"/>
                  <a:gd name="T10" fmla="*/ 34 w 50"/>
                  <a:gd name="T11" fmla="*/ 85 h 85"/>
                  <a:gd name="T12" fmla="*/ 50 w 50"/>
                  <a:gd name="T13" fmla="*/ 82 h 85"/>
                  <a:gd name="T14" fmla="*/ 45 w 50"/>
                  <a:gd name="T15" fmla="*/ 59 h 85"/>
                  <a:gd name="T16" fmla="*/ 37 w 50"/>
                  <a:gd name="T17" fmla="*/ 38 h 85"/>
                  <a:gd name="T18" fmla="*/ 26 w 50"/>
                  <a:gd name="T19" fmla="*/ 18 h 85"/>
                  <a:gd name="T20" fmla="*/ 11 w 50"/>
                  <a:gd name="T21" fmla="*/ 0 h 85"/>
                  <a:gd name="T22" fmla="*/ 11 w 50"/>
                  <a:gd name="T23" fmla="*/ 0 h 85"/>
                  <a:gd name="T24" fmla="*/ 0 w 50"/>
                  <a:gd name="T25" fmla="*/ 11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85"/>
                  <a:gd name="T41" fmla="*/ 50 w 50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85">
                    <a:moveTo>
                      <a:pt x="0" y="11"/>
                    </a:moveTo>
                    <a:lnTo>
                      <a:pt x="0" y="11"/>
                    </a:lnTo>
                    <a:lnTo>
                      <a:pt x="13" y="26"/>
                    </a:lnTo>
                    <a:lnTo>
                      <a:pt x="21" y="43"/>
                    </a:lnTo>
                    <a:lnTo>
                      <a:pt x="29" y="65"/>
                    </a:lnTo>
                    <a:lnTo>
                      <a:pt x="34" y="85"/>
                    </a:lnTo>
                    <a:lnTo>
                      <a:pt x="50" y="82"/>
                    </a:lnTo>
                    <a:lnTo>
                      <a:pt x="45" y="59"/>
                    </a:lnTo>
                    <a:lnTo>
                      <a:pt x="37" y="38"/>
                    </a:lnTo>
                    <a:lnTo>
                      <a:pt x="26" y="18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0" name="Freeform 100"/>
              <p:cNvSpPr>
                <a:spLocks/>
              </p:cNvSpPr>
              <p:nvPr/>
            </p:nvSpPr>
            <p:spPr bwMode="auto">
              <a:xfrm>
                <a:off x="1964" y="2110"/>
                <a:ext cx="50" cy="19"/>
              </a:xfrm>
              <a:custGeom>
                <a:avLst/>
                <a:gdLst>
                  <a:gd name="T0" fmla="*/ 3 w 99"/>
                  <a:gd name="T1" fmla="*/ 21 h 39"/>
                  <a:gd name="T2" fmla="*/ 3 w 99"/>
                  <a:gd name="T3" fmla="*/ 21 h 39"/>
                  <a:gd name="T4" fmla="*/ 16 w 99"/>
                  <a:gd name="T5" fmla="*/ 19 h 39"/>
                  <a:gd name="T6" fmla="*/ 27 w 99"/>
                  <a:gd name="T7" fmla="*/ 19 h 39"/>
                  <a:gd name="T8" fmla="*/ 40 w 99"/>
                  <a:gd name="T9" fmla="*/ 19 h 39"/>
                  <a:gd name="T10" fmla="*/ 51 w 99"/>
                  <a:gd name="T11" fmla="*/ 19 h 39"/>
                  <a:gd name="T12" fmla="*/ 62 w 99"/>
                  <a:gd name="T13" fmla="*/ 23 h 39"/>
                  <a:gd name="T14" fmla="*/ 71 w 99"/>
                  <a:gd name="T15" fmla="*/ 27 h 39"/>
                  <a:gd name="T16" fmla="*/ 79 w 99"/>
                  <a:gd name="T17" fmla="*/ 32 h 39"/>
                  <a:gd name="T18" fmla="*/ 88 w 99"/>
                  <a:gd name="T19" fmla="*/ 39 h 39"/>
                  <a:gd name="T20" fmla="*/ 99 w 99"/>
                  <a:gd name="T21" fmla="*/ 28 h 39"/>
                  <a:gd name="T22" fmla="*/ 90 w 99"/>
                  <a:gd name="T23" fmla="*/ 19 h 39"/>
                  <a:gd name="T24" fmla="*/ 79 w 99"/>
                  <a:gd name="T25" fmla="*/ 11 h 39"/>
                  <a:gd name="T26" fmla="*/ 67 w 99"/>
                  <a:gd name="T27" fmla="*/ 7 h 39"/>
                  <a:gd name="T28" fmla="*/ 54 w 99"/>
                  <a:gd name="T29" fmla="*/ 3 h 39"/>
                  <a:gd name="T30" fmla="*/ 40 w 99"/>
                  <a:gd name="T31" fmla="*/ 0 h 39"/>
                  <a:gd name="T32" fmla="*/ 27 w 99"/>
                  <a:gd name="T33" fmla="*/ 0 h 39"/>
                  <a:gd name="T34" fmla="*/ 13 w 99"/>
                  <a:gd name="T35" fmla="*/ 3 h 39"/>
                  <a:gd name="T36" fmla="*/ 0 w 99"/>
                  <a:gd name="T37" fmla="*/ 5 h 39"/>
                  <a:gd name="T38" fmla="*/ 0 w 99"/>
                  <a:gd name="T39" fmla="*/ 5 h 39"/>
                  <a:gd name="T40" fmla="*/ 3 w 99"/>
                  <a:gd name="T41" fmla="*/ 2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39"/>
                  <a:gd name="T65" fmla="*/ 99 w 99"/>
                  <a:gd name="T66" fmla="*/ 39 h 3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39">
                    <a:moveTo>
                      <a:pt x="3" y="21"/>
                    </a:moveTo>
                    <a:lnTo>
                      <a:pt x="3" y="21"/>
                    </a:lnTo>
                    <a:lnTo>
                      <a:pt x="16" y="19"/>
                    </a:lnTo>
                    <a:lnTo>
                      <a:pt x="27" y="19"/>
                    </a:lnTo>
                    <a:lnTo>
                      <a:pt x="40" y="19"/>
                    </a:lnTo>
                    <a:lnTo>
                      <a:pt x="51" y="19"/>
                    </a:lnTo>
                    <a:lnTo>
                      <a:pt x="62" y="23"/>
                    </a:lnTo>
                    <a:lnTo>
                      <a:pt x="71" y="27"/>
                    </a:lnTo>
                    <a:lnTo>
                      <a:pt x="79" y="32"/>
                    </a:lnTo>
                    <a:lnTo>
                      <a:pt x="88" y="39"/>
                    </a:lnTo>
                    <a:lnTo>
                      <a:pt x="99" y="28"/>
                    </a:lnTo>
                    <a:lnTo>
                      <a:pt x="90" y="19"/>
                    </a:lnTo>
                    <a:lnTo>
                      <a:pt x="79" y="11"/>
                    </a:lnTo>
                    <a:lnTo>
                      <a:pt x="67" y="7"/>
                    </a:lnTo>
                    <a:lnTo>
                      <a:pt x="54" y="3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0" y="5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1" name="Freeform 101"/>
              <p:cNvSpPr>
                <a:spLocks/>
              </p:cNvSpPr>
              <p:nvPr/>
            </p:nvSpPr>
            <p:spPr bwMode="auto">
              <a:xfrm>
                <a:off x="1932" y="2113"/>
                <a:ext cx="33" cy="36"/>
              </a:xfrm>
              <a:custGeom>
                <a:avLst/>
                <a:gdLst>
                  <a:gd name="T0" fmla="*/ 18 w 68"/>
                  <a:gd name="T1" fmla="*/ 73 h 73"/>
                  <a:gd name="T2" fmla="*/ 19 w 68"/>
                  <a:gd name="T3" fmla="*/ 73 h 73"/>
                  <a:gd name="T4" fmla="*/ 19 w 68"/>
                  <a:gd name="T5" fmla="*/ 62 h 73"/>
                  <a:gd name="T6" fmla="*/ 22 w 68"/>
                  <a:gd name="T7" fmla="*/ 53 h 73"/>
                  <a:gd name="T8" fmla="*/ 26 w 68"/>
                  <a:gd name="T9" fmla="*/ 45 h 73"/>
                  <a:gd name="T10" fmla="*/ 33 w 68"/>
                  <a:gd name="T11" fmla="*/ 37 h 73"/>
                  <a:gd name="T12" fmla="*/ 39 w 68"/>
                  <a:gd name="T13" fmla="*/ 31 h 73"/>
                  <a:gd name="T14" fmla="*/ 47 w 68"/>
                  <a:gd name="T15" fmla="*/ 25 h 73"/>
                  <a:gd name="T16" fmla="*/ 57 w 68"/>
                  <a:gd name="T17" fmla="*/ 20 h 73"/>
                  <a:gd name="T18" fmla="*/ 68 w 68"/>
                  <a:gd name="T19" fmla="*/ 16 h 73"/>
                  <a:gd name="T20" fmla="*/ 65 w 68"/>
                  <a:gd name="T21" fmla="*/ 0 h 73"/>
                  <a:gd name="T22" fmla="*/ 51 w 68"/>
                  <a:gd name="T23" fmla="*/ 4 h 73"/>
                  <a:gd name="T24" fmla="*/ 39 w 68"/>
                  <a:gd name="T25" fmla="*/ 11 h 73"/>
                  <a:gd name="T26" fmla="*/ 29 w 68"/>
                  <a:gd name="T27" fmla="*/ 18 h 73"/>
                  <a:gd name="T28" fmla="*/ 19 w 68"/>
                  <a:gd name="T29" fmla="*/ 26 h 73"/>
                  <a:gd name="T30" fmla="*/ 12 w 68"/>
                  <a:gd name="T31" fmla="*/ 37 h 73"/>
                  <a:gd name="T32" fmla="*/ 6 w 68"/>
                  <a:gd name="T33" fmla="*/ 47 h 73"/>
                  <a:gd name="T34" fmla="*/ 3 w 68"/>
                  <a:gd name="T35" fmla="*/ 59 h 73"/>
                  <a:gd name="T36" fmla="*/ 0 w 68"/>
                  <a:gd name="T37" fmla="*/ 73 h 73"/>
                  <a:gd name="T38" fmla="*/ 2 w 68"/>
                  <a:gd name="T39" fmla="*/ 73 h 73"/>
                  <a:gd name="T40" fmla="*/ 18 w 68"/>
                  <a:gd name="T41" fmla="*/ 7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73"/>
                  <a:gd name="T65" fmla="*/ 68 w 68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73">
                    <a:moveTo>
                      <a:pt x="18" y="73"/>
                    </a:moveTo>
                    <a:lnTo>
                      <a:pt x="19" y="73"/>
                    </a:lnTo>
                    <a:lnTo>
                      <a:pt x="19" y="62"/>
                    </a:lnTo>
                    <a:lnTo>
                      <a:pt x="22" y="53"/>
                    </a:lnTo>
                    <a:lnTo>
                      <a:pt x="26" y="45"/>
                    </a:lnTo>
                    <a:lnTo>
                      <a:pt x="33" y="37"/>
                    </a:lnTo>
                    <a:lnTo>
                      <a:pt x="39" y="31"/>
                    </a:lnTo>
                    <a:lnTo>
                      <a:pt x="47" y="25"/>
                    </a:lnTo>
                    <a:lnTo>
                      <a:pt x="57" y="20"/>
                    </a:lnTo>
                    <a:lnTo>
                      <a:pt x="68" y="16"/>
                    </a:lnTo>
                    <a:lnTo>
                      <a:pt x="65" y="0"/>
                    </a:lnTo>
                    <a:lnTo>
                      <a:pt x="51" y="4"/>
                    </a:lnTo>
                    <a:lnTo>
                      <a:pt x="39" y="11"/>
                    </a:lnTo>
                    <a:lnTo>
                      <a:pt x="29" y="18"/>
                    </a:lnTo>
                    <a:lnTo>
                      <a:pt x="19" y="26"/>
                    </a:lnTo>
                    <a:lnTo>
                      <a:pt x="12" y="37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1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2" name="Freeform 102"/>
              <p:cNvSpPr>
                <a:spLocks/>
              </p:cNvSpPr>
              <p:nvPr/>
            </p:nvSpPr>
            <p:spPr bwMode="auto">
              <a:xfrm>
                <a:off x="1932" y="2149"/>
                <a:ext cx="19" cy="142"/>
              </a:xfrm>
              <a:custGeom>
                <a:avLst/>
                <a:gdLst>
                  <a:gd name="T0" fmla="*/ 37 w 37"/>
                  <a:gd name="T1" fmla="*/ 284 h 284"/>
                  <a:gd name="T2" fmla="*/ 37 w 37"/>
                  <a:gd name="T3" fmla="*/ 284 h 284"/>
                  <a:gd name="T4" fmla="*/ 36 w 37"/>
                  <a:gd name="T5" fmla="*/ 212 h 284"/>
                  <a:gd name="T6" fmla="*/ 29 w 37"/>
                  <a:gd name="T7" fmla="*/ 142 h 284"/>
                  <a:gd name="T8" fmla="*/ 20 w 37"/>
                  <a:gd name="T9" fmla="*/ 72 h 284"/>
                  <a:gd name="T10" fmla="*/ 16 w 37"/>
                  <a:gd name="T11" fmla="*/ 0 h 284"/>
                  <a:gd name="T12" fmla="*/ 0 w 37"/>
                  <a:gd name="T13" fmla="*/ 0 h 284"/>
                  <a:gd name="T14" fmla="*/ 4 w 37"/>
                  <a:gd name="T15" fmla="*/ 72 h 284"/>
                  <a:gd name="T16" fmla="*/ 13 w 37"/>
                  <a:gd name="T17" fmla="*/ 142 h 284"/>
                  <a:gd name="T18" fmla="*/ 20 w 37"/>
                  <a:gd name="T19" fmla="*/ 212 h 284"/>
                  <a:gd name="T20" fmla="*/ 21 w 37"/>
                  <a:gd name="T21" fmla="*/ 284 h 284"/>
                  <a:gd name="T22" fmla="*/ 21 w 37"/>
                  <a:gd name="T23" fmla="*/ 284 h 284"/>
                  <a:gd name="T24" fmla="*/ 37 w 37"/>
                  <a:gd name="T25" fmla="*/ 284 h 2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84"/>
                  <a:gd name="T41" fmla="*/ 37 w 37"/>
                  <a:gd name="T42" fmla="*/ 284 h 2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84">
                    <a:moveTo>
                      <a:pt x="37" y="284"/>
                    </a:moveTo>
                    <a:lnTo>
                      <a:pt x="37" y="284"/>
                    </a:lnTo>
                    <a:lnTo>
                      <a:pt x="36" y="212"/>
                    </a:lnTo>
                    <a:lnTo>
                      <a:pt x="29" y="142"/>
                    </a:lnTo>
                    <a:lnTo>
                      <a:pt x="20" y="7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4" y="72"/>
                    </a:lnTo>
                    <a:lnTo>
                      <a:pt x="13" y="142"/>
                    </a:lnTo>
                    <a:lnTo>
                      <a:pt x="20" y="212"/>
                    </a:lnTo>
                    <a:lnTo>
                      <a:pt x="21" y="284"/>
                    </a:lnTo>
                    <a:lnTo>
                      <a:pt x="37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Freeform 103"/>
              <p:cNvSpPr>
                <a:spLocks/>
              </p:cNvSpPr>
              <p:nvPr/>
            </p:nvSpPr>
            <p:spPr bwMode="auto">
              <a:xfrm>
                <a:off x="1938" y="2291"/>
                <a:ext cx="13" cy="71"/>
              </a:xfrm>
              <a:custGeom>
                <a:avLst/>
                <a:gdLst>
                  <a:gd name="T0" fmla="*/ 20 w 25"/>
                  <a:gd name="T1" fmla="*/ 139 h 141"/>
                  <a:gd name="T2" fmla="*/ 20 w 25"/>
                  <a:gd name="T3" fmla="*/ 140 h 141"/>
                  <a:gd name="T4" fmla="*/ 19 w 25"/>
                  <a:gd name="T5" fmla="*/ 105 h 141"/>
                  <a:gd name="T6" fmla="*/ 19 w 25"/>
                  <a:gd name="T7" fmla="*/ 71 h 141"/>
                  <a:gd name="T8" fmla="*/ 23 w 25"/>
                  <a:gd name="T9" fmla="*/ 37 h 141"/>
                  <a:gd name="T10" fmla="*/ 25 w 25"/>
                  <a:gd name="T11" fmla="*/ 0 h 141"/>
                  <a:gd name="T12" fmla="*/ 9 w 25"/>
                  <a:gd name="T13" fmla="*/ 0 h 141"/>
                  <a:gd name="T14" fmla="*/ 7 w 25"/>
                  <a:gd name="T15" fmla="*/ 37 h 141"/>
                  <a:gd name="T16" fmla="*/ 3 w 25"/>
                  <a:gd name="T17" fmla="*/ 71 h 141"/>
                  <a:gd name="T18" fmla="*/ 0 w 25"/>
                  <a:gd name="T19" fmla="*/ 105 h 141"/>
                  <a:gd name="T20" fmla="*/ 4 w 25"/>
                  <a:gd name="T21" fmla="*/ 140 h 141"/>
                  <a:gd name="T22" fmla="*/ 4 w 25"/>
                  <a:gd name="T23" fmla="*/ 141 h 141"/>
                  <a:gd name="T24" fmla="*/ 20 w 25"/>
                  <a:gd name="T25" fmla="*/ 139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1"/>
                  <a:gd name="T41" fmla="*/ 25 w 25"/>
                  <a:gd name="T42" fmla="*/ 141 h 1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1">
                    <a:moveTo>
                      <a:pt x="20" y="139"/>
                    </a:moveTo>
                    <a:lnTo>
                      <a:pt x="20" y="140"/>
                    </a:lnTo>
                    <a:lnTo>
                      <a:pt x="19" y="105"/>
                    </a:lnTo>
                    <a:lnTo>
                      <a:pt x="19" y="71"/>
                    </a:lnTo>
                    <a:lnTo>
                      <a:pt x="23" y="37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7" y="37"/>
                    </a:lnTo>
                    <a:lnTo>
                      <a:pt x="3" y="71"/>
                    </a:lnTo>
                    <a:lnTo>
                      <a:pt x="0" y="105"/>
                    </a:lnTo>
                    <a:lnTo>
                      <a:pt x="4" y="140"/>
                    </a:lnTo>
                    <a:lnTo>
                      <a:pt x="4" y="141"/>
                    </a:lnTo>
                    <a:lnTo>
                      <a:pt x="20" y="1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104"/>
              <p:cNvSpPr>
                <a:spLocks/>
              </p:cNvSpPr>
              <p:nvPr/>
            </p:nvSpPr>
            <p:spPr bwMode="auto">
              <a:xfrm>
                <a:off x="1940" y="2360"/>
                <a:ext cx="16" cy="49"/>
              </a:xfrm>
              <a:custGeom>
                <a:avLst/>
                <a:gdLst>
                  <a:gd name="T0" fmla="*/ 31 w 31"/>
                  <a:gd name="T1" fmla="*/ 96 h 96"/>
                  <a:gd name="T2" fmla="*/ 31 w 31"/>
                  <a:gd name="T3" fmla="*/ 96 h 96"/>
                  <a:gd name="T4" fmla="*/ 29 w 31"/>
                  <a:gd name="T5" fmla="*/ 72 h 96"/>
                  <a:gd name="T6" fmla="*/ 25 w 31"/>
                  <a:gd name="T7" fmla="*/ 47 h 96"/>
                  <a:gd name="T8" fmla="*/ 21 w 31"/>
                  <a:gd name="T9" fmla="*/ 24 h 96"/>
                  <a:gd name="T10" fmla="*/ 16 w 31"/>
                  <a:gd name="T11" fmla="*/ 0 h 96"/>
                  <a:gd name="T12" fmla="*/ 0 w 31"/>
                  <a:gd name="T13" fmla="*/ 2 h 96"/>
                  <a:gd name="T14" fmla="*/ 5 w 31"/>
                  <a:gd name="T15" fmla="*/ 26 h 96"/>
                  <a:gd name="T16" fmla="*/ 9 w 31"/>
                  <a:gd name="T17" fmla="*/ 49 h 96"/>
                  <a:gd name="T18" fmla="*/ 13 w 31"/>
                  <a:gd name="T19" fmla="*/ 72 h 96"/>
                  <a:gd name="T20" fmla="*/ 15 w 31"/>
                  <a:gd name="T21" fmla="*/ 96 h 96"/>
                  <a:gd name="T22" fmla="*/ 15 w 31"/>
                  <a:gd name="T23" fmla="*/ 96 h 96"/>
                  <a:gd name="T24" fmla="*/ 31 w 31"/>
                  <a:gd name="T25" fmla="*/ 96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96"/>
                  <a:gd name="T41" fmla="*/ 31 w 31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96">
                    <a:moveTo>
                      <a:pt x="31" y="96"/>
                    </a:moveTo>
                    <a:lnTo>
                      <a:pt x="31" y="96"/>
                    </a:lnTo>
                    <a:lnTo>
                      <a:pt x="29" y="72"/>
                    </a:lnTo>
                    <a:lnTo>
                      <a:pt x="25" y="47"/>
                    </a:lnTo>
                    <a:lnTo>
                      <a:pt x="21" y="24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6"/>
                    </a:lnTo>
                    <a:lnTo>
                      <a:pt x="9" y="49"/>
                    </a:lnTo>
                    <a:lnTo>
                      <a:pt x="13" y="72"/>
                    </a:lnTo>
                    <a:lnTo>
                      <a:pt x="15" y="96"/>
                    </a:lnTo>
                    <a:lnTo>
                      <a:pt x="31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105"/>
              <p:cNvSpPr>
                <a:spLocks/>
              </p:cNvSpPr>
              <p:nvPr/>
            </p:nvSpPr>
            <p:spPr bwMode="auto">
              <a:xfrm>
                <a:off x="1945" y="2409"/>
                <a:ext cx="13" cy="45"/>
              </a:xfrm>
              <a:custGeom>
                <a:avLst/>
                <a:gdLst>
                  <a:gd name="T0" fmla="*/ 0 w 26"/>
                  <a:gd name="T1" fmla="*/ 59 h 90"/>
                  <a:gd name="T2" fmla="*/ 16 w 26"/>
                  <a:gd name="T3" fmla="*/ 63 h 90"/>
                  <a:gd name="T4" fmla="*/ 23 w 26"/>
                  <a:gd name="T5" fmla="*/ 46 h 90"/>
                  <a:gd name="T6" fmla="*/ 26 w 26"/>
                  <a:gd name="T7" fmla="*/ 30 h 90"/>
                  <a:gd name="T8" fmla="*/ 22 w 26"/>
                  <a:gd name="T9" fmla="*/ 15 h 90"/>
                  <a:gd name="T10" fmla="*/ 22 w 26"/>
                  <a:gd name="T11" fmla="*/ 0 h 90"/>
                  <a:gd name="T12" fmla="*/ 6 w 26"/>
                  <a:gd name="T13" fmla="*/ 0 h 90"/>
                  <a:gd name="T14" fmla="*/ 6 w 26"/>
                  <a:gd name="T15" fmla="*/ 15 h 90"/>
                  <a:gd name="T16" fmla="*/ 7 w 26"/>
                  <a:gd name="T17" fmla="*/ 30 h 90"/>
                  <a:gd name="T18" fmla="*/ 7 w 26"/>
                  <a:gd name="T19" fmla="*/ 43 h 90"/>
                  <a:gd name="T20" fmla="*/ 3 w 26"/>
                  <a:gd name="T21" fmla="*/ 55 h 90"/>
                  <a:gd name="T22" fmla="*/ 19 w 26"/>
                  <a:gd name="T23" fmla="*/ 59 h 90"/>
                  <a:gd name="T24" fmla="*/ 0 w 26"/>
                  <a:gd name="T25" fmla="*/ 59 h 90"/>
                  <a:gd name="T26" fmla="*/ 2 w 26"/>
                  <a:gd name="T27" fmla="*/ 90 h 90"/>
                  <a:gd name="T28" fmla="*/ 16 w 26"/>
                  <a:gd name="T29" fmla="*/ 63 h 90"/>
                  <a:gd name="T30" fmla="*/ 0 w 26"/>
                  <a:gd name="T31" fmla="*/ 59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90"/>
                  <a:gd name="T50" fmla="*/ 26 w 26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90">
                    <a:moveTo>
                      <a:pt x="0" y="59"/>
                    </a:moveTo>
                    <a:lnTo>
                      <a:pt x="16" y="63"/>
                    </a:lnTo>
                    <a:lnTo>
                      <a:pt x="23" y="46"/>
                    </a:lnTo>
                    <a:lnTo>
                      <a:pt x="26" y="30"/>
                    </a:lnTo>
                    <a:lnTo>
                      <a:pt x="22" y="15"/>
                    </a:lnTo>
                    <a:lnTo>
                      <a:pt x="22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7" y="30"/>
                    </a:lnTo>
                    <a:lnTo>
                      <a:pt x="7" y="43"/>
                    </a:lnTo>
                    <a:lnTo>
                      <a:pt x="3" y="55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2" y="90"/>
                    </a:lnTo>
                    <a:lnTo>
                      <a:pt x="16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106"/>
              <p:cNvSpPr>
                <a:spLocks/>
              </p:cNvSpPr>
              <p:nvPr/>
            </p:nvSpPr>
            <p:spPr bwMode="auto">
              <a:xfrm>
                <a:off x="1941" y="2391"/>
                <a:ext cx="14" cy="47"/>
              </a:xfrm>
              <a:custGeom>
                <a:avLst/>
                <a:gdLst>
                  <a:gd name="T0" fmla="*/ 0 w 27"/>
                  <a:gd name="T1" fmla="*/ 5 h 95"/>
                  <a:gd name="T2" fmla="*/ 0 w 27"/>
                  <a:gd name="T3" fmla="*/ 5 h 95"/>
                  <a:gd name="T4" fmla="*/ 6 w 27"/>
                  <a:gd name="T5" fmla="*/ 27 h 95"/>
                  <a:gd name="T6" fmla="*/ 8 w 27"/>
                  <a:gd name="T7" fmla="*/ 48 h 95"/>
                  <a:gd name="T8" fmla="*/ 8 w 27"/>
                  <a:gd name="T9" fmla="*/ 72 h 95"/>
                  <a:gd name="T10" fmla="*/ 8 w 27"/>
                  <a:gd name="T11" fmla="*/ 95 h 95"/>
                  <a:gd name="T12" fmla="*/ 27 w 27"/>
                  <a:gd name="T13" fmla="*/ 95 h 95"/>
                  <a:gd name="T14" fmla="*/ 27 w 27"/>
                  <a:gd name="T15" fmla="*/ 72 h 95"/>
                  <a:gd name="T16" fmla="*/ 24 w 27"/>
                  <a:gd name="T17" fmla="*/ 48 h 95"/>
                  <a:gd name="T18" fmla="*/ 22 w 27"/>
                  <a:gd name="T19" fmla="*/ 24 h 95"/>
                  <a:gd name="T20" fmla="*/ 16 w 27"/>
                  <a:gd name="T21" fmla="*/ 0 h 95"/>
                  <a:gd name="T22" fmla="*/ 16 w 27"/>
                  <a:gd name="T23" fmla="*/ 0 h 95"/>
                  <a:gd name="T24" fmla="*/ 0 w 27"/>
                  <a:gd name="T25" fmla="*/ 5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95"/>
                  <a:gd name="T41" fmla="*/ 27 w 27"/>
                  <a:gd name="T42" fmla="*/ 95 h 9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95">
                    <a:moveTo>
                      <a:pt x="0" y="5"/>
                    </a:moveTo>
                    <a:lnTo>
                      <a:pt x="0" y="5"/>
                    </a:lnTo>
                    <a:lnTo>
                      <a:pt x="6" y="27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8" y="95"/>
                    </a:lnTo>
                    <a:lnTo>
                      <a:pt x="27" y="95"/>
                    </a:lnTo>
                    <a:lnTo>
                      <a:pt x="27" y="72"/>
                    </a:lnTo>
                    <a:lnTo>
                      <a:pt x="24" y="48"/>
                    </a:lnTo>
                    <a:lnTo>
                      <a:pt x="22" y="24"/>
                    </a:lnTo>
                    <a:lnTo>
                      <a:pt x="1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107"/>
              <p:cNvSpPr>
                <a:spLocks/>
              </p:cNvSpPr>
              <p:nvPr/>
            </p:nvSpPr>
            <p:spPr bwMode="auto">
              <a:xfrm>
                <a:off x="1896" y="2203"/>
                <a:ext cx="53" cy="190"/>
              </a:xfrm>
              <a:custGeom>
                <a:avLst/>
                <a:gdLst>
                  <a:gd name="T0" fmla="*/ 0 w 106"/>
                  <a:gd name="T1" fmla="*/ 3 h 381"/>
                  <a:gd name="T2" fmla="*/ 0 w 106"/>
                  <a:gd name="T3" fmla="*/ 3 h 381"/>
                  <a:gd name="T4" fmla="*/ 11 w 106"/>
                  <a:gd name="T5" fmla="*/ 51 h 381"/>
                  <a:gd name="T6" fmla="*/ 20 w 106"/>
                  <a:gd name="T7" fmla="*/ 98 h 381"/>
                  <a:gd name="T8" fmla="*/ 31 w 106"/>
                  <a:gd name="T9" fmla="*/ 145 h 381"/>
                  <a:gd name="T10" fmla="*/ 41 w 106"/>
                  <a:gd name="T11" fmla="*/ 191 h 381"/>
                  <a:gd name="T12" fmla="*/ 51 w 106"/>
                  <a:gd name="T13" fmla="*/ 238 h 381"/>
                  <a:gd name="T14" fmla="*/ 63 w 106"/>
                  <a:gd name="T15" fmla="*/ 285 h 381"/>
                  <a:gd name="T16" fmla="*/ 75 w 106"/>
                  <a:gd name="T17" fmla="*/ 332 h 381"/>
                  <a:gd name="T18" fmla="*/ 90 w 106"/>
                  <a:gd name="T19" fmla="*/ 381 h 381"/>
                  <a:gd name="T20" fmla="*/ 106 w 106"/>
                  <a:gd name="T21" fmla="*/ 376 h 381"/>
                  <a:gd name="T22" fmla="*/ 92 w 106"/>
                  <a:gd name="T23" fmla="*/ 329 h 381"/>
                  <a:gd name="T24" fmla="*/ 79 w 106"/>
                  <a:gd name="T25" fmla="*/ 282 h 381"/>
                  <a:gd name="T26" fmla="*/ 67 w 106"/>
                  <a:gd name="T27" fmla="*/ 235 h 381"/>
                  <a:gd name="T28" fmla="*/ 57 w 106"/>
                  <a:gd name="T29" fmla="*/ 188 h 381"/>
                  <a:gd name="T30" fmla="*/ 47 w 106"/>
                  <a:gd name="T31" fmla="*/ 142 h 381"/>
                  <a:gd name="T32" fmla="*/ 37 w 106"/>
                  <a:gd name="T33" fmla="*/ 95 h 381"/>
                  <a:gd name="T34" fmla="*/ 27 w 106"/>
                  <a:gd name="T35" fmla="*/ 49 h 381"/>
                  <a:gd name="T36" fmla="*/ 16 w 106"/>
                  <a:gd name="T37" fmla="*/ 0 h 381"/>
                  <a:gd name="T38" fmla="*/ 16 w 106"/>
                  <a:gd name="T39" fmla="*/ 0 h 381"/>
                  <a:gd name="T40" fmla="*/ 0 w 106"/>
                  <a:gd name="T41" fmla="*/ 3 h 3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"/>
                  <a:gd name="T64" fmla="*/ 0 h 381"/>
                  <a:gd name="T65" fmla="*/ 106 w 106"/>
                  <a:gd name="T66" fmla="*/ 381 h 3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" h="381">
                    <a:moveTo>
                      <a:pt x="0" y="3"/>
                    </a:moveTo>
                    <a:lnTo>
                      <a:pt x="0" y="3"/>
                    </a:lnTo>
                    <a:lnTo>
                      <a:pt x="11" y="51"/>
                    </a:lnTo>
                    <a:lnTo>
                      <a:pt x="20" y="98"/>
                    </a:lnTo>
                    <a:lnTo>
                      <a:pt x="31" y="145"/>
                    </a:lnTo>
                    <a:lnTo>
                      <a:pt x="41" y="191"/>
                    </a:lnTo>
                    <a:lnTo>
                      <a:pt x="51" y="238"/>
                    </a:lnTo>
                    <a:lnTo>
                      <a:pt x="63" y="285"/>
                    </a:lnTo>
                    <a:lnTo>
                      <a:pt x="75" y="332"/>
                    </a:lnTo>
                    <a:lnTo>
                      <a:pt x="90" y="381"/>
                    </a:lnTo>
                    <a:lnTo>
                      <a:pt x="106" y="376"/>
                    </a:lnTo>
                    <a:lnTo>
                      <a:pt x="92" y="329"/>
                    </a:lnTo>
                    <a:lnTo>
                      <a:pt x="79" y="282"/>
                    </a:lnTo>
                    <a:lnTo>
                      <a:pt x="67" y="235"/>
                    </a:lnTo>
                    <a:lnTo>
                      <a:pt x="57" y="188"/>
                    </a:lnTo>
                    <a:lnTo>
                      <a:pt x="47" y="142"/>
                    </a:lnTo>
                    <a:lnTo>
                      <a:pt x="37" y="95"/>
                    </a:lnTo>
                    <a:lnTo>
                      <a:pt x="27" y="49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108"/>
              <p:cNvSpPr>
                <a:spLocks/>
              </p:cNvSpPr>
              <p:nvPr/>
            </p:nvSpPr>
            <p:spPr bwMode="auto">
              <a:xfrm>
                <a:off x="1838" y="2175"/>
                <a:ext cx="66" cy="29"/>
              </a:xfrm>
              <a:custGeom>
                <a:avLst/>
                <a:gdLst>
                  <a:gd name="T0" fmla="*/ 8 w 131"/>
                  <a:gd name="T1" fmla="*/ 31 h 58"/>
                  <a:gd name="T2" fmla="*/ 8 w 131"/>
                  <a:gd name="T3" fmla="*/ 31 h 58"/>
                  <a:gd name="T4" fmla="*/ 23 w 131"/>
                  <a:gd name="T5" fmla="*/ 24 h 58"/>
                  <a:gd name="T6" fmla="*/ 39 w 131"/>
                  <a:gd name="T7" fmla="*/ 20 h 58"/>
                  <a:gd name="T8" fmla="*/ 56 w 131"/>
                  <a:gd name="T9" fmla="*/ 19 h 58"/>
                  <a:gd name="T10" fmla="*/ 72 w 131"/>
                  <a:gd name="T11" fmla="*/ 19 h 58"/>
                  <a:gd name="T12" fmla="*/ 88 w 131"/>
                  <a:gd name="T13" fmla="*/ 24 h 58"/>
                  <a:gd name="T14" fmla="*/ 100 w 131"/>
                  <a:gd name="T15" fmla="*/ 32 h 58"/>
                  <a:gd name="T16" fmla="*/ 109 w 131"/>
                  <a:gd name="T17" fmla="*/ 43 h 58"/>
                  <a:gd name="T18" fmla="*/ 115 w 131"/>
                  <a:gd name="T19" fmla="*/ 58 h 58"/>
                  <a:gd name="T20" fmla="*/ 131 w 131"/>
                  <a:gd name="T21" fmla="*/ 55 h 58"/>
                  <a:gd name="T22" fmla="*/ 125 w 131"/>
                  <a:gd name="T23" fmla="*/ 35 h 58"/>
                  <a:gd name="T24" fmla="*/ 111 w 131"/>
                  <a:gd name="T25" fmla="*/ 19 h 58"/>
                  <a:gd name="T26" fmla="*/ 94 w 131"/>
                  <a:gd name="T27" fmla="*/ 8 h 58"/>
                  <a:gd name="T28" fmla="*/ 75 w 131"/>
                  <a:gd name="T29" fmla="*/ 3 h 58"/>
                  <a:gd name="T30" fmla="*/ 56 w 131"/>
                  <a:gd name="T31" fmla="*/ 0 h 58"/>
                  <a:gd name="T32" fmla="*/ 36 w 131"/>
                  <a:gd name="T33" fmla="*/ 4 h 58"/>
                  <a:gd name="T34" fmla="*/ 17 w 131"/>
                  <a:gd name="T35" fmla="*/ 8 h 58"/>
                  <a:gd name="T36" fmla="*/ 0 w 131"/>
                  <a:gd name="T37" fmla="*/ 18 h 58"/>
                  <a:gd name="T38" fmla="*/ 0 w 131"/>
                  <a:gd name="T39" fmla="*/ 18 h 58"/>
                  <a:gd name="T40" fmla="*/ 8 w 131"/>
                  <a:gd name="T41" fmla="*/ 31 h 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58"/>
                  <a:gd name="T65" fmla="*/ 131 w 131"/>
                  <a:gd name="T66" fmla="*/ 58 h 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58">
                    <a:moveTo>
                      <a:pt x="8" y="31"/>
                    </a:moveTo>
                    <a:lnTo>
                      <a:pt x="8" y="31"/>
                    </a:lnTo>
                    <a:lnTo>
                      <a:pt x="23" y="24"/>
                    </a:lnTo>
                    <a:lnTo>
                      <a:pt x="39" y="20"/>
                    </a:lnTo>
                    <a:lnTo>
                      <a:pt x="56" y="19"/>
                    </a:lnTo>
                    <a:lnTo>
                      <a:pt x="72" y="19"/>
                    </a:lnTo>
                    <a:lnTo>
                      <a:pt x="88" y="24"/>
                    </a:lnTo>
                    <a:lnTo>
                      <a:pt x="100" y="32"/>
                    </a:lnTo>
                    <a:lnTo>
                      <a:pt x="109" y="43"/>
                    </a:lnTo>
                    <a:lnTo>
                      <a:pt x="115" y="58"/>
                    </a:lnTo>
                    <a:lnTo>
                      <a:pt x="131" y="55"/>
                    </a:lnTo>
                    <a:lnTo>
                      <a:pt x="125" y="35"/>
                    </a:lnTo>
                    <a:lnTo>
                      <a:pt x="111" y="19"/>
                    </a:lnTo>
                    <a:lnTo>
                      <a:pt x="94" y="8"/>
                    </a:lnTo>
                    <a:lnTo>
                      <a:pt x="75" y="3"/>
                    </a:lnTo>
                    <a:lnTo>
                      <a:pt x="56" y="0"/>
                    </a:lnTo>
                    <a:lnTo>
                      <a:pt x="36" y="4"/>
                    </a:lnTo>
                    <a:lnTo>
                      <a:pt x="17" y="8"/>
                    </a:lnTo>
                    <a:lnTo>
                      <a:pt x="0" y="18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109"/>
              <p:cNvSpPr>
                <a:spLocks/>
              </p:cNvSpPr>
              <p:nvPr/>
            </p:nvSpPr>
            <p:spPr bwMode="auto">
              <a:xfrm>
                <a:off x="1819" y="2184"/>
                <a:ext cx="23" cy="39"/>
              </a:xfrm>
              <a:custGeom>
                <a:avLst/>
                <a:gdLst>
                  <a:gd name="T0" fmla="*/ 16 w 47"/>
                  <a:gd name="T1" fmla="*/ 79 h 79"/>
                  <a:gd name="T2" fmla="*/ 16 w 47"/>
                  <a:gd name="T3" fmla="*/ 79 h 79"/>
                  <a:gd name="T4" fmla="*/ 17 w 47"/>
                  <a:gd name="T5" fmla="*/ 59 h 79"/>
                  <a:gd name="T6" fmla="*/ 24 w 47"/>
                  <a:gd name="T7" fmla="*/ 40 h 79"/>
                  <a:gd name="T8" fmla="*/ 33 w 47"/>
                  <a:gd name="T9" fmla="*/ 25 h 79"/>
                  <a:gd name="T10" fmla="*/ 47 w 47"/>
                  <a:gd name="T11" fmla="*/ 13 h 79"/>
                  <a:gd name="T12" fmla="*/ 39 w 47"/>
                  <a:gd name="T13" fmla="*/ 0 h 79"/>
                  <a:gd name="T14" fmla="*/ 20 w 47"/>
                  <a:gd name="T15" fmla="*/ 14 h 79"/>
                  <a:gd name="T16" fmla="*/ 8 w 47"/>
                  <a:gd name="T17" fmla="*/ 35 h 79"/>
                  <a:gd name="T18" fmla="*/ 1 w 47"/>
                  <a:gd name="T19" fmla="*/ 56 h 79"/>
                  <a:gd name="T20" fmla="*/ 0 w 47"/>
                  <a:gd name="T21" fmla="*/ 79 h 79"/>
                  <a:gd name="T22" fmla="*/ 0 w 47"/>
                  <a:gd name="T23" fmla="*/ 79 h 79"/>
                  <a:gd name="T24" fmla="*/ 16 w 4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9"/>
                  <a:gd name="T41" fmla="*/ 47 w 4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17" y="59"/>
                    </a:lnTo>
                    <a:lnTo>
                      <a:pt x="24" y="40"/>
                    </a:lnTo>
                    <a:lnTo>
                      <a:pt x="33" y="25"/>
                    </a:lnTo>
                    <a:lnTo>
                      <a:pt x="47" y="13"/>
                    </a:lnTo>
                    <a:lnTo>
                      <a:pt x="39" y="0"/>
                    </a:lnTo>
                    <a:lnTo>
                      <a:pt x="20" y="14"/>
                    </a:lnTo>
                    <a:lnTo>
                      <a:pt x="8" y="35"/>
                    </a:lnTo>
                    <a:lnTo>
                      <a:pt x="1" y="56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110"/>
              <p:cNvSpPr>
                <a:spLocks/>
              </p:cNvSpPr>
              <p:nvPr/>
            </p:nvSpPr>
            <p:spPr bwMode="auto">
              <a:xfrm>
                <a:off x="1818" y="2223"/>
                <a:ext cx="12" cy="70"/>
              </a:xfrm>
              <a:custGeom>
                <a:avLst/>
                <a:gdLst>
                  <a:gd name="T0" fmla="*/ 24 w 24"/>
                  <a:gd name="T1" fmla="*/ 137 h 139"/>
                  <a:gd name="T2" fmla="*/ 24 w 24"/>
                  <a:gd name="T3" fmla="*/ 137 h 139"/>
                  <a:gd name="T4" fmla="*/ 20 w 24"/>
                  <a:gd name="T5" fmla="*/ 103 h 139"/>
                  <a:gd name="T6" fmla="*/ 18 w 24"/>
                  <a:gd name="T7" fmla="*/ 68 h 139"/>
                  <a:gd name="T8" fmla="*/ 18 w 24"/>
                  <a:gd name="T9" fmla="*/ 35 h 139"/>
                  <a:gd name="T10" fmla="*/ 17 w 24"/>
                  <a:gd name="T11" fmla="*/ 0 h 139"/>
                  <a:gd name="T12" fmla="*/ 1 w 24"/>
                  <a:gd name="T13" fmla="*/ 0 h 139"/>
                  <a:gd name="T14" fmla="*/ 0 w 24"/>
                  <a:gd name="T15" fmla="*/ 35 h 139"/>
                  <a:gd name="T16" fmla="*/ 2 w 24"/>
                  <a:gd name="T17" fmla="*/ 68 h 139"/>
                  <a:gd name="T18" fmla="*/ 4 w 24"/>
                  <a:gd name="T19" fmla="*/ 103 h 139"/>
                  <a:gd name="T20" fmla="*/ 8 w 24"/>
                  <a:gd name="T21" fmla="*/ 139 h 139"/>
                  <a:gd name="T22" fmla="*/ 8 w 24"/>
                  <a:gd name="T23" fmla="*/ 139 h 139"/>
                  <a:gd name="T24" fmla="*/ 24 w 24"/>
                  <a:gd name="T25" fmla="*/ 137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39"/>
                  <a:gd name="T41" fmla="*/ 24 w 24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39">
                    <a:moveTo>
                      <a:pt x="24" y="137"/>
                    </a:moveTo>
                    <a:lnTo>
                      <a:pt x="24" y="137"/>
                    </a:lnTo>
                    <a:lnTo>
                      <a:pt x="20" y="103"/>
                    </a:lnTo>
                    <a:lnTo>
                      <a:pt x="18" y="68"/>
                    </a:lnTo>
                    <a:lnTo>
                      <a:pt x="18" y="35"/>
                    </a:lnTo>
                    <a:lnTo>
                      <a:pt x="17" y="0"/>
                    </a:lnTo>
                    <a:lnTo>
                      <a:pt x="1" y="0"/>
                    </a:lnTo>
                    <a:lnTo>
                      <a:pt x="0" y="35"/>
                    </a:lnTo>
                    <a:lnTo>
                      <a:pt x="2" y="68"/>
                    </a:lnTo>
                    <a:lnTo>
                      <a:pt x="4" y="103"/>
                    </a:lnTo>
                    <a:lnTo>
                      <a:pt x="8" y="139"/>
                    </a:lnTo>
                    <a:lnTo>
                      <a:pt x="24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Freeform 111"/>
              <p:cNvSpPr>
                <a:spLocks/>
              </p:cNvSpPr>
              <p:nvPr/>
            </p:nvSpPr>
            <p:spPr bwMode="auto">
              <a:xfrm>
                <a:off x="1822" y="2292"/>
                <a:ext cx="33" cy="165"/>
              </a:xfrm>
              <a:custGeom>
                <a:avLst/>
                <a:gdLst>
                  <a:gd name="T0" fmla="*/ 65 w 65"/>
                  <a:gd name="T1" fmla="*/ 325 h 330"/>
                  <a:gd name="T2" fmla="*/ 65 w 65"/>
                  <a:gd name="T3" fmla="*/ 325 h 330"/>
                  <a:gd name="T4" fmla="*/ 53 w 65"/>
                  <a:gd name="T5" fmla="*/ 286 h 330"/>
                  <a:gd name="T6" fmla="*/ 44 w 65"/>
                  <a:gd name="T7" fmla="*/ 245 h 330"/>
                  <a:gd name="T8" fmla="*/ 37 w 65"/>
                  <a:gd name="T9" fmla="*/ 205 h 330"/>
                  <a:gd name="T10" fmla="*/ 33 w 65"/>
                  <a:gd name="T11" fmla="*/ 165 h 330"/>
                  <a:gd name="T12" fmla="*/ 29 w 65"/>
                  <a:gd name="T13" fmla="*/ 125 h 330"/>
                  <a:gd name="T14" fmla="*/ 25 w 65"/>
                  <a:gd name="T15" fmla="*/ 84 h 330"/>
                  <a:gd name="T16" fmla="*/ 21 w 65"/>
                  <a:gd name="T17" fmla="*/ 43 h 330"/>
                  <a:gd name="T18" fmla="*/ 16 w 65"/>
                  <a:gd name="T19" fmla="*/ 0 h 330"/>
                  <a:gd name="T20" fmla="*/ 0 w 65"/>
                  <a:gd name="T21" fmla="*/ 2 h 330"/>
                  <a:gd name="T22" fmla="*/ 5 w 65"/>
                  <a:gd name="T23" fmla="*/ 43 h 330"/>
                  <a:gd name="T24" fmla="*/ 9 w 65"/>
                  <a:gd name="T25" fmla="*/ 84 h 330"/>
                  <a:gd name="T26" fmla="*/ 13 w 65"/>
                  <a:gd name="T27" fmla="*/ 125 h 330"/>
                  <a:gd name="T28" fmla="*/ 17 w 65"/>
                  <a:gd name="T29" fmla="*/ 165 h 330"/>
                  <a:gd name="T30" fmla="*/ 21 w 65"/>
                  <a:gd name="T31" fmla="*/ 205 h 330"/>
                  <a:gd name="T32" fmla="*/ 28 w 65"/>
                  <a:gd name="T33" fmla="*/ 248 h 330"/>
                  <a:gd name="T34" fmla="*/ 37 w 65"/>
                  <a:gd name="T35" fmla="*/ 288 h 330"/>
                  <a:gd name="T36" fmla="*/ 49 w 65"/>
                  <a:gd name="T37" fmla="*/ 330 h 330"/>
                  <a:gd name="T38" fmla="*/ 49 w 65"/>
                  <a:gd name="T39" fmla="*/ 330 h 330"/>
                  <a:gd name="T40" fmla="*/ 65 w 65"/>
                  <a:gd name="T41" fmla="*/ 325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330"/>
                  <a:gd name="T65" fmla="*/ 65 w 6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330">
                    <a:moveTo>
                      <a:pt x="65" y="325"/>
                    </a:moveTo>
                    <a:lnTo>
                      <a:pt x="65" y="325"/>
                    </a:lnTo>
                    <a:lnTo>
                      <a:pt x="53" y="286"/>
                    </a:lnTo>
                    <a:lnTo>
                      <a:pt x="44" y="245"/>
                    </a:lnTo>
                    <a:lnTo>
                      <a:pt x="37" y="205"/>
                    </a:lnTo>
                    <a:lnTo>
                      <a:pt x="33" y="165"/>
                    </a:lnTo>
                    <a:lnTo>
                      <a:pt x="29" y="125"/>
                    </a:lnTo>
                    <a:lnTo>
                      <a:pt x="25" y="84"/>
                    </a:lnTo>
                    <a:lnTo>
                      <a:pt x="21" y="43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43"/>
                    </a:lnTo>
                    <a:lnTo>
                      <a:pt x="9" y="84"/>
                    </a:lnTo>
                    <a:lnTo>
                      <a:pt x="13" y="125"/>
                    </a:lnTo>
                    <a:lnTo>
                      <a:pt x="17" y="165"/>
                    </a:lnTo>
                    <a:lnTo>
                      <a:pt x="21" y="205"/>
                    </a:lnTo>
                    <a:lnTo>
                      <a:pt x="28" y="248"/>
                    </a:lnTo>
                    <a:lnTo>
                      <a:pt x="37" y="288"/>
                    </a:lnTo>
                    <a:lnTo>
                      <a:pt x="49" y="330"/>
                    </a:lnTo>
                    <a:lnTo>
                      <a:pt x="65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Freeform 112"/>
              <p:cNvSpPr>
                <a:spLocks/>
              </p:cNvSpPr>
              <p:nvPr/>
            </p:nvSpPr>
            <p:spPr bwMode="auto">
              <a:xfrm>
                <a:off x="1847" y="2454"/>
                <a:ext cx="11" cy="33"/>
              </a:xfrm>
              <a:custGeom>
                <a:avLst/>
                <a:gdLst>
                  <a:gd name="T0" fmla="*/ 22 w 22"/>
                  <a:gd name="T1" fmla="*/ 63 h 65"/>
                  <a:gd name="T2" fmla="*/ 22 w 22"/>
                  <a:gd name="T3" fmla="*/ 63 h 65"/>
                  <a:gd name="T4" fmla="*/ 19 w 22"/>
                  <a:gd name="T5" fmla="*/ 48 h 65"/>
                  <a:gd name="T6" fmla="*/ 20 w 22"/>
                  <a:gd name="T7" fmla="*/ 33 h 65"/>
                  <a:gd name="T8" fmla="*/ 19 w 22"/>
                  <a:gd name="T9" fmla="*/ 18 h 65"/>
                  <a:gd name="T10" fmla="*/ 16 w 22"/>
                  <a:gd name="T11" fmla="*/ 0 h 65"/>
                  <a:gd name="T12" fmla="*/ 0 w 22"/>
                  <a:gd name="T13" fmla="*/ 5 h 65"/>
                  <a:gd name="T14" fmla="*/ 3 w 22"/>
                  <a:gd name="T15" fmla="*/ 18 h 65"/>
                  <a:gd name="T16" fmla="*/ 2 w 22"/>
                  <a:gd name="T17" fmla="*/ 33 h 65"/>
                  <a:gd name="T18" fmla="*/ 3 w 22"/>
                  <a:gd name="T19" fmla="*/ 48 h 65"/>
                  <a:gd name="T20" fmla="*/ 6 w 22"/>
                  <a:gd name="T21" fmla="*/ 65 h 65"/>
                  <a:gd name="T22" fmla="*/ 6 w 22"/>
                  <a:gd name="T23" fmla="*/ 65 h 65"/>
                  <a:gd name="T24" fmla="*/ 22 w 22"/>
                  <a:gd name="T25" fmla="*/ 63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65"/>
                  <a:gd name="T41" fmla="*/ 22 w 2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65">
                    <a:moveTo>
                      <a:pt x="22" y="63"/>
                    </a:moveTo>
                    <a:lnTo>
                      <a:pt x="22" y="63"/>
                    </a:lnTo>
                    <a:lnTo>
                      <a:pt x="19" y="48"/>
                    </a:lnTo>
                    <a:lnTo>
                      <a:pt x="20" y="33"/>
                    </a:lnTo>
                    <a:lnTo>
                      <a:pt x="19" y="18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3" y="18"/>
                    </a:lnTo>
                    <a:lnTo>
                      <a:pt x="2" y="33"/>
                    </a:lnTo>
                    <a:lnTo>
                      <a:pt x="3" y="48"/>
                    </a:lnTo>
                    <a:lnTo>
                      <a:pt x="6" y="65"/>
                    </a:lnTo>
                    <a:lnTo>
                      <a:pt x="2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3" name="Freeform 113"/>
              <p:cNvSpPr>
                <a:spLocks/>
              </p:cNvSpPr>
              <p:nvPr/>
            </p:nvSpPr>
            <p:spPr bwMode="auto">
              <a:xfrm>
                <a:off x="1850" y="2486"/>
                <a:ext cx="20" cy="43"/>
              </a:xfrm>
              <a:custGeom>
                <a:avLst/>
                <a:gdLst>
                  <a:gd name="T0" fmla="*/ 40 w 40"/>
                  <a:gd name="T1" fmla="*/ 84 h 87"/>
                  <a:gd name="T2" fmla="*/ 40 w 40"/>
                  <a:gd name="T3" fmla="*/ 84 h 87"/>
                  <a:gd name="T4" fmla="*/ 35 w 40"/>
                  <a:gd name="T5" fmla="*/ 63 h 87"/>
                  <a:gd name="T6" fmla="*/ 28 w 40"/>
                  <a:gd name="T7" fmla="*/ 40 h 87"/>
                  <a:gd name="T8" fmla="*/ 21 w 40"/>
                  <a:gd name="T9" fmla="*/ 21 h 87"/>
                  <a:gd name="T10" fmla="*/ 16 w 40"/>
                  <a:gd name="T11" fmla="*/ 0 h 87"/>
                  <a:gd name="T12" fmla="*/ 0 w 40"/>
                  <a:gd name="T13" fmla="*/ 2 h 87"/>
                  <a:gd name="T14" fmla="*/ 5 w 40"/>
                  <a:gd name="T15" fmla="*/ 24 h 87"/>
                  <a:gd name="T16" fmla="*/ 12 w 40"/>
                  <a:gd name="T17" fmla="*/ 45 h 87"/>
                  <a:gd name="T18" fmla="*/ 18 w 40"/>
                  <a:gd name="T19" fmla="*/ 65 h 87"/>
                  <a:gd name="T20" fmla="*/ 24 w 40"/>
                  <a:gd name="T21" fmla="*/ 87 h 87"/>
                  <a:gd name="T22" fmla="*/ 24 w 40"/>
                  <a:gd name="T23" fmla="*/ 87 h 87"/>
                  <a:gd name="T24" fmla="*/ 40 w 40"/>
                  <a:gd name="T25" fmla="*/ 84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7"/>
                  <a:gd name="T41" fmla="*/ 40 w 40"/>
                  <a:gd name="T42" fmla="*/ 87 h 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7">
                    <a:moveTo>
                      <a:pt x="40" y="84"/>
                    </a:moveTo>
                    <a:lnTo>
                      <a:pt x="40" y="84"/>
                    </a:lnTo>
                    <a:lnTo>
                      <a:pt x="35" y="63"/>
                    </a:lnTo>
                    <a:lnTo>
                      <a:pt x="28" y="40"/>
                    </a:lnTo>
                    <a:lnTo>
                      <a:pt x="21" y="21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4"/>
                    </a:lnTo>
                    <a:lnTo>
                      <a:pt x="12" y="45"/>
                    </a:lnTo>
                    <a:lnTo>
                      <a:pt x="18" y="65"/>
                    </a:lnTo>
                    <a:lnTo>
                      <a:pt x="24" y="87"/>
                    </a:lnTo>
                    <a:lnTo>
                      <a:pt x="40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Freeform 114"/>
              <p:cNvSpPr>
                <a:spLocks/>
              </p:cNvSpPr>
              <p:nvPr/>
            </p:nvSpPr>
            <p:spPr bwMode="auto">
              <a:xfrm>
                <a:off x="1853" y="2528"/>
                <a:ext cx="17" cy="16"/>
              </a:xfrm>
              <a:custGeom>
                <a:avLst/>
                <a:gdLst>
                  <a:gd name="T0" fmla="*/ 0 w 34"/>
                  <a:gd name="T1" fmla="*/ 26 h 32"/>
                  <a:gd name="T2" fmla="*/ 0 w 34"/>
                  <a:gd name="T3" fmla="*/ 26 h 32"/>
                  <a:gd name="T4" fmla="*/ 14 w 34"/>
                  <a:gd name="T5" fmla="*/ 32 h 32"/>
                  <a:gd name="T6" fmla="*/ 26 w 34"/>
                  <a:gd name="T7" fmla="*/ 27 h 32"/>
                  <a:gd name="T8" fmla="*/ 34 w 34"/>
                  <a:gd name="T9" fmla="*/ 14 h 32"/>
                  <a:gd name="T10" fmla="*/ 34 w 34"/>
                  <a:gd name="T11" fmla="*/ 0 h 32"/>
                  <a:gd name="T12" fmla="*/ 18 w 34"/>
                  <a:gd name="T13" fmla="*/ 3 h 32"/>
                  <a:gd name="T14" fmla="*/ 18 w 34"/>
                  <a:gd name="T15" fmla="*/ 11 h 32"/>
                  <a:gd name="T16" fmla="*/ 15 w 34"/>
                  <a:gd name="T17" fmla="*/ 14 h 32"/>
                  <a:gd name="T18" fmla="*/ 14 w 34"/>
                  <a:gd name="T19" fmla="*/ 14 h 32"/>
                  <a:gd name="T20" fmla="*/ 11 w 34"/>
                  <a:gd name="T21" fmla="*/ 15 h 32"/>
                  <a:gd name="T22" fmla="*/ 11 w 34"/>
                  <a:gd name="T23" fmla="*/ 15 h 32"/>
                  <a:gd name="T24" fmla="*/ 0 w 34"/>
                  <a:gd name="T25" fmla="*/ 26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32"/>
                  <a:gd name="T41" fmla="*/ 34 w 3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32">
                    <a:moveTo>
                      <a:pt x="0" y="26"/>
                    </a:moveTo>
                    <a:lnTo>
                      <a:pt x="0" y="26"/>
                    </a:lnTo>
                    <a:lnTo>
                      <a:pt x="14" y="32"/>
                    </a:lnTo>
                    <a:lnTo>
                      <a:pt x="26" y="27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1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5" name="Freeform 115"/>
              <p:cNvSpPr>
                <a:spLocks/>
              </p:cNvSpPr>
              <p:nvPr/>
            </p:nvSpPr>
            <p:spPr bwMode="auto">
              <a:xfrm>
                <a:off x="1793" y="2447"/>
                <a:ext cx="66" cy="94"/>
              </a:xfrm>
              <a:custGeom>
                <a:avLst/>
                <a:gdLst>
                  <a:gd name="T0" fmla="*/ 0 w 131"/>
                  <a:gd name="T1" fmla="*/ 10 h 188"/>
                  <a:gd name="T2" fmla="*/ 0 w 131"/>
                  <a:gd name="T3" fmla="*/ 10 h 188"/>
                  <a:gd name="T4" fmla="*/ 17 w 131"/>
                  <a:gd name="T5" fmla="*/ 32 h 188"/>
                  <a:gd name="T6" fmla="*/ 33 w 131"/>
                  <a:gd name="T7" fmla="*/ 53 h 188"/>
                  <a:gd name="T8" fmla="*/ 45 w 131"/>
                  <a:gd name="T9" fmla="*/ 76 h 188"/>
                  <a:gd name="T10" fmla="*/ 59 w 131"/>
                  <a:gd name="T11" fmla="*/ 99 h 188"/>
                  <a:gd name="T12" fmla="*/ 71 w 131"/>
                  <a:gd name="T13" fmla="*/ 123 h 188"/>
                  <a:gd name="T14" fmla="*/ 85 w 131"/>
                  <a:gd name="T15" fmla="*/ 145 h 188"/>
                  <a:gd name="T16" fmla="*/ 102 w 131"/>
                  <a:gd name="T17" fmla="*/ 168 h 188"/>
                  <a:gd name="T18" fmla="*/ 120 w 131"/>
                  <a:gd name="T19" fmla="*/ 188 h 188"/>
                  <a:gd name="T20" fmla="*/ 131 w 131"/>
                  <a:gd name="T21" fmla="*/ 177 h 188"/>
                  <a:gd name="T22" fmla="*/ 115 w 131"/>
                  <a:gd name="T23" fmla="*/ 157 h 188"/>
                  <a:gd name="T24" fmla="*/ 99 w 131"/>
                  <a:gd name="T25" fmla="*/ 137 h 188"/>
                  <a:gd name="T26" fmla="*/ 87 w 131"/>
                  <a:gd name="T27" fmla="*/ 115 h 188"/>
                  <a:gd name="T28" fmla="*/ 75 w 131"/>
                  <a:gd name="T29" fmla="*/ 91 h 188"/>
                  <a:gd name="T30" fmla="*/ 61 w 131"/>
                  <a:gd name="T31" fmla="*/ 68 h 188"/>
                  <a:gd name="T32" fmla="*/ 47 w 131"/>
                  <a:gd name="T33" fmla="*/ 45 h 188"/>
                  <a:gd name="T34" fmla="*/ 30 w 131"/>
                  <a:gd name="T35" fmla="*/ 21 h 188"/>
                  <a:gd name="T36" fmla="*/ 13 w 131"/>
                  <a:gd name="T37" fmla="*/ 0 h 188"/>
                  <a:gd name="T38" fmla="*/ 13 w 131"/>
                  <a:gd name="T39" fmla="*/ 0 h 188"/>
                  <a:gd name="T40" fmla="*/ 0 w 131"/>
                  <a:gd name="T41" fmla="*/ 10 h 1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188"/>
                  <a:gd name="T65" fmla="*/ 131 w 131"/>
                  <a:gd name="T66" fmla="*/ 188 h 1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188">
                    <a:moveTo>
                      <a:pt x="0" y="10"/>
                    </a:moveTo>
                    <a:lnTo>
                      <a:pt x="0" y="10"/>
                    </a:lnTo>
                    <a:lnTo>
                      <a:pt x="17" y="32"/>
                    </a:lnTo>
                    <a:lnTo>
                      <a:pt x="33" y="53"/>
                    </a:lnTo>
                    <a:lnTo>
                      <a:pt x="45" y="76"/>
                    </a:lnTo>
                    <a:lnTo>
                      <a:pt x="59" y="99"/>
                    </a:lnTo>
                    <a:lnTo>
                      <a:pt x="71" y="123"/>
                    </a:lnTo>
                    <a:lnTo>
                      <a:pt x="85" y="145"/>
                    </a:lnTo>
                    <a:lnTo>
                      <a:pt x="102" y="168"/>
                    </a:lnTo>
                    <a:lnTo>
                      <a:pt x="120" y="188"/>
                    </a:lnTo>
                    <a:lnTo>
                      <a:pt x="131" y="177"/>
                    </a:lnTo>
                    <a:lnTo>
                      <a:pt x="115" y="157"/>
                    </a:lnTo>
                    <a:lnTo>
                      <a:pt x="99" y="137"/>
                    </a:lnTo>
                    <a:lnTo>
                      <a:pt x="87" y="115"/>
                    </a:lnTo>
                    <a:lnTo>
                      <a:pt x="75" y="91"/>
                    </a:lnTo>
                    <a:lnTo>
                      <a:pt x="61" y="68"/>
                    </a:lnTo>
                    <a:lnTo>
                      <a:pt x="47" y="45"/>
                    </a:lnTo>
                    <a:lnTo>
                      <a:pt x="30" y="21"/>
                    </a:lnTo>
                    <a:lnTo>
                      <a:pt x="1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Freeform 116"/>
              <p:cNvSpPr>
                <a:spLocks/>
              </p:cNvSpPr>
              <p:nvPr/>
            </p:nvSpPr>
            <p:spPr bwMode="auto">
              <a:xfrm>
                <a:off x="1742" y="2367"/>
                <a:ext cx="57" cy="85"/>
              </a:xfrm>
              <a:custGeom>
                <a:avLst/>
                <a:gdLst>
                  <a:gd name="T0" fmla="*/ 0 w 114"/>
                  <a:gd name="T1" fmla="*/ 11 h 170"/>
                  <a:gd name="T2" fmla="*/ 0 w 114"/>
                  <a:gd name="T3" fmla="*/ 11 h 170"/>
                  <a:gd name="T4" fmla="*/ 15 w 114"/>
                  <a:gd name="T5" fmla="*/ 30 h 170"/>
                  <a:gd name="T6" fmla="*/ 28 w 114"/>
                  <a:gd name="T7" fmla="*/ 50 h 170"/>
                  <a:gd name="T8" fmla="*/ 37 w 114"/>
                  <a:gd name="T9" fmla="*/ 70 h 170"/>
                  <a:gd name="T10" fmla="*/ 50 w 114"/>
                  <a:gd name="T11" fmla="*/ 91 h 170"/>
                  <a:gd name="T12" fmla="*/ 60 w 114"/>
                  <a:gd name="T13" fmla="*/ 111 h 170"/>
                  <a:gd name="T14" fmla="*/ 72 w 114"/>
                  <a:gd name="T15" fmla="*/ 132 h 170"/>
                  <a:gd name="T16" fmla="*/ 86 w 114"/>
                  <a:gd name="T17" fmla="*/ 152 h 170"/>
                  <a:gd name="T18" fmla="*/ 101 w 114"/>
                  <a:gd name="T19" fmla="*/ 170 h 170"/>
                  <a:gd name="T20" fmla="*/ 114 w 114"/>
                  <a:gd name="T21" fmla="*/ 160 h 170"/>
                  <a:gd name="T22" fmla="*/ 99 w 114"/>
                  <a:gd name="T23" fmla="*/ 141 h 170"/>
                  <a:gd name="T24" fmla="*/ 86 w 114"/>
                  <a:gd name="T25" fmla="*/ 124 h 170"/>
                  <a:gd name="T26" fmla="*/ 76 w 114"/>
                  <a:gd name="T27" fmla="*/ 103 h 170"/>
                  <a:gd name="T28" fmla="*/ 66 w 114"/>
                  <a:gd name="T29" fmla="*/ 83 h 170"/>
                  <a:gd name="T30" fmla="*/ 54 w 114"/>
                  <a:gd name="T31" fmla="*/ 62 h 170"/>
                  <a:gd name="T32" fmla="*/ 41 w 114"/>
                  <a:gd name="T33" fmla="*/ 42 h 170"/>
                  <a:gd name="T34" fmla="*/ 28 w 114"/>
                  <a:gd name="T35" fmla="*/ 22 h 170"/>
                  <a:gd name="T36" fmla="*/ 13 w 114"/>
                  <a:gd name="T37" fmla="*/ 0 h 170"/>
                  <a:gd name="T38" fmla="*/ 13 w 114"/>
                  <a:gd name="T39" fmla="*/ 0 h 170"/>
                  <a:gd name="T40" fmla="*/ 0 w 114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170"/>
                  <a:gd name="T65" fmla="*/ 114 w 114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5" y="30"/>
                    </a:lnTo>
                    <a:lnTo>
                      <a:pt x="28" y="50"/>
                    </a:lnTo>
                    <a:lnTo>
                      <a:pt x="37" y="70"/>
                    </a:lnTo>
                    <a:lnTo>
                      <a:pt x="50" y="91"/>
                    </a:lnTo>
                    <a:lnTo>
                      <a:pt x="60" y="111"/>
                    </a:lnTo>
                    <a:lnTo>
                      <a:pt x="72" y="132"/>
                    </a:lnTo>
                    <a:lnTo>
                      <a:pt x="86" y="152"/>
                    </a:lnTo>
                    <a:lnTo>
                      <a:pt x="101" y="170"/>
                    </a:lnTo>
                    <a:lnTo>
                      <a:pt x="114" y="160"/>
                    </a:lnTo>
                    <a:lnTo>
                      <a:pt x="99" y="141"/>
                    </a:lnTo>
                    <a:lnTo>
                      <a:pt x="86" y="124"/>
                    </a:lnTo>
                    <a:lnTo>
                      <a:pt x="76" y="103"/>
                    </a:lnTo>
                    <a:lnTo>
                      <a:pt x="66" y="83"/>
                    </a:lnTo>
                    <a:lnTo>
                      <a:pt x="54" y="62"/>
                    </a:lnTo>
                    <a:lnTo>
                      <a:pt x="41" y="42"/>
                    </a:lnTo>
                    <a:lnTo>
                      <a:pt x="28" y="22"/>
                    </a:lnTo>
                    <a:lnTo>
                      <a:pt x="1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7" name="Freeform 117"/>
              <p:cNvSpPr>
                <a:spLocks/>
              </p:cNvSpPr>
              <p:nvPr/>
            </p:nvSpPr>
            <p:spPr bwMode="auto">
              <a:xfrm>
                <a:off x="1707" y="2353"/>
                <a:ext cx="42" cy="19"/>
              </a:xfrm>
              <a:custGeom>
                <a:avLst/>
                <a:gdLst>
                  <a:gd name="T0" fmla="*/ 2 w 84"/>
                  <a:gd name="T1" fmla="*/ 21 h 39"/>
                  <a:gd name="T2" fmla="*/ 5 w 84"/>
                  <a:gd name="T3" fmla="*/ 20 h 39"/>
                  <a:gd name="T4" fmla="*/ 14 w 84"/>
                  <a:gd name="T5" fmla="*/ 17 h 39"/>
                  <a:gd name="T6" fmla="*/ 23 w 84"/>
                  <a:gd name="T7" fmla="*/ 16 h 39"/>
                  <a:gd name="T8" fmla="*/ 33 w 84"/>
                  <a:gd name="T9" fmla="*/ 16 h 39"/>
                  <a:gd name="T10" fmla="*/ 40 w 84"/>
                  <a:gd name="T11" fmla="*/ 19 h 39"/>
                  <a:gd name="T12" fmla="*/ 48 w 84"/>
                  <a:gd name="T13" fmla="*/ 23 h 39"/>
                  <a:gd name="T14" fmla="*/ 57 w 84"/>
                  <a:gd name="T15" fmla="*/ 27 h 39"/>
                  <a:gd name="T16" fmla="*/ 64 w 84"/>
                  <a:gd name="T17" fmla="*/ 32 h 39"/>
                  <a:gd name="T18" fmla="*/ 71 w 84"/>
                  <a:gd name="T19" fmla="*/ 39 h 39"/>
                  <a:gd name="T20" fmla="*/ 84 w 84"/>
                  <a:gd name="T21" fmla="*/ 28 h 39"/>
                  <a:gd name="T22" fmla="*/ 75 w 84"/>
                  <a:gd name="T23" fmla="*/ 19 h 39"/>
                  <a:gd name="T24" fmla="*/ 65 w 84"/>
                  <a:gd name="T25" fmla="*/ 13 h 39"/>
                  <a:gd name="T26" fmla="*/ 56 w 84"/>
                  <a:gd name="T27" fmla="*/ 7 h 39"/>
                  <a:gd name="T28" fmla="*/ 45 w 84"/>
                  <a:gd name="T29" fmla="*/ 3 h 39"/>
                  <a:gd name="T30" fmla="*/ 33 w 84"/>
                  <a:gd name="T31" fmla="*/ 0 h 39"/>
                  <a:gd name="T32" fmla="*/ 23 w 84"/>
                  <a:gd name="T33" fmla="*/ 0 h 39"/>
                  <a:gd name="T34" fmla="*/ 12 w 84"/>
                  <a:gd name="T35" fmla="*/ 1 h 39"/>
                  <a:gd name="T36" fmla="*/ 0 w 84"/>
                  <a:gd name="T37" fmla="*/ 4 h 39"/>
                  <a:gd name="T38" fmla="*/ 2 w 84"/>
                  <a:gd name="T39" fmla="*/ 3 h 39"/>
                  <a:gd name="T40" fmla="*/ 2 w 84"/>
                  <a:gd name="T41" fmla="*/ 21 h 39"/>
                  <a:gd name="T42" fmla="*/ 4 w 84"/>
                  <a:gd name="T43" fmla="*/ 20 h 39"/>
                  <a:gd name="T44" fmla="*/ 5 w 84"/>
                  <a:gd name="T45" fmla="*/ 20 h 39"/>
                  <a:gd name="T46" fmla="*/ 2 w 84"/>
                  <a:gd name="T47" fmla="*/ 21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4"/>
                  <a:gd name="T73" fmla="*/ 0 h 39"/>
                  <a:gd name="T74" fmla="*/ 84 w 84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4" h="39">
                    <a:moveTo>
                      <a:pt x="2" y="21"/>
                    </a:moveTo>
                    <a:lnTo>
                      <a:pt x="5" y="20"/>
                    </a:lnTo>
                    <a:lnTo>
                      <a:pt x="14" y="17"/>
                    </a:lnTo>
                    <a:lnTo>
                      <a:pt x="23" y="16"/>
                    </a:lnTo>
                    <a:lnTo>
                      <a:pt x="33" y="16"/>
                    </a:lnTo>
                    <a:lnTo>
                      <a:pt x="40" y="19"/>
                    </a:lnTo>
                    <a:lnTo>
                      <a:pt x="48" y="23"/>
                    </a:lnTo>
                    <a:lnTo>
                      <a:pt x="57" y="27"/>
                    </a:lnTo>
                    <a:lnTo>
                      <a:pt x="64" y="32"/>
                    </a:lnTo>
                    <a:lnTo>
                      <a:pt x="71" y="39"/>
                    </a:lnTo>
                    <a:lnTo>
                      <a:pt x="84" y="28"/>
                    </a:lnTo>
                    <a:lnTo>
                      <a:pt x="75" y="19"/>
                    </a:lnTo>
                    <a:lnTo>
                      <a:pt x="65" y="13"/>
                    </a:lnTo>
                    <a:lnTo>
                      <a:pt x="56" y="7"/>
                    </a:lnTo>
                    <a:lnTo>
                      <a:pt x="45" y="3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21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8" name="Freeform 118"/>
              <p:cNvSpPr>
                <a:spLocks/>
              </p:cNvSpPr>
              <p:nvPr/>
            </p:nvSpPr>
            <p:spPr bwMode="auto">
              <a:xfrm>
                <a:off x="1687" y="2354"/>
                <a:ext cx="21" cy="22"/>
              </a:xfrm>
              <a:custGeom>
                <a:avLst/>
                <a:gdLst>
                  <a:gd name="T0" fmla="*/ 15 w 41"/>
                  <a:gd name="T1" fmla="*/ 44 h 44"/>
                  <a:gd name="T2" fmla="*/ 16 w 41"/>
                  <a:gd name="T3" fmla="*/ 44 h 44"/>
                  <a:gd name="T4" fmla="*/ 27 w 41"/>
                  <a:gd name="T5" fmla="*/ 26 h 44"/>
                  <a:gd name="T6" fmla="*/ 35 w 41"/>
                  <a:gd name="T7" fmla="*/ 18 h 44"/>
                  <a:gd name="T8" fmla="*/ 37 w 41"/>
                  <a:gd name="T9" fmla="*/ 17 h 44"/>
                  <a:gd name="T10" fmla="*/ 41 w 41"/>
                  <a:gd name="T11" fmla="*/ 18 h 44"/>
                  <a:gd name="T12" fmla="*/ 41 w 41"/>
                  <a:gd name="T13" fmla="*/ 0 h 44"/>
                  <a:gd name="T14" fmla="*/ 35 w 41"/>
                  <a:gd name="T15" fmla="*/ 1 h 44"/>
                  <a:gd name="T16" fmla="*/ 24 w 41"/>
                  <a:gd name="T17" fmla="*/ 5 h 44"/>
                  <a:gd name="T18" fmla="*/ 13 w 41"/>
                  <a:gd name="T19" fmla="*/ 16 h 44"/>
                  <a:gd name="T20" fmla="*/ 0 w 41"/>
                  <a:gd name="T21" fmla="*/ 36 h 44"/>
                  <a:gd name="T22" fmla="*/ 1 w 41"/>
                  <a:gd name="T23" fmla="*/ 36 h 44"/>
                  <a:gd name="T24" fmla="*/ 15 w 41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15" y="44"/>
                    </a:moveTo>
                    <a:lnTo>
                      <a:pt x="16" y="44"/>
                    </a:lnTo>
                    <a:lnTo>
                      <a:pt x="27" y="26"/>
                    </a:lnTo>
                    <a:lnTo>
                      <a:pt x="35" y="18"/>
                    </a:lnTo>
                    <a:lnTo>
                      <a:pt x="37" y="17"/>
                    </a:lnTo>
                    <a:lnTo>
                      <a:pt x="41" y="18"/>
                    </a:lnTo>
                    <a:lnTo>
                      <a:pt x="41" y="0"/>
                    </a:lnTo>
                    <a:lnTo>
                      <a:pt x="35" y="1"/>
                    </a:lnTo>
                    <a:lnTo>
                      <a:pt x="24" y="5"/>
                    </a:lnTo>
                    <a:lnTo>
                      <a:pt x="13" y="16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9" name="Freeform 119"/>
              <p:cNvSpPr>
                <a:spLocks/>
              </p:cNvSpPr>
              <p:nvPr/>
            </p:nvSpPr>
            <p:spPr bwMode="auto">
              <a:xfrm>
                <a:off x="1681" y="2372"/>
                <a:ext cx="34" cy="110"/>
              </a:xfrm>
              <a:custGeom>
                <a:avLst/>
                <a:gdLst>
                  <a:gd name="T0" fmla="*/ 69 w 69"/>
                  <a:gd name="T1" fmla="*/ 210 h 219"/>
                  <a:gd name="T2" fmla="*/ 69 w 69"/>
                  <a:gd name="T3" fmla="*/ 212 h 219"/>
                  <a:gd name="T4" fmla="*/ 50 w 69"/>
                  <a:gd name="T5" fmla="*/ 169 h 219"/>
                  <a:gd name="T6" fmla="*/ 35 w 69"/>
                  <a:gd name="T7" fmla="*/ 131 h 219"/>
                  <a:gd name="T8" fmla="*/ 26 w 69"/>
                  <a:gd name="T9" fmla="*/ 102 h 219"/>
                  <a:gd name="T10" fmla="*/ 19 w 69"/>
                  <a:gd name="T11" fmla="*/ 75 h 219"/>
                  <a:gd name="T12" fmla="*/ 19 w 69"/>
                  <a:gd name="T13" fmla="*/ 53 h 219"/>
                  <a:gd name="T14" fmla="*/ 18 w 69"/>
                  <a:gd name="T15" fmla="*/ 36 h 219"/>
                  <a:gd name="T16" fmla="*/ 23 w 69"/>
                  <a:gd name="T17" fmla="*/ 21 h 219"/>
                  <a:gd name="T18" fmla="*/ 29 w 69"/>
                  <a:gd name="T19" fmla="*/ 8 h 219"/>
                  <a:gd name="T20" fmla="*/ 15 w 69"/>
                  <a:gd name="T21" fmla="*/ 0 h 219"/>
                  <a:gd name="T22" fmla="*/ 7 w 69"/>
                  <a:gd name="T23" fmla="*/ 16 h 219"/>
                  <a:gd name="T24" fmla="*/ 2 w 69"/>
                  <a:gd name="T25" fmla="*/ 33 h 219"/>
                  <a:gd name="T26" fmla="*/ 0 w 69"/>
                  <a:gd name="T27" fmla="*/ 53 h 219"/>
                  <a:gd name="T28" fmla="*/ 3 w 69"/>
                  <a:gd name="T29" fmla="*/ 78 h 219"/>
                  <a:gd name="T30" fmla="*/ 10 w 69"/>
                  <a:gd name="T31" fmla="*/ 104 h 219"/>
                  <a:gd name="T32" fmla="*/ 19 w 69"/>
                  <a:gd name="T33" fmla="*/ 137 h 219"/>
                  <a:gd name="T34" fmla="*/ 34 w 69"/>
                  <a:gd name="T35" fmla="*/ 174 h 219"/>
                  <a:gd name="T36" fmla="*/ 53 w 69"/>
                  <a:gd name="T37" fmla="*/ 217 h 219"/>
                  <a:gd name="T38" fmla="*/ 53 w 69"/>
                  <a:gd name="T39" fmla="*/ 219 h 219"/>
                  <a:gd name="T40" fmla="*/ 69 w 69"/>
                  <a:gd name="T41" fmla="*/ 210 h 2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19"/>
                  <a:gd name="T65" fmla="*/ 69 w 69"/>
                  <a:gd name="T66" fmla="*/ 219 h 2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19">
                    <a:moveTo>
                      <a:pt x="69" y="210"/>
                    </a:moveTo>
                    <a:lnTo>
                      <a:pt x="69" y="212"/>
                    </a:lnTo>
                    <a:lnTo>
                      <a:pt x="50" y="169"/>
                    </a:lnTo>
                    <a:lnTo>
                      <a:pt x="35" y="131"/>
                    </a:lnTo>
                    <a:lnTo>
                      <a:pt x="26" y="102"/>
                    </a:lnTo>
                    <a:lnTo>
                      <a:pt x="19" y="75"/>
                    </a:lnTo>
                    <a:lnTo>
                      <a:pt x="19" y="53"/>
                    </a:lnTo>
                    <a:lnTo>
                      <a:pt x="18" y="36"/>
                    </a:lnTo>
                    <a:lnTo>
                      <a:pt x="23" y="21"/>
                    </a:lnTo>
                    <a:lnTo>
                      <a:pt x="29" y="8"/>
                    </a:lnTo>
                    <a:lnTo>
                      <a:pt x="15" y="0"/>
                    </a:lnTo>
                    <a:lnTo>
                      <a:pt x="7" y="16"/>
                    </a:lnTo>
                    <a:lnTo>
                      <a:pt x="2" y="33"/>
                    </a:lnTo>
                    <a:lnTo>
                      <a:pt x="0" y="53"/>
                    </a:lnTo>
                    <a:lnTo>
                      <a:pt x="3" y="78"/>
                    </a:lnTo>
                    <a:lnTo>
                      <a:pt x="10" y="104"/>
                    </a:lnTo>
                    <a:lnTo>
                      <a:pt x="19" y="137"/>
                    </a:lnTo>
                    <a:lnTo>
                      <a:pt x="34" y="174"/>
                    </a:lnTo>
                    <a:lnTo>
                      <a:pt x="53" y="217"/>
                    </a:lnTo>
                    <a:lnTo>
                      <a:pt x="53" y="219"/>
                    </a:lnTo>
                    <a:lnTo>
                      <a:pt x="6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0" name="Freeform 120"/>
              <p:cNvSpPr>
                <a:spLocks/>
              </p:cNvSpPr>
              <p:nvPr/>
            </p:nvSpPr>
            <p:spPr bwMode="auto">
              <a:xfrm>
                <a:off x="1707" y="2478"/>
                <a:ext cx="66" cy="108"/>
              </a:xfrm>
              <a:custGeom>
                <a:avLst/>
                <a:gdLst>
                  <a:gd name="T0" fmla="*/ 133 w 133"/>
                  <a:gd name="T1" fmla="*/ 209 h 217"/>
                  <a:gd name="T2" fmla="*/ 133 w 133"/>
                  <a:gd name="T3" fmla="*/ 209 h 217"/>
                  <a:gd name="T4" fmla="*/ 116 w 133"/>
                  <a:gd name="T5" fmla="*/ 183 h 217"/>
                  <a:gd name="T6" fmla="*/ 100 w 133"/>
                  <a:gd name="T7" fmla="*/ 158 h 217"/>
                  <a:gd name="T8" fmla="*/ 84 w 133"/>
                  <a:gd name="T9" fmla="*/ 132 h 217"/>
                  <a:gd name="T10" fmla="*/ 71 w 133"/>
                  <a:gd name="T11" fmla="*/ 107 h 217"/>
                  <a:gd name="T12" fmla="*/ 56 w 133"/>
                  <a:gd name="T13" fmla="*/ 81 h 217"/>
                  <a:gd name="T14" fmla="*/ 43 w 133"/>
                  <a:gd name="T15" fmla="*/ 54 h 217"/>
                  <a:gd name="T16" fmla="*/ 29 w 133"/>
                  <a:gd name="T17" fmla="*/ 27 h 217"/>
                  <a:gd name="T18" fmla="*/ 16 w 133"/>
                  <a:gd name="T19" fmla="*/ 0 h 217"/>
                  <a:gd name="T20" fmla="*/ 0 w 133"/>
                  <a:gd name="T21" fmla="*/ 9 h 217"/>
                  <a:gd name="T22" fmla="*/ 13 w 133"/>
                  <a:gd name="T23" fmla="*/ 35 h 217"/>
                  <a:gd name="T24" fmla="*/ 27 w 133"/>
                  <a:gd name="T25" fmla="*/ 62 h 217"/>
                  <a:gd name="T26" fmla="*/ 40 w 133"/>
                  <a:gd name="T27" fmla="*/ 89 h 217"/>
                  <a:gd name="T28" fmla="*/ 55 w 133"/>
                  <a:gd name="T29" fmla="*/ 115 h 217"/>
                  <a:gd name="T30" fmla="*/ 71 w 133"/>
                  <a:gd name="T31" fmla="*/ 140 h 217"/>
                  <a:gd name="T32" fmla="*/ 87 w 133"/>
                  <a:gd name="T33" fmla="*/ 166 h 217"/>
                  <a:gd name="T34" fmla="*/ 103 w 133"/>
                  <a:gd name="T35" fmla="*/ 191 h 217"/>
                  <a:gd name="T36" fmla="*/ 119 w 133"/>
                  <a:gd name="T37" fmla="*/ 217 h 217"/>
                  <a:gd name="T38" fmla="*/ 119 w 133"/>
                  <a:gd name="T39" fmla="*/ 217 h 217"/>
                  <a:gd name="T40" fmla="*/ 133 w 133"/>
                  <a:gd name="T41" fmla="*/ 209 h 2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3"/>
                  <a:gd name="T64" fmla="*/ 0 h 217"/>
                  <a:gd name="T65" fmla="*/ 133 w 133"/>
                  <a:gd name="T66" fmla="*/ 217 h 2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3" h="217">
                    <a:moveTo>
                      <a:pt x="133" y="209"/>
                    </a:moveTo>
                    <a:lnTo>
                      <a:pt x="133" y="209"/>
                    </a:lnTo>
                    <a:lnTo>
                      <a:pt x="116" y="183"/>
                    </a:lnTo>
                    <a:lnTo>
                      <a:pt x="100" y="158"/>
                    </a:lnTo>
                    <a:lnTo>
                      <a:pt x="84" y="132"/>
                    </a:lnTo>
                    <a:lnTo>
                      <a:pt x="71" y="107"/>
                    </a:lnTo>
                    <a:lnTo>
                      <a:pt x="56" y="81"/>
                    </a:lnTo>
                    <a:lnTo>
                      <a:pt x="43" y="54"/>
                    </a:lnTo>
                    <a:lnTo>
                      <a:pt x="29" y="27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13" y="35"/>
                    </a:lnTo>
                    <a:lnTo>
                      <a:pt x="27" y="62"/>
                    </a:lnTo>
                    <a:lnTo>
                      <a:pt x="40" y="89"/>
                    </a:lnTo>
                    <a:lnTo>
                      <a:pt x="55" y="115"/>
                    </a:lnTo>
                    <a:lnTo>
                      <a:pt x="71" y="140"/>
                    </a:lnTo>
                    <a:lnTo>
                      <a:pt x="87" y="166"/>
                    </a:lnTo>
                    <a:lnTo>
                      <a:pt x="103" y="191"/>
                    </a:lnTo>
                    <a:lnTo>
                      <a:pt x="119" y="217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1" name="Freeform 121"/>
              <p:cNvSpPr>
                <a:spLocks/>
              </p:cNvSpPr>
              <p:nvPr/>
            </p:nvSpPr>
            <p:spPr bwMode="auto">
              <a:xfrm>
                <a:off x="1767" y="2582"/>
                <a:ext cx="49" cy="131"/>
              </a:xfrm>
              <a:custGeom>
                <a:avLst/>
                <a:gdLst>
                  <a:gd name="T0" fmla="*/ 100 w 100"/>
                  <a:gd name="T1" fmla="*/ 256 h 261"/>
                  <a:gd name="T2" fmla="*/ 100 w 100"/>
                  <a:gd name="T3" fmla="*/ 257 h 261"/>
                  <a:gd name="T4" fmla="*/ 90 w 100"/>
                  <a:gd name="T5" fmla="*/ 224 h 261"/>
                  <a:gd name="T6" fmla="*/ 82 w 100"/>
                  <a:gd name="T7" fmla="*/ 190 h 261"/>
                  <a:gd name="T8" fmla="*/ 74 w 100"/>
                  <a:gd name="T9" fmla="*/ 157 h 261"/>
                  <a:gd name="T10" fmla="*/ 66 w 100"/>
                  <a:gd name="T11" fmla="*/ 124 h 261"/>
                  <a:gd name="T12" fmla="*/ 57 w 100"/>
                  <a:gd name="T13" fmla="*/ 91 h 261"/>
                  <a:gd name="T14" fmla="*/ 46 w 100"/>
                  <a:gd name="T15" fmla="*/ 60 h 261"/>
                  <a:gd name="T16" fmla="*/ 32 w 100"/>
                  <a:gd name="T17" fmla="*/ 29 h 261"/>
                  <a:gd name="T18" fmla="*/ 14 w 100"/>
                  <a:gd name="T19" fmla="*/ 0 h 261"/>
                  <a:gd name="T20" fmla="*/ 0 w 100"/>
                  <a:gd name="T21" fmla="*/ 8 h 261"/>
                  <a:gd name="T22" fmla="*/ 16 w 100"/>
                  <a:gd name="T23" fmla="*/ 37 h 261"/>
                  <a:gd name="T24" fmla="*/ 30 w 100"/>
                  <a:gd name="T25" fmla="*/ 65 h 261"/>
                  <a:gd name="T26" fmla="*/ 40 w 100"/>
                  <a:gd name="T27" fmla="*/ 96 h 261"/>
                  <a:gd name="T28" fmla="*/ 50 w 100"/>
                  <a:gd name="T29" fmla="*/ 127 h 261"/>
                  <a:gd name="T30" fmla="*/ 58 w 100"/>
                  <a:gd name="T31" fmla="*/ 159 h 261"/>
                  <a:gd name="T32" fmla="*/ 66 w 100"/>
                  <a:gd name="T33" fmla="*/ 193 h 261"/>
                  <a:gd name="T34" fmla="*/ 74 w 100"/>
                  <a:gd name="T35" fmla="*/ 226 h 261"/>
                  <a:gd name="T36" fmla="*/ 83 w 100"/>
                  <a:gd name="T37" fmla="*/ 260 h 261"/>
                  <a:gd name="T38" fmla="*/ 83 w 100"/>
                  <a:gd name="T39" fmla="*/ 261 h 261"/>
                  <a:gd name="T40" fmla="*/ 100 w 100"/>
                  <a:gd name="T41" fmla="*/ 256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0"/>
                  <a:gd name="T64" fmla="*/ 0 h 261"/>
                  <a:gd name="T65" fmla="*/ 100 w 100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0" h="261">
                    <a:moveTo>
                      <a:pt x="100" y="256"/>
                    </a:moveTo>
                    <a:lnTo>
                      <a:pt x="100" y="257"/>
                    </a:lnTo>
                    <a:lnTo>
                      <a:pt x="90" y="224"/>
                    </a:lnTo>
                    <a:lnTo>
                      <a:pt x="82" y="190"/>
                    </a:lnTo>
                    <a:lnTo>
                      <a:pt x="74" y="157"/>
                    </a:lnTo>
                    <a:lnTo>
                      <a:pt x="66" y="124"/>
                    </a:lnTo>
                    <a:lnTo>
                      <a:pt x="57" y="91"/>
                    </a:lnTo>
                    <a:lnTo>
                      <a:pt x="46" y="60"/>
                    </a:lnTo>
                    <a:lnTo>
                      <a:pt x="32" y="29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16" y="37"/>
                    </a:lnTo>
                    <a:lnTo>
                      <a:pt x="30" y="65"/>
                    </a:lnTo>
                    <a:lnTo>
                      <a:pt x="40" y="96"/>
                    </a:lnTo>
                    <a:lnTo>
                      <a:pt x="50" y="127"/>
                    </a:lnTo>
                    <a:lnTo>
                      <a:pt x="58" y="159"/>
                    </a:lnTo>
                    <a:lnTo>
                      <a:pt x="66" y="193"/>
                    </a:lnTo>
                    <a:lnTo>
                      <a:pt x="74" y="226"/>
                    </a:lnTo>
                    <a:lnTo>
                      <a:pt x="83" y="260"/>
                    </a:lnTo>
                    <a:lnTo>
                      <a:pt x="83" y="261"/>
                    </a:lnTo>
                    <a:lnTo>
                      <a:pt x="100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2" name="Freeform 122"/>
              <p:cNvSpPr>
                <a:spLocks/>
              </p:cNvSpPr>
              <p:nvPr/>
            </p:nvSpPr>
            <p:spPr bwMode="auto">
              <a:xfrm>
                <a:off x="1808" y="2710"/>
                <a:ext cx="32" cy="132"/>
              </a:xfrm>
              <a:custGeom>
                <a:avLst/>
                <a:gdLst>
                  <a:gd name="T0" fmla="*/ 64 w 64"/>
                  <a:gd name="T1" fmla="*/ 262 h 264"/>
                  <a:gd name="T2" fmla="*/ 64 w 64"/>
                  <a:gd name="T3" fmla="*/ 262 h 264"/>
                  <a:gd name="T4" fmla="*/ 55 w 64"/>
                  <a:gd name="T5" fmla="*/ 228 h 264"/>
                  <a:gd name="T6" fmla="*/ 49 w 64"/>
                  <a:gd name="T7" fmla="*/ 196 h 264"/>
                  <a:gd name="T8" fmla="*/ 45 w 64"/>
                  <a:gd name="T9" fmla="*/ 165 h 264"/>
                  <a:gd name="T10" fmla="*/ 41 w 64"/>
                  <a:gd name="T11" fmla="*/ 133 h 264"/>
                  <a:gd name="T12" fmla="*/ 37 w 64"/>
                  <a:gd name="T13" fmla="*/ 101 h 264"/>
                  <a:gd name="T14" fmla="*/ 31 w 64"/>
                  <a:gd name="T15" fmla="*/ 67 h 264"/>
                  <a:gd name="T16" fmla="*/ 25 w 64"/>
                  <a:gd name="T17" fmla="*/ 35 h 264"/>
                  <a:gd name="T18" fmla="*/ 17 w 64"/>
                  <a:gd name="T19" fmla="*/ 0 h 264"/>
                  <a:gd name="T20" fmla="*/ 0 w 64"/>
                  <a:gd name="T21" fmla="*/ 5 h 264"/>
                  <a:gd name="T22" fmla="*/ 8 w 64"/>
                  <a:gd name="T23" fmla="*/ 37 h 264"/>
                  <a:gd name="T24" fmla="*/ 15 w 64"/>
                  <a:gd name="T25" fmla="*/ 70 h 264"/>
                  <a:gd name="T26" fmla="*/ 21 w 64"/>
                  <a:gd name="T27" fmla="*/ 101 h 264"/>
                  <a:gd name="T28" fmla="*/ 25 w 64"/>
                  <a:gd name="T29" fmla="*/ 133 h 264"/>
                  <a:gd name="T30" fmla="*/ 29 w 64"/>
                  <a:gd name="T31" fmla="*/ 165 h 264"/>
                  <a:gd name="T32" fmla="*/ 33 w 64"/>
                  <a:gd name="T33" fmla="*/ 199 h 264"/>
                  <a:gd name="T34" fmla="*/ 39 w 64"/>
                  <a:gd name="T35" fmla="*/ 231 h 264"/>
                  <a:gd name="T36" fmla="*/ 47 w 64"/>
                  <a:gd name="T37" fmla="*/ 264 h 264"/>
                  <a:gd name="T38" fmla="*/ 47 w 64"/>
                  <a:gd name="T39" fmla="*/ 264 h 264"/>
                  <a:gd name="T40" fmla="*/ 64 w 64"/>
                  <a:gd name="T41" fmla="*/ 262 h 2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64"/>
                  <a:gd name="T65" fmla="*/ 64 w 64"/>
                  <a:gd name="T66" fmla="*/ 264 h 2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64">
                    <a:moveTo>
                      <a:pt x="64" y="262"/>
                    </a:moveTo>
                    <a:lnTo>
                      <a:pt x="64" y="262"/>
                    </a:lnTo>
                    <a:lnTo>
                      <a:pt x="55" y="228"/>
                    </a:lnTo>
                    <a:lnTo>
                      <a:pt x="49" y="196"/>
                    </a:lnTo>
                    <a:lnTo>
                      <a:pt x="45" y="165"/>
                    </a:lnTo>
                    <a:lnTo>
                      <a:pt x="41" y="133"/>
                    </a:lnTo>
                    <a:lnTo>
                      <a:pt x="37" y="101"/>
                    </a:lnTo>
                    <a:lnTo>
                      <a:pt x="31" y="67"/>
                    </a:lnTo>
                    <a:lnTo>
                      <a:pt x="25" y="35"/>
                    </a:lnTo>
                    <a:lnTo>
                      <a:pt x="17" y="0"/>
                    </a:lnTo>
                    <a:lnTo>
                      <a:pt x="0" y="5"/>
                    </a:lnTo>
                    <a:lnTo>
                      <a:pt x="8" y="37"/>
                    </a:lnTo>
                    <a:lnTo>
                      <a:pt x="15" y="70"/>
                    </a:lnTo>
                    <a:lnTo>
                      <a:pt x="21" y="101"/>
                    </a:lnTo>
                    <a:lnTo>
                      <a:pt x="25" y="133"/>
                    </a:lnTo>
                    <a:lnTo>
                      <a:pt x="29" y="165"/>
                    </a:lnTo>
                    <a:lnTo>
                      <a:pt x="33" y="199"/>
                    </a:lnTo>
                    <a:lnTo>
                      <a:pt x="39" y="231"/>
                    </a:lnTo>
                    <a:lnTo>
                      <a:pt x="47" y="264"/>
                    </a:lnTo>
                    <a:lnTo>
                      <a:pt x="64" y="2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3" name="Freeform 123"/>
              <p:cNvSpPr>
                <a:spLocks/>
              </p:cNvSpPr>
              <p:nvPr/>
            </p:nvSpPr>
            <p:spPr bwMode="auto">
              <a:xfrm>
                <a:off x="1832" y="2841"/>
                <a:ext cx="29" cy="58"/>
              </a:xfrm>
              <a:custGeom>
                <a:avLst/>
                <a:gdLst>
                  <a:gd name="T0" fmla="*/ 58 w 58"/>
                  <a:gd name="T1" fmla="*/ 108 h 116"/>
                  <a:gd name="T2" fmla="*/ 58 w 58"/>
                  <a:gd name="T3" fmla="*/ 108 h 116"/>
                  <a:gd name="T4" fmla="*/ 51 w 58"/>
                  <a:gd name="T5" fmla="*/ 95 h 116"/>
                  <a:gd name="T6" fmla="*/ 45 w 58"/>
                  <a:gd name="T7" fmla="*/ 83 h 116"/>
                  <a:gd name="T8" fmla="*/ 39 w 58"/>
                  <a:gd name="T9" fmla="*/ 69 h 116"/>
                  <a:gd name="T10" fmla="*/ 34 w 58"/>
                  <a:gd name="T11" fmla="*/ 56 h 116"/>
                  <a:gd name="T12" fmla="*/ 30 w 58"/>
                  <a:gd name="T13" fmla="*/ 41 h 116"/>
                  <a:gd name="T14" fmla="*/ 25 w 58"/>
                  <a:gd name="T15" fmla="*/ 28 h 116"/>
                  <a:gd name="T16" fmla="*/ 21 w 58"/>
                  <a:gd name="T17" fmla="*/ 14 h 116"/>
                  <a:gd name="T18" fmla="*/ 17 w 58"/>
                  <a:gd name="T19" fmla="*/ 0 h 116"/>
                  <a:gd name="T20" fmla="*/ 0 w 58"/>
                  <a:gd name="T21" fmla="*/ 2 h 116"/>
                  <a:gd name="T22" fmla="*/ 4 w 58"/>
                  <a:gd name="T23" fmla="*/ 17 h 116"/>
                  <a:gd name="T24" fmla="*/ 8 w 58"/>
                  <a:gd name="T25" fmla="*/ 33 h 116"/>
                  <a:gd name="T26" fmla="*/ 14 w 58"/>
                  <a:gd name="T27" fmla="*/ 47 h 116"/>
                  <a:gd name="T28" fmla="*/ 18 w 58"/>
                  <a:gd name="T29" fmla="*/ 61 h 116"/>
                  <a:gd name="T30" fmla="*/ 23 w 58"/>
                  <a:gd name="T31" fmla="*/ 75 h 116"/>
                  <a:gd name="T32" fmla="*/ 29 w 58"/>
                  <a:gd name="T33" fmla="*/ 88 h 116"/>
                  <a:gd name="T34" fmla="*/ 35 w 58"/>
                  <a:gd name="T35" fmla="*/ 103 h 116"/>
                  <a:gd name="T36" fmla="*/ 42 w 58"/>
                  <a:gd name="T37" fmla="*/ 116 h 116"/>
                  <a:gd name="T38" fmla="*/ 42 w 58"/>
                  <a:gd name="T39" fmla="*/ 116 h 116"/>
                  <a:gd name="T40" fmla="*/ 58 w 58"/>
                  <a:gd name="T41" fmla="*/ 108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116"/>
                  <a:gd name="T65" fmla="*/ 58 w 58"/>
                  <a:gd name="T66" fmla="*/ 116 h 1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116">
                    <a:moveTo>
                      <a:pt x="58" y="108"/>
                    </a:moveTo>
                    <a:lnTo>
                      <a:pt x="58" y="108"/>
                    </a:lnTo>
                    <a:lnTo>
                      <a:pt x="51" y="95"/>
                    </a:lnTo>
                    <a:lnTo>
                      <a:pt x="45" y="83"/>
                    </a:lnTo>
                    <a:lnTo>
                      <a:pt x="39" y="69"/>
                    </a:lnTo>
                    <a:lnTo>
                      <a:pt x="34" y="56"/>
                    </a:lnTo>
                    <a:lnTo>
                      <a:pt x="30" y="41"/>
                    </a:lnTo>
                    <a:lnTo>
                      <a:pt x="25" y="28"/>
                    </a:lnTo>
                    <a:lnTo>
                      <a:pt x="21" y="14"/>
                    </a:lnTo>
                    <a:lnTo>
                      <a:pt x="17" y="0"/>
                    </a:lnTo>
                    <a:lnTo>
                      <a:pt x="0" y="2"/>
                    </a:lnTo>
                    <a:lnTo>
                      <a:pt x="4" y="17"/>
                    </a:lnTo>
                    <a:lnTo>
                      <a:pt x="8" y="33"/>
                    </a:lnTo>
                    <a:lnTo>
                      <a:pt x="14" y="47"/>
                    </a:lnTo>
                    <a:lnTo>
                      <a:pt x="18" y="61"/>
                    </a:lnTo>
                    <a:lnTo>
                      <a:pt x="23" y="75"/>
                    </a:lnTo>
                    <a:lnTo>
                      <a:pt x="29" y="88"/>
                    </a:lnTo>
                    <a:lnTo>
                      <a:pt x="35" y="103"/>
                    </a:lnTo>
                    <a:lnTo>
                      <a:pt x="42" y="116"/>
                    </a:lnTo>
                    <a:lnTo>
                      <a:pt x="58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4" name="Freeform 124"/>
              <p:cNvSpPr>
                <a:spLocks/>
              </p:cNvSpPr>
              <p:nvPr/>
            </p:nvSpPr>
            <p:spPr bwMode="auto">
              <a:xfrm>
                <a:off x="1848" y="2895"/>
                <a:ext cx="13" cy="13"/>
              </a:xfrm>
              <a:custGeom>
                <a:avLst/>
                <a:gdLst>
                  <a:gd name="T0" fmla="*/ 16 w 24"/>
                  <a:gd name="T1" fmla="*/ 26 h 26"/>
                  <a:gd name="T2" fmla="*/ 16 w 24"/>
                  <a:gd name="T3" fmla="*/ 26 h 26"/>
                  <a:gd name="T4" fmla="*/ 17 w 24"/>
                  <a:gd name="T5" fmla="*/ 24 h 26"/>
                  <a:gd name="T6" fmla="*/ 23 w 24"/>
                  <a:gd name="T7" fmla="*/ 19 h 26"/>
                  <a:gd name="T8" fmla="*/ 24 w 24"/>
                  <a:gd name="T9" fmla="*/ 10 h 26"/>
                  <a:gd name="T10" fmla="*/ 24 w 24"/>
                  <a:gd name="T11" fmla="*/ 0 h 26"/>
                  <a:gd name="T12" fmla="*/ 8 w 24"/>
                  <a:gd name="T13" fmla="*/ 8 h 26"/>
                  <a:gd name="T14" fmla="*/ 8 w 24"/>
                  <a:gd name="T15" fmla="*/ 10 h 26"/>
                  <a:gd name="T16" fmla="*/ 7 w 24"/>
                  <a:gd name="T17" fmla="*/ 11 h 26"/>
                  <a:gd name="T18" fmla="*/ 4 w 24"/>
                  <a:gd name="T19" fmla="*/ 14 h 26"/>
                  <a:gd name="T20" fmla="*/ 0 w 24"/>
                  <a:gd name="T21" fmla="*/ 23 h 26"/>
                  <a:gd name="T22" fmla="*/ 0 w 24"/>
                  <a:gd name="T23" fmla="*/ 23 h 26"/>
                  <a:gd name="T24" fmla="*/ 16 w 24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6"/>
                  <a:gd name="T41" fmla="*/ 24 w 24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6">
                    <a:moveTo>
                      <a:pt x="16" y="26"/>
                    </a:moveTo>
                    <a:lnTo>
                      <a:pt x="16" y="26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4" y="14"/>
                    </a:lnTo>
                    <a:lnTo>
                      <a:pt x="0" y="23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5" name="Freeform 125"/>
              <p:cNvSpPr>
                <a:spLocks/>
              </p:cNvSpPr>
              <p:nvPr/>
            </p:nvSpPr>
            <p:spPr bwMode="auto">
              <a:xfrm>
                <a:off x="1846" y="2907"/>
                <a:ext cx="13" cy="78"/>
              </a:xfrm>
              <a:custGeom>
                <a:avLst/>
                <a:gdLst>
                  <a:gd name="T0" fmla="*/ 21 w 26"/>
                  <a:gd name="T1" fmla="*/ 157 h 157"/>
                  <a:gd name="T2" fmla="*/ 21 w 26"/>
                  <a:gd name="T3" fmla="*/ 157 h 157"/>
                  <a:gd name="T4" fmla="*/ 26 w 26"/>
                  <a:gd name="T5" fmla="*/ 117 h 157"/>
                  <a:gd name="T6" fmla="*/ 21 w 26"/>
                  <a:gd name="T7" fmla="*/ 79 h 157"/>
                  <a:gd name="T8" fmla="*/ 18 w 26"/>
                  <a:gd name="T9" fmla="*/ 40 h 157"/>
                  <a:gd name="T10" fmla="*/ 21 w 26"/>
                  <a:gd name="T11" fmla="*/ 3 h 157"/>
                  <a:gd name="T12" fmla="*/ 5 w 26"/>
                  <a:gd name="T13" fmla="*/ 0 h 157"/>
                  <a:gd name="T14" fmla="*/ 0 w 26"/>
                  <a:gd name="T15" fmla="*/ 40 h 157"/>
                  <a:gd name="T16" fmla="*/ 5 w 26"/>
                  <a:gd name="T17" fmla="*/ 79 h 157"/>
                  <a:gd name="T18" fmla="*/ 8 w 26"/>
                  <a:gd name="T19" fmla="*/ 117 h 157"/>
                  <a:gd name="T20" fmla="*/ 5 w 26"/>
                  <a:gd name="T21" fmla="*/ 154 h 157"/>
                  <a:gd name="T22" fmla="*/ 5 w 26"/>
                  <a:gd name="T23" fmla="*/ 154 h 157"/>
                  <a:gd name="T24" fmla="*/ 21 w 26"/>
                  <a:gd name="T25" fmla="*/ 157 h 1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7"/>
                  <a:gd name="T41" fmla="*/ 26 w 26"/>
                  <a:gd name="T42" fmla="*/ 157 h 1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7">
                    <a:moveTo>
                      <a:pt x="21" y="157"/>
                    </a:moveTo>
                    <a:lnTo>
                      <a:pt x="21" y="157"/>
                    </a:lnTo>
                    <a:lnTo>
                      <a:pt x="26" y="117"/>
                    </a:lnTo>
                    <a:lnTo>
                      <a:pt x="21" y="79"/>
                    </a:lnTo>
                    <a:lnTo>
                      <a:pt x="18" y="40"/>
                    </a:lnTo>
                    <a:lnTo>
                      <a:pt x="21" y="3"/>
                    </a:lnTo>
                    <a:lnTo>
                      <a:pt x="5" y="0"/>
                    </a:lnTo>
                    <a:lnTo>
                      <a:pt x="0" y="40"/>
                    </a:lnTo>
                    <a:lnTo>
                      <a:pt x="5" y="79"/>
                    </a:lnTo>
                    <a:lnTo>
                      <a:pt x="8" y="117"/>
                    </a:lnTo>
                    <a:lnTo>
                      <a:pt x="5" y="154"/>
                    </a:lnTo>
                    <a:lnTo>
                      <a:pt x="21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6" name="Freeform 126"/>
              <p:cNvSpPr>
                <a:spLocks/>
              </p:cNvSpPr>
              <p:nvPr/>
            </p:nvSpPr>
            <p:spPr bwMode="auto">
              <a:xfrm>
                <a:off x="1839" y="2984"/>
                <a:ext cx="18" cy="34"/>
              </a:xfrm>
              <a:custGeom>
                <a:avLst/>
                <a:gdLst>
                  <a:gd name="T0" fmla="*/ 16 w 35"/>
                  <a:gd name="T1" fmla="*/ 69 h 69"/>
                  <a:gd name="T2" fmla="*/ 16 w 35"/>
                  <a:gd name="T3" fmla="*/ 69 h 69"/>
                  <a:gd name="T4" fmla="*/ 19 w 35"/>
                  <a:gd name="T5" fmla="*/ 53 h 69"/>
                  <a:gd name="T6" fmla="*/ 24 w 35"/>
                  <a:gd name="T7" fmla="*/ 38 h 69"/>
                  <a:gd name="T8" fmla="*/ 30 w 35"/>
                  <a:gd name="T9" fmla="*/ 21 h 69"/>
                  <a:gd name="T10" fmla="*/ 35 w 35"/>
                  <a:gd name="T11" fmla="*/ 3 h 69"/>
                  <a:gd name="T12" fmla="*/ 19 w 35"/>
                  <a:gd name="T13" fmla="*/ 0 h 69"/>
                  <a:gd name="T14" fmla="*/ 14 w 35"/>
                  <a:gd name="T15" fmla="*/ 15 h 69"/>
                  <a:gd name="T16" fmla="*/ 8 w 35"/>
                  <a:gd name="T17" fmla="*/ 33 h 69"/>
                  <a:gd name="T18" fmla="*/ 3 w 35"/>
                  <a:gd name="T19" fmla="*/ 50 h 69"/>
                  <a:gd name="T20" fmla="*/ 0 w 35"/>
                  <a:gd name="T21" fmla="*/ 69 h 69"/>
                  <a:gd name="T22" fmla="*/ 0 w 35"/>
                  <a:gd name="T23" fmla="*/ 69 h 69"/>
                  <a:gd name="T24" fmla="*/ 16 w 35"/>
                  <a:gd name="T25" fmla="*/ 69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69"/>
                  <a:gd name="T41" fmla="*/ 35 w 35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69">
                    <a:moveTo>
                      <a:pt x="16" y="69"/>
                    </a:moveTo>
                    <a:lnTo>
                      <a:pt x="16" y="69"/>
                    </a:lnTo>
                    <a:lnTo>
                      <a:pt x="19" y="53"/>
                    </a:lnTo>
                    <a:lnTo>
                      <a:pt x="24" y="38"/>
                    </a:lnTo>
                    <a:lnTo>
                      <a:pt x="30" y="21"/>
                    </a:lnTo>
                    <a:lnTo>
                      <a:pt x="35" y="3"/>
                    </a:lnTo>
                    <a:lnTo>
                      <a:pt x="19" y="0"/>
                    </a:lnTo>
                    <a:lnTo>
                      <a:pt x="14" y="15"/>
                    </a:lnTo>
                    <a:lnTo>
                      <a:pt x="8" y="33"/>
                    </a:lnTo>
                    <a:lnTo>
                      <a:pt x="3" y="50"/>
                    </a:lnTo>
                    <a:lnTo>
                      <a:pt x="0" y="69"/>
                    </a:lnTo>
                    <a:lnTo>
                      <a:pt x="16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7" name="Freeform 127"/>
              <p:cNvSpPr>
                <a:spLocks/>
              </p:cNvSpPr>
              <p:nvPr/>
            </p:nvSpPr>
            <p:spPr bwMode="auto">
              <a:xfrm>
                <a:off x="1839" y="3018"/>
                <a:ext cx="34" cy="110"/>
              </a:xfrm>
              <a:custGeom>
                <a:avLst/>
                <a:gdLst>
                  <a:gd name="T0" fmla="*/ 59 w 67"/>
                  <a:gd name="T1" fmla="*/ 201 h 220"/>
                  <a:gd name="T2" fmla="*/ 67 w 67"/>
                  <a:gd name="T3" fmla="*/ 209 h 220"/>
                  <a:gd name="T4" fmla="*/ 61 w 67"/>
                  <a:gd name="T5" fmla="*/ 185 h 220"/>
                  <a:gd name="T6" fmla="*/ 53 w 67"/>
                  <a:gd name="T7" fmla="*/ 158 h 220"/>
                  <a:gd name="T8" fmla="*/ 43 w 67"/>
                  <a:gd name="T9" fmla="*/ 133 h 220"/>
                  <a:gd name="T10" fmla="*/ 35 w 67"/>
                  <a:gd name="T11" fmla="*/ 106 h 220"/>
                  <a:gd name="T12" fmla="*/ 27 w 67"/>
                  <a:gd name="T13" fmla="*/ 79 h 220"/>
                  <a:gd name="T14" fmla="*/ 22 w 67"/>
                  <a:gd name="T15" fmla="*/ 52 h 220"/>
                  <a:gd name="T16" fmla="*/ 18 w 67"/>
                  <a:gd name="T17" fmla="*/ 27 h 220"/>
                  <a:gd name="T18" fmla="*/ 16 w 67"/>
                  <a:gd name="T19" fmla="*/ 0 h 220"/>
                  <a:gd name="T20" fmla="*/ 0 w 67"/>
                  <a:gd name="T21" fmla="*/ 0 h 220"/>
                  <a:gd name="T22" fmla="*/ 2 w 67"/>
                  <a:gd name="T23" fmla="*/ 27 h 220"/>
                  <a:gd name="T24" fmla="*/ 6 w 67"/>
                  <a:gd name="T25" fmla="*/ 55 h 220"/>
                  <a:gd name="T26" fmla="*/ 11 w 67"/>
                  <a:gd name="T27" fmla="*/ 82 h 220"/>
                  <a:gd name="T28" fmla="*/ 19 w 67"/>
                  <a:gd name="T29" fmla="*/ 109 h 220"/>
                  <a:gd name="T30" fmla="*/ 27 w 67"/>
                  <a:gd name="T31" fmla="*/ 138 h 220"/>
                  <a:gd name="T32" fmla="*/ 36 w 67"/>
                  <a:gd name="T33" fmla="*/ 164 h 220"/>
                  <a:gd name="T34" fmla="*/ 44 w 67"/>
                  <a:gd name="T35" fmla="*/ 188 h 220"/>
                  <a:gd name="T36" fmla="*/ 51 w 67"/>
                  <a:gd name="T37" fmla="*/ 212 h 220"/>
                  <a:gd name="T38" fmla="*/ 59 w 67"/>
                  <a:gd name="T39" fmla="*/ 220 h 220"/>
                  <a:gd name="T40" fmla="*/ 51 w 67"/>
                  <a:gd name="T41" fmla="*/ 212 h 220"/>
                  <a:gd name="T42" fmla="*/ 53 w 67"/>
                  <a:gd name="T43" fmla="*/ 220 h 220"/>
                  <a:gd name="T44" fmla="*/ 59 w 67"/>
                  <a:gd name="T45" fmla="*/ 220 h 220"/>
                  <a:gd name="T46" fmla="*/ 59 w 67"/>
                  <a:gd name="T47" fmla="*/ 201 h 2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220"/>
                  <a:gd name="T74" fmla="*/ 67 w 67"/>
                  <a:gd name="T75" fmla="*/ 220 h 2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220">
                    <a:moveTo>
                      <a:pt x="59" y="201"/>
                    </a:moveTo>
                    <a:lnTo>
                      <a:pt x="67" y="209"/>
                    </a:lnTo>
                    <a:lnTo>
                      <a:pt x="61" y="185"/>
                    </a:lnTo>
                    <a:lnTo>
                      <a:pt x="53" y="158"/>
                    </a:lnTo>
                    <a:lnTo>
                      <a:pt x="43" y="133"/>
                    </a:lnTo>
                    <a:lnTo>
                      <a:pt x="35" y="106"/>
                    </a:lnTo>
                    <a:lnTo>
                      <a:pt x="27" y="79"/>
                    </a:lnTo>
                    <a:lnTo>
                      <a:pt x="22" y="52"/>
                    </a:lnTo>
                    <a:lnTo>
                      <a:pt x="18" y="27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2" y="27"/>
                    </a:lnTo>
                    <a:lnTo>
                      <a:pt x="6" y="55"/>
                    </a:lnTo>
                    <a:lnTo>
                      <a:pt x="11" y="82"/>
                    </a:lnTo>
                    <a:lnTo>
                      <a:pt x="19" y="109"/>
                    </a:lnTo>
                    <a:lnTo>
                      <a:pt x="27" y="138"/>
                    </a:lnTo>
                    <a:lnTo>
                      <a:pt x="36" y="164"/>
                    </a:lnTo>
                    <a:lnTo>
                      <a:pt x="44" y="188"/>
                    </a:lnTo>
                    <a:lnTo>
                      <a:pt x="51" y="212"/>
                    </a:lnTo>
                    <a:lnTo>
                      <a:pt x="59" y="220"/>
                    </a:lnTo>
                    <a:lnTo>
                      <a:pt x="51" y="212"/>
                    </a:lnTo>
                    <a:lnTo>
                      <a:pt x="53" y="220"/>
                    </a:lnTo>
                    <a:lnTo>
                      <a:pt x="59" y="220"/>
                    </a:lnTo>
                    <a:lnTo>
                      <a:pt x="59" y="2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8" name="Freeform 128"/>
              <p:cNvSpPr>
                <a:spLocks/>
              </p:cNvSpPr>
              <p:nvPr/>
            </p:nvSpPr>
            <p:spPr bwMode="auto">
              <a:xfrm>
                <a:off x="1869" y="3119"/>
                <a:ext cx="265" cy="10"/>
              </a:xfrm>
              <a:custGeom>
                <a:avLst/>
                <a:gdLst>
                  <a:gd name="T0" fmla="*/ 512 w 530"/>
                  <a:gd name="T1" fmla="*/ 11 h 20"/>
                  <a:gd name="T2" fmla="*/ 521 w 530"/>
                  <a:gd name="T3" fmla="*/ 2 h 20"/>
                  <a:gd name="T4" fmla="*/ 0 w 530"/>
                  <a:gd name="T5" fmla="*/ 0 h 20"/>
                  <a:gd name="T6" fmla="*/ 0 w 530"/>
                  <a:gd name="T7" fmla="*/ 19 h 20"/>
                  <a:gd name="T8" fmla="*/ 521 w 530"/>
                  <a:gd name="T9" fmla="*/ 20 h 20"/>
                  <a:gd name="T10" fmla="*/ 530 w 530"/>
                  <a:gd name="T11" fmla="*/ 11 h 20"/>
                  <a:gd name="T12" fmla="*/ 521 w 530"/>
                  <a:gd name="T13" fmla="*/ 20 h 20"/>
                  <a:gd name="T14" fmla="*/ 530 w 530"/>
                  <a:gd name="T15" fmla="*/ 20 h 20"/>
                  <a:gd name="T16" fmla="*/ 530 w 530"/>
                  <a:gd name="T17" fmla="*/ 11 h 20"/>
                  <a:gd name="T18" fmla="*/ 512 w 530"/>
                  <a:gd name="T19" fmla="*/ 1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0"/>
                  <a:gd name="T31" fmla="*/ 0 h 20"/>
                  <a:gd name="T32" fmla="*/ 530 w 53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0" h="20">
                    <a:moveTo>
                      <a:pt x="512" y="11"/>
                    </a:moveTo>
                    <a:lnTo>
                      <a:pt x="521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521" y="20"/>
                    </a:lnTo>
                    <a:lnTo>
                      <a:pt x="530" y="11"/>
                    </a:lnTo>
                    <a:lnTo>
                      <a:pt x="521" y="20"/>
                    </a:lnTo>
                    <a:lnTo>
                      <a:pt x="530" y="20"/>
                    </a:lnTo>
                    <a:lnTo>
                      <a:pt x="530" y="11"/>
                    </a:lnTo>
                    <a:lnTo>
                      <a:pt x="51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89987" name="Picture 1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3" y="3194050"/>
            <a:ext cx="89884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7" name="Picture 11" descr="dogging Ke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352800"/>
            <a:ext cx="8667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89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3200400"/>
            <a:ext cx="89550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68588" y="3349625"/>
            <a:ext cx="1249362" cy="1617663"/>
            <a:chOff x="1681" y="2110"/>
            <a:chExt cx="787" cy="1019"/>
          </a:xfrm>
        </p:grpSpPr>
        <p:sp>
          <p:nvSpPr>
            <p:cNvPr id="57413" name="Freeform 4"/>
            <p:cNvSpPr>
              <a:spLocks/>
            </p:cNvSpPr>
            <p:nvPr/>
          </p:nvSpPr>
          <p:spPr bwMode="auto">
            <a:xfrm>
              <a:off x="1685" y="2115"/>
              <a:ext cx="778" cy="1009"/>
            </a:xfrm>
            <a:custGeom>
              <a:avLst/>
              <a:gdLst>
                <a:gd name="T0" fmla="*/ 902 w 1556"/>
                <a:gd name="T1" fmla="*/ 1751 h 2019"/>
                <a:gd name="T2" fmla="*/ 960 w 1556"/>
                <a:gd name="T3" fmla="*/ 1645 h 2019"/>
                <a:gd name="T4" fmla="*/ 1043 w 1556"/>
                <a:gd name="T5" fmla="*/ 1580 h 2019"/>
                <a:gd name="T6" fmla="*/ 1148 w 1556"/>
                <a:gd name="T7" fmla="*/ 1443 h 2019"/>
                <a:gd name="T8" fmla="*/ 1240 w 1556"/>
                <a:gd name="T9" fmla="*/ 1300 h 2019"/>
                <a:gd name="T10" fmla="*/ 1331 w 1556"/>
                <a:gd name="T11" fmla="*/ 1173 h 2019"/>
                <a:gd name="T12" fmla="*/ 1431 w 1556"/>
                <a:gd name="T13" fmla="*/ 1070 h 2019"/>
                <a:gd name="T14" fmla="*/ 1530 w 1556"/>
                <a:gd name="T15" fmla="*/ 945 h 2019"/>
                <a:gd name="T16" fmla="*/ 1544 w 1556"/>
                <a:gd name="T17" fmla="*/ 842 h 2019"/>
                <a:gd name="T18" fmla="*/ 1484 w 1556"/>
                <a:gd name="T19" fmla="*/ 810 h 2019"/>
                <a:gd name="T20" fmla="*/ 1415 w 1556"/>
                <a:gd name="T21" fmla="*/ 818 h 2019"/>
                <a:gd name="T22" fmla="*/ 1295 w 1556"/>
                <a:gd name="T23" fmla="*/ 900 h 2019"/>
                <a:gd name="T24" fmla="*/ 1195 w 1556"/>
                <a:gd name="T25" fmla="*/ 1002 h 2019"/>
                <a:gd name="T26" fmla="*/ 1103 w 1556"/>
                <a:gd name="T27" fmla="*/ 1077 h 2019"/>
                <a:gd name="T28" fmla="*/ 1007 w 1556"/>
                <a:gd name="T29" fmla="*/ 1073 h 2019"/>
                <a:gd name="T30" fmla="*/ 989 w 1556"/>
                <a:gd name="T31" fmla="*/ 928 h 2019"/>
                <a:gd name="T32" fmla="*/ 972 w 1556"/>
                <a:gd name="T33" fmla="*/ 749 h 2019"/>
                <a:gd name="T34" fmla="*/ 1000 w 1556"/>
                <a:gd name="T35" fmla="*/ 564 h 2019"/>
                <a:gd name="T36" fmla="*/ 986 w 1556"/>
                <a:gd name="T37" fmla="*/ 262 h 2019"/>
                <a:gd name="T38" fmla="*/ 953 w 1556"/>
                <a:gd name="T39" fmla="*/ 139 h 2019"/>
                <a:gd name="T40" fmla="*/ 892 w 1556"/>
                <a:gd name="T41" fmla="*/ 84 h 2019"/>
                <a:gd name="T42" fmla="*/ 815 w 1556"/>
                <a:gd name="T43" fmla="*/ 109 h 2019"/>
                <a:gd name="T44" fmla="*/ 792 w 1556"/>
                <a:gd name="T45" fmla="*/ 241 h 2019"/>
                <a:gd name="T46" fmla="*/ 776 w 1556"/>
                <a:gd name="T47" fmla="*/ 461 h 2019"/>
                <a:gd name="T48" fmla="*/ 742 w 1556"/>
                <a:gd name="T49" fmla="*/ 674 h 2019"/>
                <a:gd name="T50" fmla="*/ 745 w 1556"/>
                <a:gd name="T51" fmla="*/ 455 h 2019"/>
                <a:gd name="T52" fmla="*/ 706 w 1556"/>
                <a:gd name="T53" fmla="*/ 238 h 2019"/>
                <a:gd name="T54" fmla="*/ 664 w 1556"/>
                <a:gd name="T55" fmla="*/ 41 h 2019"/>
                <a:gd name="T56" fmla="*/ 597 w 1556"/>
                <a:gd name="T57" fmla="*/ 0 h 2019"/>
                <a:gd name="T58" fmla="*/ 526 w 1556"/>
                <a:gd name="T59" fmla="*/ 21 h 2019"/>
                <a:gd name="T60" fmla="*/ 506 w 1556"/>
                <a:gd name="T61" fmla="*/ 141 h 2019"/>
                <a:gd name="T62" fmla="*/ 515 w 1556"/>
                <a:gd name="T63" fmla="*/ 458 h 2019"/>
                <a:gd name="T64" fmla="*/ 533 w 1556"/>
                <a:gd name="T65" fmla="*/ 603 h 2019"/>
                <a:gd name="T66" fmla="*/ 525 w 1556"/>
                <a:gd name="T67" fmla="*/ 578 h 2019"/>
                <a:gd name="T68" fmla="*/ 460 w 1556"/>
                <a:gd name="T69" fmla="*/ 320 h 2019"/>
                <a:gd name="T70" fmla="*/ 397 w 1556"/>
                <a:gd name="T71" fmla="*/ 137 h 2019"/>
                <a:gd name="T72" fmla="*/ 294 w 1556"/>
                <a:gd name="T73" fmla="*/ 159 h 2019"/>
                <a:gd name="T74" fmla="*/ 278 w 1556"/>
                <a:gd name="T75" fmla="*/ 321 h 2019"/>
                <a:gd name="T76" fmla="*/ 303 w 1556"/>
                <a:gd name="T77" fmla="*/ 560 h 2019"/>
                <a:gd name="T78" fmla="*/ 334 w 1556"/>
                <a:gd name="T79" fmla="*/ 728 h 2019"/>
                <a:gd name="T80" fmla="*/ 361 w 1556"/>
                <a:gd name="T81" fmla="*/ 839 h 2019"/>
                <a:gd name="T82" fmla="*/ 294 w 1556"/>
                <a:gd name="T83" fmla="*/ 784 h 2019"/>
                <a:gd name="T84" fmla="*/ 206 w 1556"/>
                <a:gd name="T85" fmla="*/ 651 h 2019"/>
                <a:gd name="T86" fmla="*/ 135 w 1556"/>
                <a:gd name="T87" fmla="*/ 531 h 2019"/>
                <a:gd name="T88" fmla="*/ 76 w 1556"/>
                <a:gd name="T89" fmla="*/ 485 h 2019"/>
                <a:gd name="T90" fmla="*/ 24 w 1556"/>
                <a:gd name="T91" fmla="*/ 501 h 2019"/>
                <a:gd name="T92" fmla="*/ 8 w 1556"/>
                <a:gd name="T93" fmla="*/ 619 h 2019"/>
                <a:gd name="T94" fmla="*/ 91 w 1556"/>
                <a:gd name="T95" fmla="*/ 811 h 2019"/>
                <a:gd name="T96" fmla="*/ 186 w 1556"/>
                <a:gd name="T97" fmla="*/ 968 h 2019"/>
                <a:gd name="T98" fmla="*/ 244 w 1556"/>
                <a:gd name="T99" fmla="*/ 1160 h 2019"/>
                <a:gd name="T100" fmla="*/ 282 w 1556"/>
                <a:gd name="T101" fmla="*/ 1356 h 2019"/>
                <a:gd name="T102" fmla="*/ 314 w 1556"/>
                <a:gd name="T103" fmla="*/ 1497 h 2019"/>
                <a:gd name="T104" fmla="*/ 342 w 1556"/>
                <a:gd name="T105" fmla="*/ 1571 h 2019"/>
                <a:gd name="T106" fmla="*/ 338 w 1556"/>
                <a:gd name="T107" fmla="*/ 1701 h 2019"/>
                <a:gd name="T108" fmla="*/ 317 w 1556"/>
                <a:gd name="T109" fmla="*/ 1834 h 2019"/>
                <a:gd name="T110" fmla="*/ 360 w 1556"/>
                <a:gd name="T111" fmla="*/ 1993 h 20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6"/>
                <a:gd name="T169" fmla="*/ 0 h 2019"/>
                <a:gd name="T170" fmla="*/ 1556 w 1556"/>
                <a:gd name="T171" fmla="*/ 2019 h 20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6" h="2019">
                  <a:moveTo>
                    <a:pt x="887" y="2019"/>
                  </a:moveTo>
                  <a:lnTo>
                    <a:pt x="888" y="1961"/>
                  </a:lnTo>
                  <a:lnTo>
                    <a:pt x="892" y="1898"/>
                  </a:lnTo>
                  <a:lnTo>
                    <a:pt x="898" y="1836"/>
                  </a:lnTo>
                  <a:lnTo>
                    <a:pt x="901" y="1779"/>
                  </a:lnTo>
                  <a:lnTo>
                    <a:pt x="902" y="1751"/>
                  </a:lnTo>
                  <a:lnTo>
                    <a:pt x="903" y="1721"/>
                  </a:lnTo>
                  <a:lnTo>
                    <a:pt x="910" y="1694"/>
                  </a:lnTo>
                  <a:lnTo>
                    <a:pt x="923" y="1671"/>
                  </a:lnTo>
                  <a:lnTo>
                    <a:pt x="934" y="1661"/>
                  </a:lnTo>
                  <a:lnTo>
                    <a:pt x="946" y="1651"/>
                  </a:lnTo>
                  <a:lnTo>
                    <a:pt x="960" y="1645"/>
                  </a:lnTo>
                  <a:lnTo>
                    <a:pt x="973" y="1636"/>
                  </a:lnTo>
                  <a:lnTo>
                    <a:pt x="986" y="1628"/>
                  </a:lnTo>
                  <a:lnTo>
                    <a:pt x="1001" y="1622"/>
                  </a:lnTo>
                  <a:lnTo>
                    <a:pt x="1013" y="1612"/>
                  </a:lnTo>
                  <a:lnTo>
                    <a:pt x="1024" y="1602"/>
                  </a:lnTo>
                  <a:lnTo>
                    <a:pt x="1043" y="1580"/>
                  </a:lnTo>
                  <a:lnTo>
                    <a:pt x="1062" y="1559"/>
                  </a:lnTo>
                  <a:lnTo>
                    <a:pt x="1079" y="1536"/>
                  </a:lnTo>
                  <a:lnTo>
                    <a:pt x="1097" y="1513"/>
                  </a:lnTo>
                  <a:lnTo>
                    <a:pt x="1114" y="1490"/>
                  </a:lnTo>
                  <a:lnTo>
                    <a:pt x="1131" y="1467"/>
                  </a:lnTo>
                  <a:lnTo>
                    <a:pt x="1148" y="1443"/>
                  </a:lnTo>
                  <a:lnTo>
                    <a:pt x="1164" y="1420"/>
                  </a:lnTo>
                  <a:lnTo>
                    <a:pt x="1178" y="1396"/>
                  </a:lnTo>
                  <a:lnTo>
                    <a:pt x="1195" y="1372"/>
                  </a:lnTo>
                  <a:lnTo>
                    <a:pt x="1211" y="1348"/>
                  </a:lnTo>
                  <a:lnTo>
                    <a:pt x="1225" y="1324"/>
                  </a:lnTo>
                  <a:lnTo>
                    <a:pt x="1240" y="1300"/>
                  </a:lnTo>
                  <a:lnTo>
                    <a:pt x="1256" y="1275"/>
                  </a:lnTo>
                  <a:lnTo>
                    <a:pt x="1271" y="1251"/>
                  </a:lnTo>
                  <a:lnTo>
                    <a:pt x="1287" y="1227"/>
                  </a:lnTo>
                  <a:lnTo>
                    <a:pt x="1301" y="1208"/>
                  </a:lnTo>
                  <a:lnTo>
                    <a:pt x="1315" y="1191"/>
                  </a:lnTo>
                  <a:lnTo>
                    <a:pt x="1331" y="1173"/>
                  </a:lnTo>
                  <a:lnTo>
                    <a:pt x="1348" y="1156"/>
                  </a:lnTo>
                  <a:lnTo>
                    <a:pt x="1364" y="1140"/>
                  </a:lnTo>
                  <a:lnTo>
                    <a:pt x="1381" y="1124"/>
                  </a:lnTo>
                  <a:lnTo>
                    <a:pt x="1397" y="1108"/>
                  </a:lnTo>
                  <a:lnTo>
                    <a:pt x="1413" y="1090"/>
                  </a:lnTo>
                  <a:lnTo>
                    <a:pt x="1431" y="1070"/>
                  </a:lnTo>
                  <a:lnTo>
                    <a:pt x="1448" y="1050"/>
                  </a:lnTo>
                  <a:lnTo>
                    <a:pt x="1466" y="1028"/>
                  </a:lnTo>
                  <a:lnTo>
                    <a:pt x="1482" y="1008"/>
                  </a:lnTo>
                  <a:lnTo>
                    <a:pt x="1498" y="987"/>
                  </a:lnTo>
                  <a:lnTo>
                    <a:pt x="1514" y="965"/>
                  </a:lnTo>
                  <a:lnTo>
                    <a:pt x="1530" y="945"/>
                  </a:lnTo>
                  <a:lnTo>
                    <a:pt x="1546" y="924"/>
                  </a:lnTo>
                  <a:lnTo>
                    <a:pt x="1554" y="908"/>
                  </a:lnTo>
                  <a:lnTo>
                    <a:pt x="1556" y="890"/>
                  </a:lnTo>
                  <a:lnTo>
                    <a:pt x="1554" y="873"/>
                  </a:lnTo>
                  <a:lnTo>
                    <a:pt x="1549" y="855"/>
                  </a:lnTo>
                  <a:lnTo>
                    <a:pt x="1544" y="842"/>
                  </a:lnTo>
                  <a:lnTo>
                    <a:pt x="1535" y="830"/>
                  </a:lnTo>
                  <a:lnTo>
                    <a:pt x="1525" y="819"/>
                  </a:lnTo>
                  <a:lnTo>
                    <a:pt x="1513" y="815"/>
                  </a:lnTo>
                  <a:lnTo>
                    <a:pt x="1503" y="814"/>
                  </a:lnTo>
                  <a:lnTo>
                    <a:pt x="1494" y="811"/>
                  </a:lnTo>
                  <a:lnTo>
                    <a:pt x="1484" y="810"/>
                  </a:lnTo>
                  <a:lnTo>
                    <a:pt x="1475" y="807"/>
                  </a:lnTo>
                  <a:lnTo>
                    <a:pt x="1466" y="806"/>
                  </a:lnTo>
                  <a:lnTo>
                    <a:pt x="1456" y="806"/>
                  </a:lnTo>
                  <a:lnTo>
                    <a:pt x="1447" y="806"/>
                  </a:lnTo>
                  <a:lnTo>
                    <a:pt x="1437" y="808"/>
                  </a:lnTo>
                  <a:lnTo>
                    <a:pt x="1415" y="818"/>
                  </a:lnTo>
                  <a:lnTo>
                    <a:pt x="1392" y="828"/>
                  </a:lnTo>
                  <a:lnTo>
                    <a:pt x="1370" y="842"/>
                  </a:lnTo>
                  <a:lnTo>
                    <a:pt x="1350" y="854"/>
                  </a:lnTo>
                  <a:lnTo>
                    <a:pt x="1331" y="869"/>
                  </a:lnTo>
                  <a:lnTo>
                    <a:pt x="1313" y="884"/>
                  </a:lnTo>
                  <a:lnTo>
                    <a:pt x="1295" y="900"/>
                  </a:lnTo>
                  <a:lnTo>
                    <a:pt x="1278" y="916"/>
                  </a:lnTo>
                  <a:lnTo>
                    <a:pt x="1262" y="933"/>
                  </a:lnTo>
                  <a:lnTo>
                    <a:pt x="1244" y="949"/>
                  </a:lnTo>
                  <a:lnTo>
                    <a:pt x="1228" y="967"/>
                  </a:lnTo>
                  <a:lnTo>
                    <a:pt x="1212" y="984"/>
                  </a:lnTo>
                  <a:lnTo>
                    <a:pt x="1195" y="1002"/>
                  </a:lnTo>
                  <a:lnTo>
                    <a:pt x="1178" y="1019"/>
                  </a:lnTo>
                  <a:lnTo>
                    <a:pt x="1161" y="1037"/>
                  </a:lnTo>
                  <a:lnTo>
                    <a:pt x="1144" y="1053"/>
                  </a:lnTo>
                  <a:lnTo>
                    <a:pt x="1131" y="1062"/>
                  </a:lnTo>
                  <a:lnTo>
                    <a:pt x="1118" y="1070"/>
                  </a:lnTo>
                  <a:lnTo>
                    <a:pt x="1103" y="1077"/>
                  </a:lnTo>
                  <a:lnTo>
                    <a:pt x="1087" y="1081"/>
                  </a:lnTo>
                  <a:lnTo>
                    <a:pt x="1071" y="1085"/>
                  </a:lnTo>
                  <a:lnTo>
                    <a:pt x="1055" y="1088"/>
                  </a:lnTo>
                  <a:lnTo>
                    <a:pt x="1037" y="1090"/>
                  </a:lnTo>
                  <a:lnTo>
                    <a:pt x="1021" y="1092"/>
                  </a:lnTo>
                  <a:lnTo>
                    <a:pt x="1007" y="1073"/>
                  </a:lnTo>
                  <a:lnTo>
                    <a:pt x="997" y="1051"/>
                  </a:lnTo>
                  <a:lnTo>
                    <a:pt x="990" y="1028"/>
                  </a:lnTo>
                  <a:lnTo>
                    <a:pt x="988" y="1003"/>
                  </a:lnTo>
                  <a:lnTo>
                    <a:pt x="986" y="979"/>
                  </a:lnTo>
                  <a:lnTo>
                    <a:pt x="988" y="953"/>
                  </a:lnTo>
                  <a:lnTo>
                    <a:pt x="989" y="928"/>
                  </a:lnTo>
                  <a:lnTo>
                    <a:pt x="990" y="904"/>
                  </a:lnTo>
                  <a:lnTo>
                    <a:pt x="990" y="873"/>
                  </a:lnTo>
                  <a:lnTo>
                    <a:pt x="986" y="845"/>
                  </a:lnTo>
                  <a:lnTo>
                    <a:pt x="981" y="815"/>
                  </a:lnTo>
                  <a:lnTo>
                    <a:pt x="976" y="786"/>
                  </a:lnTo>
                  <a:lnTo>
                    <a:pt x="972" y="749"/>
                  </a:lnTo>
                  <a:lnTo>
                    <a:pt x="973" y="713"/>
                  </a:lnTo>
                  <a:lnTo>
                    <a:pt x="976" y="677"/>
                  </a:lnTo>
                  <a:lnTo>
                    <a:pt x="981" y="641"/>
                  </a:lnTo>
                  <a:lnTo>
                    <a:pt x="986" y="615"/>
                  </a:lnTo>
                  <a:lnTo>
                    <a:pt x="993" y="590"/>
                  </a:lnTo>
                  <a:lnTo>
                    <a:pt x="1000" y="564"/>
                  </a:lnTo>
                  <a:lnTo>
                    <a:pt x="1003" y="537"/>
                  </a:lnTo>
                  <a:lnTo>
                    <a:pt x="1003" y="473"/>
                  </a:lnTo>
                  <a:lnTo>
                    <a:pt x="999" y="410"/>
                  </a:lnTo>
                  <a:lnTo>
                    <a:pt x="993" y="348"/>
                  </a:lnTo>
                  <a:lnTo>
                    <a:pt x="988" y="284"/>
                  </a:lnTo>
                  <a:lnTo>
                    <a:pt x="986" y="262"/>
                  </a:lnTo>
                  <a:lnTo>
                    <a:pt x="984" y="241"/>
                  </a:lnTo>
                  <a:lnTo>
                    <a:pt x="981" y="219"/>
                  </a:lnTo>
                  <a:lnTo>
                    <a:pt x="977" y="198"/>
                  </a:lnTo>
                  <a:lnTo>
                    <a:pt x="972" y="178"/>
                  </a:lnTo>
                  <a:lnTo>
                    <a:pt x="964" y="157"/>
                  </a:lnTo>
                  <a:lnTo>
                    <a:pt x="953" y="139"/>
                  </a:lnTo>
                  <a:lnTo>
                    <a:pt x="941" y="120"/>
                  </a:lnTo>
                  <a:lnTo>
                    <a:pt x="933" y="110"/>
                  </a:lnTo>
                  <a:lnTo>
                    <a:pt x="923" y="102"/>
                  </a:lnTo>
                  <a:lnTo>
                    <a:pt x="914" y="94"/>
                  </a:lnTo>
                  <a:lnTo>
                    <a:pt x="905" y="89"/>
                  </a:lnTo>
                  <a:lnTo>
                    <a:pt x="892" y="84"/>
                  </a:lnTo>
                  <a:lnTo>
                    <a:pt x="880" y="82"/>
                  </a:lnTo>
                  <a:lnTo>
                    <a:pt x="868" y="81"/>
                  </a:lnTo>
                  <a:lnTo>
                    <a:pt x="855" y="84"/>
                  </a:lnTo>
                  <a:lnTo>
                    <a:pt x="839" y="89"/>
                  </a:lnTo>
                  <a:lnTo>
                    <a:pt x="825" y="98"/>
                  </a:lnTo>
                  <a:lnTo>
                    <a:pt x="815" y="109"/>
                  </a:lnTo>
                  <a:lnTo>
                    <a:pt x="807" y="121"/>
                  </a:lnTo>
                  <a:lnTo>
                    <a:pt x="801" y="136"/>
                  </a:lnTo>
                  <a:lnTo>
                    <a:pt x="797" y="152"/>
                  </a:lnTo>
                  <a:lnTo>
                    <a:pt x="794" y="168"/>
                  </a:lnTo>
                  <a:lnTo>
                    <a:pt x="793" y="184"/>
                  </a:lnTo>
                  <a:lnTo>
                    <a:pt x="792" y="241"/>
                  </a:lnTo>
                  <a:lnTo>
                    <a:pt x="796" y="294"/>
                  </a:lnTo>
                  <a:lnTo>
                    <a:pt x="797" y="348"/>
                  </a:lnTo>
                  <a:lnTo>
                    <a:pt x="793" y="403"/>
                  </a:lnTo>
                  <a:lnTo>
                    <a:pt x="788" y="422"/>
                  </a:lnTo>
                  <a:lnTo>
                    <a:pt x="781" y="441"/>
                  </a:lnTo>
                  <a:lnTo>
                    <a:pt x="776" y="461"/>
                  </a:lnTo>
                  <a:lnTo>
                    <a:pt x="772" y="481"/>
                  </a:lnTo>
                  <a:lnTo>
                    <a:pt x="769" y="539"/>
                  </a:lnTo>
                  <a:lnTo>
                    <a:pt x="765" y="596"/>
                  </a:lnTo>
                  <a:lnTo>
                    <a:pt x="760" y="653"/>
                  </a:lnTo>
                  <a:lnTo>
                    <a:pt x="752" y="709"/>
                  </a:lnTo>
                  <a:lnTo>
                    <a:pt x="742" y="674"/>
                  </a:lnTo>
                  <a:lnTo>
                    <a:pt x="738" y="639"/>
                  </a:lnTo>
                  <a:lnTo>
                    <a:pt x="738" y="604"/>
                  </a:lnTo>
                  <a:lnTo>
                    <a:pt x="741" y="568"/>
                  </a:lnTo>
                  <a:lnTo>
                    <a:pt x="743" y="529"/>
                  </a:lnTo>
                  <a:lnTo>
                    <a:pt x="746" y="492"/>
                  </a:lnTo>
                  <a:lnTo>
                    <a:pt x="745" y="455"/>
                  </a:lnTo>
                  <a:lnTo>
                    <a:pt x="738" y="416"/>
                  </a:lnTo>
                  <a:lnTo>
                    <a:pt x="730" y="383"/>
                  </a:lnTo>
                  <a:lnTo>
                    <a:pt x="723" y="349"/>
                  </a:lnTo>
                  <a:lnTo>
                    <a:pt x="717" y="317"/>
                  </a:lnTo>
                  <a:lnTo>
                    <a:pt x="711" y="284"/>
                  </a:lnTo>
                  <a:lnTo>
                    <a:pt x="706" y="238"/>
                  </a:lnTo>
                  <a:lnTo>
                    <a:pt x="702" y="194"/>
                  </a:lnTo>
                  <a:lnTo>
                    <a:pt x="696" y="148"/>
                  </a:lnTo>
                  <a:lnTo>
                    <a:pt x="687" y="102"/>
                  </a:lnTo>
                  <a:lnTo>
                    <a:pt x="682" y="81"/>
                  </a:lnTo>
                  <a:lnTo>
                    <a:pt x="674" y="59"/>
                  </a:lnTo>
                  <a:lnTo>
                    <a:pt x="664" y="41"/>
                  </a:lnTo>
                  <a:lnTo>
                    <a:pt x="651" y="25"/>
                  </a:lnTo>
                  <a:lnTo>
                    <a:pt x="641" y="16"/>
                  </a:lnTo>
                  <a:lnTo>
                    <a:pt x="632" y="10"/>
                  </a:lnTo>
                  <a:lnTo>
                    <a:pt x="621" y="6"/>
                  </a:lnTo>
                  <a:lnTo>
                    <a:pt x="609" y="2"/>
                  </a:lnTo>
                  <a:lnTo>
                    <a:pt x="597" y="0"/>
                  </a:lnTo>
                  <a:lnTo>
                    <a:pt x="584" y="0"/>
                  </a:lnTo>
                  <a:lnTo>
                    <a:pt x="572" y="2"/>
                  </a:lnTo>
                  <a:lnTo>
                    <a:pt x="558" y="4"/>
                  </a:lnTo>
                  <a:lnTo>
                    <a:pt x="546" y="8"/>
                  </a:lnTo>
                  <a:lnTo>
                    <a:pt x="535" y="14"/>
                  </a:lnTo>
                  <a:lnTo>
                    <a:pt x="526" y="21"/>
                  </a:lnTo>
                  <a:lnTo>
                    <a:pt x="518" y="27"/>
                  </a:lnTo>
                  <a:lnTo>
                    <a:pt x="511" y="37"/>
                  </a:lnTo>
                  <a:lnTo>
                    <a:pt x="506" y="46"/>
                  </a:lnTo>
                  <a:lnTo>
                    <a:pt x="503" y="57"/>
                  </a:lnTo>
                  <a:lnTo>
                    <a:pt x="502" y="69"/>
                  </a:lnTo>
                  <a:lnTo>
                    <a:pt x="506" y="141"/>
                  </a:lnTo>
                  <a:lnTo>
                    <a:pt x="515" y="211"/>
                  </a:lnTo>
                  <a:lnTo>
                    <a:pt x="522" y="281"/>
                  </a:lnTo>
                  <a:lnTo>
                    <a:pt x="523" y="353"/>
                  </a:lnTo>
                  <a:lnTo>
                    <a:pt x="521" y="390"/>
                  </a:lnTo>
                  <a:lnTo>
                    <a:pt x="517" y="424"/>
                  </a:lnTo>
                  <a:lnTo>
                    <a:pt x="515" y="458"/>
                  </a:lnTo>
                  <a:lnTo>
                    <a:pt x="518" y="493"/>
                  </a:lnTo>
                  <a:lnTo>
                    <a:pt x="523" y="517"/>
                  </a:lnTo>
                  <a:lnTo>
                    <a:pt x="527" y="540"/>
                  </a:lnTo>
                  <a:lnTo>
                    <a:pt x="531" y="564"/>
                  </a:lnTo>
                  <a:lnTo>
                    <a:pt x="533" y="588"/>
                  </a:lnTo>
                  <a:lnTo>
                    <a:pt x="533" y="603"/>
                  </a:lnTo>
                  <a:lnTo>
                    <a:pt x="535" y="618"/>
                  </a:lnTo>
                  <a:lnTo>
                    <a:pt x="534" y="633"/>
                  </a:lnTo>
                  <a:lnTo>
                    <a:pt x="529" y="647"/>
                  </a:lnTo>
                  <a:lnTo>
                    <a:pt x="529" y="624"/>
                  </a:lnTo>
                  <a:lnTo>
                    <a:pt x="527" y="600"/>
                  </a:lnTo>
                  <a:lnTo>
                    <a:pt x="525" y="578"/>
                  </a:lnTo>
                  <a:lnTo>
                    <a:pt x="519" y="555"/>
                  </a:lnTo>
                  <a:lnTo>
                    <a:pt x="504" y="506"/>
                  </a:lnTo>
                  <a:lnTo>
                    <a:pt x="492" y="459"/>
                  </a:lnTo>
                  <a:lnTo>
                    <a:pt x="480" y="412"/>
                  </a:lnTo>
                  <a:lnTo>
                    <a:pt x="470" y="365"/>
                  </a:lnTo>
                  <a:lnTo>
                    <a:pt x="460" y="320"/>
                  </a:lnTo>
                  <a:lnTo>
                    <a:pt x="449" y="273"/>
                  </a:lnTo>
                  <a:lnTo>
                    <a:pt x="440" y="226"/>
                  </a:lnTo>
                  <a:lnTo>
                    <a:pt x="429" y="178"/>
                  </a:lnTo>
                  <a:lnTo>
                    <a:pt x="423" y="160"/>
                  </a:lnTo>
                  <a:lnTo>
                    <a:pt x="412" y="147"/>
                  </a:lnTo>
                  <a:lnTo>
                    <a:pt x="397" y="137"/>
                  </a:lnTo>
                  <a:lnTo>
                    <a:pt x="380" y="132"/>
                  </a:lnTo>
                  <a:lnTo>
                    <a:pt x="362" y="131"/>
                  </a:lnTo>
                  <a:lnTo>
                    <a:pt x="343" y="133"/>
                  </a:lnTo>
                  <a:lnTo>
                    <a:pt x="326" y="137"/>
                  </a:lnTo>
                  <a:lnTo>
                    <a:pt x="310" y="145"/>
                  </a:lnTo>
                  <a:lnTo>
                    <a:pt x="294" y="159"/>
                  </a:lnTo>
                  <a:lnTo>
                    <a:pt x="283" y="176"/>
                  </a:lnTo>
                  <a:lnTo>
                    <a:pt x="276" y="196"/>
                  </a:lnTo>
                  <a:lnTo>
                    <a:pt x="275" y="218"/>
                  </a:lnTo>
                  <a:lnTo>
                    <a:pt x="275" y="253"/>
                  </a:lnTo>
                  <a:lnTo>
                    <a:pt x="276" y="286"/>
                  </a:lnTo>
                  <a:lnTo>
                    <a:pt x="278" y="321"/>
                  </a:lnTo>
                  <a:lnTo>
                    <a:pt x="282" y="356"/>
                  </a:lnTo>
                  <a:lnTo>
                    <a:pt x="287" y="398"/>
                  </a:lnTo>
                  <a:lnTo>
                    <a:pt x="291" y="439"/>
                  </a:lnTo>
                  <a:lnTo>
                    <a:pt x="295" y="480"/>
                  </a:lnTo>
                  <a:lnTo>
                    <a:pt x="299" y="520"/>
                  </a:lnTo>
                  <a:lnTo>
                    <a:pt x="303" y="560"/>
                  </a:lnTo>
                  <a:lnTo>
                    <a:pt x="310" y="602"/>
                  </a:lnTo>
                  <a:lnTo>
                    <a:pt x="319" y="642"/>
                  </a:lnTo>
                  <a:lnTo>
                    <a:pt x="331" y="682"/>
                  </a:lnTo>
                  <a:lnTo>
                    <a:pt x="334" y="698"/>
                  </a:lnTo>
                  <a:lnTo>
                    <a:pt x="334" y="713"/>
                  </a:lnTo>
                  <a:lnTo>
                    <a:pt x="334" y="728"/>
                  </a:lnTo>
                  <a:lnTo>
                    <a:pt x="337" y="744"/>
                  </a:lnTo>
                  <a:lnTo>
                    <a:pt x="342" y="765"/>
                  </a:lnTo>
                  <a:lnTo>
                    <a:pt x="349" y="786"/>
                  </a:lnTo>
                  <a:lnTo>
                    <a:pt x="355" y="807"/>
                  </a:lnTo>
                  <a:lnTo>
                    <a:pt x="361" y="828"/>
                  </a:lnTo>
                  <a:lnTo>
                    <a:pt x="361" y="839"/>
                  </a:lnTo>
                  <a:lnTo>
                    <a:pt x="355" y="847"/>
                  </a:lnTo>
                  <a:lnTo>
                    <a:pt x="349" y="850"/>
                  </a:lnTo>
                  <a:lnTo>
                    <a:pt x="341" y="847"/>
                  </a:lnTo>
                  <a:lnTo>
                    <a:pt x="323" y="827"/>
                  </a:lnTo>
                  <a:lnTo>
                    <a:pt x="307" y="806"/>
                  </a:lnTo>
                  <a:lnTo>
                    <a:pt x="294" y="784"/>
                  </a:lnTo>
                  <a:lnTo>
                    <a:pt x="282" y="760"/>
                  </a:lnTo>
                  <a:lnTo>
                    <a:pt x="268" y="737"/>
                  </a:lnTo>
                  <a:lnTo>
                    <a:pt x="255" y="714"/>
                  </a:lnTo>
                  <a:lnTo>
                    <a:pt x="239" y="692"/>
                  </a:lnTo>
                  <a:lnTo>
                    <a:pt x="221" y="670"/>
                  </a:lnTo>
                  <a:lnTo>
                    <a:pt x="206" y="651"/>
                  </a:lnTo>
                  <a:lnTo>
                    <a:pt x="193" y="633"/>
                  </a:lnTo>
                  <a:lnTo>
                    <a:pt x="182" y="612"/>
                  </a:lnTo>
                  <a:lnTo>
                    <a:pt x="172" y="592"/>
                  </a:lnTo>
                  <a:lnTo>
                    <a:pt x="159" y="571"/>
                  </a:lnTo>
                  <a:lnTo>
                    <a:pt x="149" y="551"/>
                  </a:lnTo>
                  <a:lnTo>
                    <a:pt x="135" y="531"/>
                  </a:lnTo>
                  <a:lnTo>
                    <a:pt x="121" y="510"/>
                  </a:lnTo>
                  <a:lnTo>
                    <a:pt x="113" y="502"/>
                  </a:lnTo>
                  <a:lnTo>
                    <a:pt x="104" y="497"/>
                  </a:lnTo>
                  <a:lnTo>
                    <a:pt x="95" y="492"/>
                  </a:lnTo>
                  <a:lnTo>
                    <a:pt x="86" y="488"/>
                  </a:lnTo>
                  <a:lnTo>
                    <a:pt x="76" y="485"/>
                  </a:lnTo>
                  <a:lnTo>
                    <a:pt x="66" y="485"/>
                  </a:lnTo>
                  <a:lnTo>
                    <a:pt x="56" y="486"/>
                  </a:lnTo>
                  <a:lnTo>
                    <a:pt x="45" y="489"/>
                  </a:lnTo>
                  <a:lnTo>
                    <a:pt x="40" y="489"/>
                  </a:lnTo>
                  <a:lnTo>
                    <a:pt x="33" y="492"/>
                  </a:lnTo>
                  <a:lnTo>
                    <a:pt x="24" y="501"/>
                  </a:lnTo>
                  <a:lnTo>
                    <a:pt x="12" y="520"/>
                  </a:lnTo>
                  <a:lnTo>
                    <a:pt x="5" y="535"/>
                  </a:lnTo>
                  <a:lnTo>
                    <a:pt x="0" y="551"/>
                  </a:lnTo>
                  <a:lnTo>
                    <a:pt x="0" y="569"/>
                  </a:lnTo>
                  <a:lnTo>
                    <a:pt x="1" y="592"/>
                  </a:lnTo>
                  <a:lnTo>
                    <a:pt x="8" y="619"/>
                  </a:lnTo>
                  <a:lnTo>
                    <a:pt x="17" y="650"/>
                  </a:lnTo>
                  <a:lnTo>
                    <a:pt x="32" y="688"/>
                  </a:lnTo>
                  <a:lnTo>
                    <a:pt x="51" y="731"/>
                  </a:lnTo>
                  <a:lnTo>
                    <a:pt x="64" y="757"/>
                  </a:lnTo>
                  <a:lnTo>
                    <a:pt x="78" y="784"/>
                  </a:lnTo>
                  <a:lnTo>
                    <a:pt x="91" y="811"/>
                  </a:lnTo>
                  <a:lnTo>
                    <a:pt x="106" y="837"/>
                  </a:lnTo>
                  <a:lnTo>
                    <a:pt x="121" y="862"/>
                  </a:lnTo>
                  <a:lnTo>
                    <a:pt x="137" y="888"/>
                  </a:lnTo>
                  <a:lnTo>
                    <a:pt x="153" y="913"/>
                  </a:lnTo>
                  <a:lnTo>
                    <a:pt x="169" y="939"/>
                  </a:lnTo>
                  <a:lnTo>
                    <a:pt x="186" y="968"/>
                  </a:lnTo>
                  <a:lnTo>
                    <a:pt x="200" y="998"/>
                  </a:lnTo>
                  <a:lnTo>
                    <a:pt x="211" y="1028"/>
                  </a:lnTo>
                  <a:lnTo>
                    <a:pt x="220" y="1061"/>
                  </a:lnTo>
                  <a:lnTo>
                    <a:pt x="228" y="1093"/>
                  </a:lnTo>
                  <a:lnTo>
                    <a:pt x="236" y="1126"/>
                  </a:lnTo>
                  <a:lnTo>
                    <a:pt x="244" y="1160"/>
                  </a:lnTo>
                  <a:lnTo>
                    <a:pt x="253" y="1194"/>
                  </a:lnTo>
                  <a:lnTo>
                    <a:pt x="262" y="1227"/>
                  </a:lnTo>
                  <a:lnTo>
                    <a:pt x="268" y="1259"/>
                  </a:lnTo>
                  <a:lnTo>
                    <a:pt x="274" y="1292"/>
                  </a:lnTo>
                  <a:lnTo>
                    <a:pt x="278" y="1324"/>
                  </a:lnTo>
                  <a:lnTo>
                    <a:pt x="282" y="1356"/>
                  </a:lnTo>
                  <a:lnTo>
                    <a:pt x="286" y="1388"/>
                  </a:lnTo>
                  <a:lnTo>
                    <a:pt x="292" y="1420"/>
                  </a:lnTo>
                  <a:lnTo>
                    <a:pt x="300" y="1454"/>
                  </a:lnTo>
                  <a:lnTo>
                    <a:pt x="304" y="1469"/>
                  </a:lnTo>
                  <a:lnTo>
                    <a:pt x="309" y="1483"/>
                  </a:lnTo>
                  <a:lnTo>
                    <a:pt x="314" y="1497"/>
                  </a:lnTo>
                  <a:lnTo>
                    <a:pt x="318" y="1512"/>
                  </a:lnTo>
                  <a:lnTo>
                    <a:pt x="323" y="1525"/>
                  </a:lnTo>
                  <a:lnTo>
                    <a:pt x="329" y="1539"/>
                  </a:lnTo>
                  <a:lnTo>
                    <a:pt x="335" y="1552"/>
                  </a:lnTo>
                  <a:lnTo>
                    <a:pt x="342" y="1565"/>
                  </a:lnTo>
                  <a:lnTo>
                    <a:pt x="342" y="1571"/>
                  </a:lnTo>
                  <a:lnTo>
                    <a:pt x="341" y="1576"/>
                  </a:lnTo>
                  <a:lnTo>
                    <a:pt x="337" y="1580"/>
                  </a:lnTo>
                  <a:lnTo>
                    <a:pt x="334" y="1585"/>
                  </a:lnTo>
                  <a:lnTo>
                    <a:pt x="330" y="1624"/>
                  </a:lnTo>
                  <a:lnTo>
                    <a:pt x="334" y="1663"/>
                  </a:lnTo>
                  <a:lnTo>
                    <a:pt x="338" y="1701"/>
                  </a:lnTo>
                  <a:lnTo>
                    <a:pt x="334" y="1740"/>
                  </a:lnTo>
                  <a:lnTo>
                    <a:pt x="329" y="1756"/>
                  </a:lnTo>
                  <a:lnTo>
                    <a:pt x="323" y="1773"/>
                  </a:lnTo>
                  <a:lnTo>
                    <a:pt x="318" y="1789"/>
                  </a:lnTo>
                  <a:lnTo>
                    <a:pt x="315" y="1807"/>
                  </a:lnTo>
                  <a:lnTo>
                    <a:pt x="317" y="1834"/>
                  </a:lnTo>
                  <a:lnTo>
                    <a:pt x="321" y="1861"/>
                  </a:lnTo>
                  <a:lnTo>
                    <a:pt x="326" y="1887"/>
                  </a:lnTo>
                  <a:lnTo>
                    <a:pt x="334" y="1914"/>
                  </a:lnTo>
                  <a:lnTo>
                    <a:pt x="342" y="1942"/>
                  </a:lnTo>
                  <a:lnTo>
                    <a:pt x="351" y="1968"/>
                  </a:lnTo>
                  <a:lnTo>
                    <a:pt x="360" y="1993"/>
                  </a:lnTo>
                  <a:lnTo>
                    <a:pt x="366" y="2018"/>
                  </a:lnTo>
                  <a:lnTo>
                    <a:pt x="887" y="2019"/>
                  </a:lnTo>
                  <a:close/>
                </a:path>
              </a:pathLst>
            </a:custGeom>
            <a:solidFill>
              <a:srgbClr val="FFBF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4" name="Freeform 5"/>
            <p:cNvSpPr>
              <a:spLocks/>
            </p:cNvSpPr>
            <p:nvPr/>
          </p:nvSpPr>
          <p:spPr bwMode="auto">
            <a:xfrm>
              <a:off x="2124" y="3004"/>
              <a:ext cx="16" cy="120"/>
            </a:xfrm>
            <a:custGeom>
              <a:avLst/>
              <a:gdLst>
                <a:gd name="T0" fmla="*/ 14 w 31"/>
                <a:gd name="T1" fmla="*/ 0 h 240"/>
                <a:gd name="T2" fmla="*/ 14 w 31"/>
                <a:gd name="T3" fmla="*/ 0 h 240"/>
                <a:gd name="T4" fmla="*/ 12 w 31"/>
                <a:gd name="T5" fmla="*/ 57 h 240"/>
                <a:gd name="T6" fmla="*/ 6 w 31"/>
                <a:gd name="T7" fmla="*/ 119 h 240"/>
                <a:gd name="T8" fmla="*/ 2 w 31"/>
                <a:gd name="T9" fmla="*/ 182 h 240"/>
                <a:gd name="T10" fmla="*/ 0 w 31"/>
                <a:gd name="T11" fmla="*/ 240 h 240"/>
                <a:gd name="T12" fmla="*/ 18 w 31"/>
                <a:gd name="T13" fmla="*/ 240 h 240"/>
                <a:gd name="T14" fmla="*/ 18 w 31"/>
                <a:gd name="T15" fmla="*/ 182 h 240"/>
                <a:gd name="T16" fmla="*/ 23 w 31"/>
                <a:gd name="T17" fmla="*/ 119 h 240"/>
                <a:gd name="T18" fmla="*/ 28 w 31"/>
                <a:gd name="T19" fmla="*/ 57 h 240"/>
                <a:gd name="T20" fmla="*/ 31 w 31"/>
                <a:gd name="T21" fmla="*/ 0 h 240"/>
                <a:gd name="T22" fmla="*/ 31 w 31"/>
                <a:gd name="T23" fmla="*/ 0 h 240"/>
                <a:gd name="T24" fmla="*/ 14 w 31"/>
                <a:gd name="T25" fmla="*/ 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40"/>
                <a:gd name="T41" fmla="*/ 31 w 31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40">
                  <a:moveTo>
                    <a:pt x="14" y="0"/>
                  </a:moveTo>
                  <a:lnTo>
                    <a:pt x="14" y="0"/>
                  </a:lnTo>
                  <a:lnTo>
                    <a:pt x="12" y="57"/>
                  </a:lnTo>
                  <a:lnTo>
                    <a:pt x="6" y="119"/>
                  </a:lnTo>
                  <a:lnTo>
                    <a:pt x="2" y="182"/>
                  </a:lnTo>
                  <a:lnTo>
                    <a:pt x="0" y="240"/>
                  </a:lnTo>
                  <a:lnTo>
                    <a:pt x="18" y="240"/>
                  </a:lnTo>
                  <a:lnTo>
                    <a:pt x="18" y="182"/>
                  </a:lnTo>
                  <a:lnTo>
                    <a:pt x="23" y="119"/>
                  </a:lnTo>
                  <a:lnTo>
                    <a:pt x="28" y="57"/>
                  </a:lnTo>
                  <a:lnTo>
                    <a:pt x="31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5" name="Freeform 6"/>
            <p:cNvSpPr>
              <a:spLocks/>
            </p:cNvSpPr>
            <p:nvPr/>
          </p:nvSpPr>
          <p:spPr bwMode="auto">
            <a:xfrm>
              <a:off x="2132" y="2948"/>
              <a:ext cx="19" cy="56"/>
            </a:xfrm>
            <a:custGeom>
              <a:avLst/>
              <a:gdLst>
                <a:gd name="T0" fmla="*/ 25 w 38"/>
                <a:gd name="T1" fmla="*/ 0 h 113"/>
                <a:gd name="T2" fmla="*/ 25 w 38"/>
                <a:gd name="T3" fmla="*/ 0 h 113"/>
                <a:gd name="T4" fmla="*/ 10 w 38"/>
                <a:gd name="T5" fmla="*/ 26 h 113"/>
                <a:gd name="T6" fmla="*/ 3 w 38"/>
                <a:gd name="T7" fmla="*/ 55 h 113"/>
                <a:gd name="T8" fmla="*/ 2 w 38"/>
                <a:gd name="T9" fmla="*/ 85 h 113"/>
                <a:gd name="T10" fmla="*/ 0 w 38"/>
                <a:gd name="T11" fmla="*/ 113 h 113"/>
                <a:gd name="T12" fmla="*/ 17 w 38"/>
                <a:gd name="T13" fmla="*/ 113 h 113"/>
                <a:gd name="T14" fmla="*/ 18 w 38"/>
                <a:gd name="T15" fmla="*/ 85 h 113"/>
                <a:gd name="T16" fmla="*/ 19 w 38"/>
                <a:gd name="T17" fmla="*/ 55 h 113"/>
                <a:gd name="T18" fmla="*/ 26 w 38"/>
                <a:gd name="T19" fmla="*/ 31 h 113"/>
                <a:gd name="T20" fmla="*/ 38 w 38"/>
                <a:gd name="T21" fmla="*/ 11 h 113"/>
                <a:gd name="T22" fmla="*/ 38 w 38"/>
                <a:gd name="T23" fmla="*/ 11 h 113"/>
                <a:gd name="T24" fmla="*/ 25 w 38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13"/>
                <a:gd name="T41" fmla="*/ 38 w 38"/>
                <a:gd name="T42" fmla="*/ 113 h 1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13">
                  <a:moveTo>
                    <a:pt x="25" y="0"/>
                  </a:moveTo>
                  <a:lnTo>
                    <a:pt x="25" y="0"/>
                  </a:lnTo>
                  <a:lnTo>
                    <a:pt x="10" y="26"/>
                  </a:lnTo>
                  <a:lnTo>
                    <a:pt x="3" y="55"/>
                  </a:lnTo>
                  <a:lnTo>
                    <a:pt x="2" y="85"/>
                  </a:lnTo>
                  <a:lnTo>
                    <a:pt x="0" y="113"/>
                  </a:lnTo>
                  <a:lnTo>
                    <a:pt x="17" y="113"/>
                  </a:lnTo>
                  <a:lnTo>
                    <a:pt x="18" y="85"/>
                  </a:lnTo>
                  <a:lnTo>
                    <a:pt x="19" y="55"/>
                  </a:lnTo>
                  <a:lnTo>
                    <a:pt x="26" y="31"/>
                  </a:lnTo>
                  <a:lnTo>
                    <a:pt x="38" y="1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6" name="Freeform 7"/>
            <p:cNvSpPr>
              <a:spLocks/>
            </p:cNvSpPr>
            <p:nvPr/>
          </p:nvSpPr>
          <p:spPr bwMode="auto">
            <a:xfrm>
              <a:off x="2144" y="2913"/>
              <a:ext cx="57" cy="40"/>
            </a:xfrm>
            <a:custGeom>
              <a:avLst/>
              <a:gdLst>
                <a:gd name="T0" fmla="*/ 100 w 114"/>
                <a:gd name="T1" fmla="*/ 0 h 81"/>
                <a:gd name="T2" fmla="*/ 100 w 114"/>
                <a:gd name="T3" fmla="*/ 0 h 81"/>
                <a:gd name="T4" fmla="*/ 91 w 114"/>
                <a:gd name="T5" fmla="*/ 10 h 81"/>
                <a:gd name="T6" fmla="*/ 80 w 114"/>
                <a:gd name="T7" fmla="*/ 19 h 81"/>
                <a:gd name="T8" fmla="*/ 65 w 114"/>
                <a:gd name="T9" fmla="*/ 24 h 81"/>
                <a:gd name="T10" fmla="*/ 52 w 114"/>
                <a:gd name="T11" fmla="*/ 34 h 81"/>
                <a:gd name="T12" fmla="*/ 39 w 114"/>
                <a:gd name="T13" fmla="*/ 40 h 81"/>
                <a:gd name="T14" fmla="*/ 25 w 114"/>
                <a:gd name="T15" fmla="*/ 49 h 81"/>
                <a:gd name="T16" fmla="*/ 12 w 114"/>
                <a:gd name="T17" fmla="*/ 58 h 81"/>
                <a:gd name="T18" fmla="*/ 0 w 114"/>
                <a:gd name="T19" fmla="*/ 70 h 81"/>
                <a:gd name="T20" fmla="*/ 13 w 114"/>
                <a:gd name="T21" fmla="*/ 81 h 81"/>
                <a:gd name="T22" fmla="*/ 22 w 114"/>
                <a:gd name="T23" fmla="*/ 71 h 81"/>
                <a:gd name="T24" fmla="*/ 33 w 114"/>
                <a:gd name="T25" fmla="*/ 62 h 81"/>
                <a:gd name="T26" fmla="*/ 47 w 114"/>
                <a:gd name="T27" fmla="*/ 57 h 81"/>
                <a:gd name="T28" fmla="*/ 60 w 114"/>
                <a:gd name="T29" fmla="*/ 47 h 81"/>
                <a:gd name="T30" fmla="*/ 73 w 114"/>
                <a:gd name="T31" fmla="*/ 40 h 81"/>
                <a:gd name="T32" fmla="*/ 88 w 114"/>
                <a:gd name="T33" fmla="*/ 32 h 81"/>
                <a:gd name="T34" fmla="*/ 102 w 114"/>
                <a:gd name="T35" fmla="*/ 23 h 81"/>
                <a:gd name="T36" fmla="*/ 114 w 114"/>
                <a:gd name="T37" fmla="*/ 11 h 81"/>
                <a:gd name="T38" fmla="*/ 114 w 114"/>
                <a:gd name="T39" fmla="*/ 11 h 81"/>
                <a:gd name="T40" fmla="*/ 100 w 114"/>
                <a:gd name="T41" fmla="*/ 0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81"/>
                <a:gd name="T65" fmla="*/ 114 w 114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81">
                  <a:moveTo>
                    <a:pt x="100" y="0"/>
                  </a:moveTo>
                  <a:lnTo>
                    <a:pt x="100" y="0"/>
                  </a:lnTo>
                  <a:lnTo>
                    <a:pt x="91" y="10"/>
                  </a:lnTo>
                  <a:lnTo>
                    <a:pt x="80" y="19"/>
                  </a:lnTo>
                  <a:lnTo>
                    <a:pt x="65" y="24"/>
                  </a:lnTo>
                  <a:lnTo>
                    <a:pt x="52" y="34"/>
                  </a:lnTo>
                  <a:lnTo>
                    <a:pt x="39" y="40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70"/>
                  </a:lnTo>
                  <a:lnTo>
                    <a:pt x="13" y="81"/>
                  </a:lnTo>
                  <a:lnTo>
                    <a:pt x="22" y="71"/>
                  </a:lnTo>
                  <a:lnTo>
                    <a:pt x="33" y="62"/>
                  </a:lnTo>
                  <a:lnTo>
                    <a:pt x="47" y="57"/>
                  </a:lnTo>
                  <a:lnTo>
                    <a:pt x="60" y="47"/>
                  </a:lnTo>
                  <a:lnTo>
                    <a:pt x="73" y="40"/>
                  </a:lnTo>
                  <a:lnTo>
                    <a:pt x="88" y="32"/>
                  </a:lnTo>
                  <a:lnTo>
                    <a:pt x="102" y="23"/>
                  </a:lnTo>
                  <a:lnTo>
                    <a:pt x="114" y="1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7" name="Freeform 8"/>
            <p:cNvSpPr>
              <a:spLocks/>
            </p:cNvSpPr>
            <p:nvPr/>
          </p:nvSpPr>
          <p:spPr bwMode="auto">
            <a:xfrm>
              <a:off x="2194" y="2726"/>
              <a:ext cx="138" cy="192"/>
            </a:xfrm>
            <a:custGeom>
              <a:avLst/>
              <a:gdLst>
                <a:gd name="T0" fmla="*/ 263 w 277"/>
                <a:gd name="T1" fmla="*/ 0 h 384"/>
                <a:gd name="T2" fmla="*/ 263 w 277"/>
                <a:gd name="T3" fmla="*/ 0 h 384"/>
                <a:gd name="T4" fmla="*/ 247 w 277"/>
                <a:gd name="T5" fmla="*/ 24 h 384"/>
                <a:gd name="T6" fmla="*/ 233 w 277"/>
                <a:gd name="T7" fmla="*/ 48 h 384"/>
                <a:gd name="T8" fmla="*/ 216 w 277"/>
                <a:gd name="T9" fmla="*/ 73 h 384"/>
                <a:gd name="T10" fmla="*/ 202 w 277"/>
                <a:gd name="T11" fmla="*/ 97 h 384"/>
                <a:gd name="T12" fmla="*/ 187 w 277"/>
                <a:gd name="T13" fmla="*/ 121 h 384"/>
                <a:gd name="T14" fmla="*/ 171 w 277"/>
                <a:gd name="T15" fmla="*/ 145 h 384"/>
                <a:gd name="T16" fmla="*/ 155 w 277"/>
                <a:gd name="T17" fmla="*/ 169 h 384"/>
                <a:gd name="T18" fmla="*/ 140 w 277"/>
                <a:gd name="T19" fmla="*/ 193 h 384"/>
                <a:gd name="T20" fmla="*/ 124 w 277"/>
                <a:gd name="T21" fmla="*/ 216 h 384"/>
                <a:gd name="T22" fmla="*/ 108 w 277"/>
                <a:gd name="T23" fmla="*/ 239 h 384"/>
                <a:gd name="T24" fmla="*/ 90 w 277"/>
                <a:gd name="T25" fmla="*/ 262 h 384"/>
                <a:gd name="T26" fmla="*/ 73 w 277"/>
                <a:gd name="T27" fmla="*/ 285 h 384"/>
                <a:gd name="T28" fmla="*/ 55 w 277"/>
                <a:gd name="T29" fmla="*/ 307 h 384"/>
                <a:gd name="T30" fmla="*/ 38 w 277"/>
                <a:gd name="T31" fmla="*/ 330 h 384"/>
                <a:gd name="T32" fmla="*/ 19 w 277"/>
                <a:gd name="T33" fmla="*/ 352 h 384"/>
                <a:gd name="T34" fmla="*/ 0 w 277"/>
                <a:gd name="T35" fmla="*/ 373 h 384"/>
                <a:gd name="T36" fmla="*/ 14 w 277"/>
                <a:gd name="T37" fmla="*/ 384 h 384"/>
                <a:gd name="T38" fmla="*/ 33 w 277"/>
                <a:gd name="T39" fmla="*/ 362 h 384"/>
                <a:gd name="T40" fmla="*/ 51 w 277"/>
                <a:gd name="T41" fmla="*/ 341 h 384"/>
                <a:gd name="T42" fmla="*/ 69 w 277"/>
                <a:gd name="T43" fmla="*/ 318 h 384"/>
                <a:gd name="T44" fmla="*/ 86 w 277"/>
                <a:gd name="T45" fmla="*/ 295 h 384"/>
                <a:gd name="T46" fmla="*/ 104 w 277"/>
                <a:gd name="T47" fmla="*/ 273 h 384"/>
                <a:gd name="T48" fmla="*/ 121 w 277"/>
                <a:gd name="T49" fmla="*/ 250 h 384"/>
                <a:gd name="T50" fmla="*/ 137 w 277"/>
                <a:gd name="T51" fmla="*/ 224 h 384"/>
                <a:gd name="T52" fmla="*/ 153 w 277"/>
                <a:gd name="T53" fmla="*/ 201 h 384"/>
                <a:gd name="T54" fmla="*/ 168 w 277"/>
                <a:gd name="T55" fmla="*/ 177 h 384"/>
                <a:gd name="T56" fmla="*/ 184 w 277"/>
                <a:gd name="T57" fmla="*/ 153 h 384"/>
                <a:gd name="T58" fmla="*/ 200 w 277"/>
                <a:gd name="T59" fmla="*/ 129 h 384"/>
                <a:gd name="T60" fmla="*/ 215 w 277"/>
                <a:gd name="T61" fmla="*/ 105 h 384"/>
                <a:gd name="T62" fmla="*/ 230 w 277"/>
                <a:gd name="T63" fmla="*/ 81 h 384"/>
                <a:gd name="T64" fmla="*/ 246 w 277"/>
                <a:gd name="T65" fmla="*/ 56 h 384"/>
                <a:gd name="T66" fmla="*/ 261 w 277"/>
                <a:gd name="T67" fmla="*/ 32 h 384"/>
                <a:gd name="T68" fmla="*/ 277 w 277"/>
                <a:gd name="T69" fmla="*/ 8 h 384"/>
                <a:gd name="T70" fmla="*/ 277 w 277"/>
                <a:gd name="T71" fmla="*/ 8 h 384"/>
                <a:gd name="T72" fmla="*/ 263 w 277"/>
                <a:gd name="T73" fmla="*/ 0 h 3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7"/>
                <a:gd name="T112" fmla="*/ 0 h 384"/>
                <a:gd name="T113" fmla="*/ 277 w 277"/>
                <a:gd name="T114" fmla="*/ 384 h 3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7" h="384">
                  <a:moveTo>
                    <a:pt x="263" y="0"/>
                  </a:moveTo>
                  <a:lnTo>
                    <a:pt x="263" y="0"/>
                  </a:lnTo>
                  <a:lnTo>
                    <a:pt x="247" y="24"/>
                  </a:lnTo>
                  <a:lnTo>
                    <a:pt x="233" y="48"/>
                  </a:lnTo>
                  <a:lnTo>
                    <a:pt x="216" y="73"/>
                  </a:lnTo>
                  <a:lnTo>
                    <a:pt x="202" y="97"/>
                  </a:lnTo>
                  <a:lnTo>
                    <a:pt x="187" y="121"/>
                  </a:lnTo>
                  <a:lnTo>
                    <a:pt x="171" y="145"/>
                  </a:lnTo>
                  <a:lnTo>
                    <a:pt x="155" y="169"/>
                  </a:lnTo>
                  <a:lnTo>
                    <a:pt x="140" y="193"/>
                  </a:lnTo>
                  <a:lnTo>
                    <a:pt x="124" y="216"/>
                  </a:lnTo>
                  <a:lnTo>
                    <a:pt x="108" y="239"/>
                  </a:lnTo>
                  <a:lnTo>
                    <a:pt x="90" y="262"/>
                  </a:lnTo>
                  <a:lnTo>
                    <a:pt x="73" y="285"/>
                  </a:lnTo>
                  <a:lnTo>
                    <a:pt x="55" y="307"/>
                  </a:lnTo>
                  <a:lnTo>
                    <a:pt x="38" y="330"/>
                  </a:lnTo>
                  <a:lnTo>
                    <a:pt x="19" y="352"/>
                  </a:lnTo>
                  <a:lnTo>
                    <a:pt x="0" y="373"/>
                  </a:lnTo>
                  <a:lnTo>
                    <a:pt x="14" y="384"/>
                  </a:lnTo>
                  <a:lnTo>
                    <a:pt x="33" y="362"/>
                  </a:lnTo>
                  <a:lnTo>
                    <a:pt x="51" y="341"/>
                  </a:lnTo>
                  <a:lnTo>
                    <a:pt x="69" y="318"/>
                  </a:lnTo>
                  <a:lnTo>
                    <a:pt x="86" y="295"/>
                  </a:lnTo>
                  <a:lnTo>
                    <a:pt x="104" y="273"/>
                  </a:lnTo>
                  <a:lnTo>
                    <a:pt x="121" y="250"/>
                  </a:lnTo>
                  <a:lnTo>
                    <a:pt x="137" y="224"/>
                  </a:lnTo>
                  <a:lnTo>
                    <a:pt x="153" y="201"/>
                  </a:lnTo>
                  <a:lnTo>
                    <a:pt x="168" y="177"/>
                  </a:lnTo>
                  <a:lnTo>
                    <a:pt x="184" y="153"/>
                  </a:lnTo>
                  <a:lnTo>
                    <a:pt x="200" y="129"/>
                  </a:lnTo>
                  <a:lnTo>
                    <a:pt x="215" y="105"/>
                  </a:lnTo>
                  <a:lnTo>
                    <a:pt x="230" y="81"/>
                  </a:lnTo>
                  <a:lnTo>
                    <a:pt x="246" y="56"/>
                  </a:lnTo>
                  <a:lnTo>
                    <a:pt x="261" y="32"/>
                  </a:lnTo>
                  <a:lnTo>
                    <a:pt x="277" y="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8" name="Freeform 9"/>
            <p:cNvSpPr>
              <a:spLocks/>
            </p:cNvSpPr>
            <p:nvPr/>
          </p:nvSpPr>
          <p:spPr bwMode="auto">
            <a:xfrm>
              <a:off x="2326" y="2657"/>
              <a:ext cx="70" cy="73"/>
            </a:xfrm>
            <a:custGeom>
              <a:avLst/>
              <a:gdLst>
                <a:gd name="T0" fmla="*/ 127 w 140"/>
                <a:gd name="T1" fmla="*/ 0 h 146"/>
                <a:gd name="T2" fmla="*/ 127 w 140"/>
                <a:gd name="T3" fmla="*/ 0 h 146"/>
                <a:gd name="T4" fmla="*/ 111 w 140"/>
                <a:gd name="T5" fmla="*/ 17 h 146"/>
                <a:gd name="T6" fmla="*/ 96 w 140"/>
                <a:gd name="T7" fmla="*/ 32 h 146"/>
                <a:gd name="T8" fmla="*/ 78 w 140"/>
                <a:gd name="T9" fmla="*/ 48 h 146"/>
                <a:gd name="T10" fmla="*/ 61 w 140"/>
                <a:gd name="T11" fmla="*/ 66 h 146"/>
                <a:gd name="T12" fmla="*/ 45 w 140"/>
                <a:gd name="T13" fmla="*/ 83 h 146"/>
                <a:gd name="T14" fmla="*/ 29 w 140"/>
                <a:gd name="T15" fmla="*/ 101 h 146"/>
                <a:gd name="T16" fmla="*/ 14 w 140"/>
                <a:gd name="T17" fmla="*/ 118 h 146"/>
                <a:gd name="T18" fmla="*/ 0 w 140"/>
                <a:gd name="T19" fmla="*/ 138 h 146"/>
                <a:gd name="T20" fmla="*/ 14 w 140"/>
                <a:gd name="T21" fmla="*/ 146 h 146"/>
                <a:gd name="T22" fmla="*/ 27 w 140"/>
                <a:gd name="T23" fmla="*/ 129 h 146"/>
                <a:gd name="T24" fmla="*/ 42 w 140"/>
                <a:gd name="T25" fmla="*/ 111 h 146"/>
                <a:gd name="T26" fmla="*/ 58 w 140"/>
                <a:gd name="T27" fmla="*/ 94 h 146"/>
                <a:gd name="T28" fmla="*/ 74 w 140"/>
                <a:gd name="T29" fmla="*/ 76 h 146"/>
                <a:gd name="T30" fmla="*/ 89 w 140"/>
                <a:gd name="T31" fmla="*/ 62 h 146"/>
                <a:gd name="T32" fmla="*/ 106 w 140"/>
                <a:gd name="T33" fmla="*/ 45 h 146"/>
                <a:gd name="T34" fmla="*/ 124 w 140"/>
                <a:gd name="T35" fmla="*/ 28 h 146"/>
                <a:gd name="T36" fmla="*/ 140 w 140"/>
                <a:gd name="T37" fmla="*/ 11 h 146"/>
                <a:gd name="T38" fmla="*/ 140 w 140"/>
                <a:gd name="T39" fmla="*/ 11 h 146"/>
                <a:gd name="T40" fmla="*/ 127 w 140"/>
                <a:gd name="T41" fmla="*/ 0 h 1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0"/>
                <a:gd name="T64" fmla="*/ 0 h 146"/>
                <a:gd name="T65" fmla="*/ 140 w 140"/>
                <a:gd name="T66" fmla="*/ 146 h 1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0" h="146">
                  <a:moveTo>
                    <a:pt x="127" y="0"/>
                  </a:moveTo>
                  <a:lnTo>
                    <a:pt x="127" y="0"/>
                  </a:lnTo>
                  <a:lnTo>
                    <a:pt x="111" y="17"/>
                  </a:lnTo>
                  <a:lnTo>
                    <a:pt x="96" y="32"/>
                  </a:lnTo>
                  <a:lnTo>
                    <a:pt x="78" y="48"/>
                  </a:lnTo>
                  <a:lnTo>
                    <a:pt x="61" y="66"/>
                  </a:lnTo>
                  <a:lnTo>
                    <a:pt x="45" y="83"/>
                  </a:lnTo>
                  <a:lnTo>
                    <a:pt x="29" y="101"/>
                  </a:lnTo>
                  <a:lnTo>
                    <a:pt x="14" y="118"/>
                  </a:lnTo>
                  <a:lnTo>
                    <a:pt x="0" y="138"/>
                  </a:lnTo>
                  <a:lnTo>
                    <a:pt x="14" y="146"/>
                  </a:lnTo>
                  <a:lnTo>
                    <a:pt x="27" y="129"/>
                  </a:lnTo>
                  <a:lnTo>
                    <a:pt x="42" y="111"/>
                  </a:lnTo>
                  <a:lnTo>
                    <a:pt x="58" y="94"/>
                  </a:lnTo>
                  <a:lnTo>
                    <a:pt x="74" y="76"/>
                  </a:lnTo>
                  <a:lnTo>
                    <a:pt x="89" y="62"/>
                  </a:lnTo>
                  <a:lnTo>
                    <a:pt x="106" y="45"/>
                  </a:lnTo>
                  <a:lnTo>
                    <a:pt x="124" y="28"/>
                  </a:lnTo>
                  <a:lnTo>
                    <a:pt x="140" y="1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9" name="Freeform 10"/>
            <p:cNvSpPr>
              <a:spLocks/>
            </p:cNvSpPr>
            <p:nvPr/>
          </p:nvSpPr>
          <p:spPr bwMode="auto">
            <a:xfrm>
              <a:off x="2389" y="2574"/>
              <a:ext cx="73" cy="88"/>
            </a:xfrm>
            <a:custGeom>
              <a:avLst/>
              <a:gdLst>
                <a:gd name="T0" fmla="*/ 133 w 146"/>
                <a:gd name="T1" fmla="*/ 0 h 178"/>
                <a:gd name="T2" fmla="*/ 133 w 146"/>
                <a:gd name="T3" fmla="*/ 0 h 178"/>
                <a:gd name="T4" fmla="*/ 116 w 146"/>
                <a:gd name="T5" fmla="*/ 22 h 178"/>
                <a:gd name="T6" fmla="*/ 100 w 146"/>
                <a:gd name="T7" fmla="*/ 42 h 178"/>
                <a:gd name="T8" fmla="*/ 84 w 146"/>
                <a:gd name="T9" fmla="*/ 63 h 178"/>
                <a:gd name="T10" fmla="*/ 68 w 146"/>
                <a:gd name="T11" fmla="*/ 85 h 178"/>
                <a:gd name="T12" fmla="*/ 52 w 146"/>
                <a:gd name="T13" fmla="*/ 105 h 178"/>
                <a:gd name="T14" fmla="*/ 35 w 146"/>
                <a:gd name="T15" fmla="*/ 127 h 178"/>
                <a:gd name="T16" fmla="*/ 17 w 146"/>
                <a:gd name="T17" fmla="*/ 147 h 178"/>
                <a:gd name="T18" fmla="*/ 0 w 146"/>
                <a:gd name="T19" fmla="*/ 167 h 178"/>
                <a:gd name="T20" fmla="*/ 13 w 146"/>
                <a:gd name="T21" fmla="*/ 178 h 178"/>
                <a:gd name="T22" fmla="*/ 30 w 146"/>
                <a:gd name="T23" fmla="*/ 157 h 178"/>
                <a:gd name="T24" fmla="*/ 48 w 146"/>
                <a:gd name="T25" fmla="*/ 137 h 178"/>
                <a:gd name="T26" fmla="*/ 65 w 146"/>
                <a:gd name="T27" fmla="*/ 116 h 178"/>
                <a:gd name="T28" fmla="*/ 82 w 146"/>
                <a:gd name="T29" fmla="*/ 96 h 178"/>
                <a:gd name="T30" fmla="*/ 98 w 146"/>
                <a:gd name="T31" fmla="*/ 74 h 178"/>
                <a:gd name="T32" fmla="*/ 114 w 146"/>
                <a:gd name="T33" fmla="*/ 53 h 178"/>
                <a:gd name="T34" fmla="*/ 130 w 146"/>
                <a:gd name="T35" fmla="*/ 33 h 178"/>
                <a:gd name="T36" fmla="*/ 146 w 146"/>
                <a:gd name="T37" fmla="*/ 11 h 178"/>
                <a:gd name="T38" fmla="*/ 146 w 146"/>
                <a:gd name="T39" fmla="*/ 11 h 178"/>
                <a:gd name="T40" fmla="*/ 133 w 146"/>
                <a:gd name="T41" fmla="*/ 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6"/>
                <a:gd name="T64" fmla="*/ 0 h 178"/>
                <a:gd name="T65" fmla="*/ 146 w 146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6" h="178">
                  <a:moveTo>
                    <a:pt x="133" y="0"/>
                  </a:moveTo>
                  <a:lnTo>
                    <a:pt x="133" y="0"/>
                  </a:lnTo>
                  <a:lnTo>
                    <a:pt x="116" y="22"/>
                  </a:lnTo>
                  <a:lnTo>
                    <a:pt x="100" y="42"/>
                  </a:lnTo>
                  <a:lnTo>
                    <a:pt x="84" y="63"/>
                  </a:lnTo>
                  <a:lnTo>
                    <a:pt x="68" y="85"/>
                  </a:lnTo>
                  <a:lnTo>
                    <a:pt x="52" y="105"/>
                  </a:lnTo>
                  <a:lnTo>
                    <a:pt x="35" y="127"/>
                  </a:lnTo>
                  <a:lnTo>
                    <a:pt x="17" y="147"/>
                  </a:lnTo>
                  <a:lnTo>
                    <a:pt x="0" y="167"/>
                  </a:lnTo>
                  <a:lnTo>
                    <a:pt x="13" y="178"/>
                  </a:lnTo>
                  <a:lnTo>
                    <a:pt x="30" y="157"/>
                  </a:lnTo>
                  <a:lnTo>
                    <a:pt x="48" y="137"/>
                  </a:lnTo>
                  <a:lnTo>
                    <a:pt x="65" y="116"/>
                  </a:lnTo>
                  <a:lnTo>
                    <a:pt x="82" y="96"/>
                  </a:lnTo>
                  <a:lnTo>
                    <a:pt x="98" y="74"/>
                  </a:lnTo>
                  <a:lnTo>
                    <a:pt x="114" y="53"/>
                  </a:lnTo>
                  <a:lnTo>
                    <a:pt x="130" y="33"/>
                  </a:lnTo>
                  <a:lnTo>
                    <a:pt x="146" y="1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0" name="Freeform 11"/>
            <p:cNvSpPr>
              <a:spLocks/>
            </p:cNvSpPr>
            <p:nvPr/>
          </p:nvSpPr>
          <p:spPr bwMode="auto">
            <a:xfrm>
              <a:off x="2455" y="2541"/>
              <a:ext cx="13" cy="38"/>
            </a:xfrm>
            <a:custGeom>
              <a:avLst/>
              <a:gdLst>
                <a:gd name="T0" fmla="*/ 1 w 25"/>
                <a:gd name="T1" fmla="*/ 5 h 76"/>
                <a:gd name="T2" fmla="*/ 1 w 25"/>
                <a:gd name="T3" fmla="*/ 5 h 76"/>
                <a:gd name="T4" fmla="*/ 6 w 25"/>
                <a:gd name="T5" fmla="*/ 21 h 76"/>
                <a:gd name="T6" fmla="*/ 6 w 25"/>
                <a:gd name="T7" fmla="*/ 37 h 76"/>
                <a:gd name="T8" fmla="*/ 6 w 25"/>
                <a:gd name="T9" fmla="*/ 53 h 76"/>
                <a:gd name="T10" fmla="*/ 0 w 25"/>
                <a:gd name="T11" fmla="*/ 65 h 76"/>
                <a:gd name="T12" fmla="*/ 13 w 25"/>
                <a:gd name="T13" fmla="*/ 76 h 76"/>
                <a:gd name="T14" fmla="*/ 22 w 25"/>
                <a:gd name="T15" fmla="*/ 56 h 76"/>
                <a:gd name="T16" fmla="*/ 25 w 25"/>
                <a:gd name="T17" fmla="*/ 37 h 76"/>
                <a:gd name="T18" fmla="*/ 22 w 25"/>
                <a:gd name="T19" fmla="*/ 18 h 76"/>
                <a:gd name="T20" fmla="*/ 17 w 25"/>
                <a:gd name="T21" fmla="*/ 0 h 76"/>
                <a:gd name="T22" fmla="*/ 17 w 25"/>
                <a:gd name="T23" fmla="*/ 0 h 76"/>
                <a:gd name="T24" fmla="*/ 1 w 25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76"/>
                <a:gd name="T41" fmla="*/ 25 w 25"/>
                <a:gd name="T42" fmla="*/ 76 h 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76">
                  <a:moveTo>
                    <a:pt x="1" y="5"/>
                  </a:moveTo>
                  <a:lnTo>
                    <a:pt x="1" y="5"/>
                  </a:lnTo>
                  <a:lnTo>
                    <a:pt x="6" y="21"/>
                  </a:lnTo>
                  <a:lnTo>
                    <a:pt x="6" y="37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13" y="76"/>
                  </a:lnTo>
                  <a:lnTo>
                    <a:pt x="22" y="56"/>
                  </a:lnTo>
                  <a:lnTo>
                    <a:pt x="25" y="37"/>
                  </a:lnTo>
                  <a:lnTo>
                    <a:pt x="22" y="18"/>
                  </a:lnTo>
                  <a:lnTo>
                    <a:pt x="17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1" name="Freeform 12"/>
            <p:cNvSpPr>
              <a:spLocks/>
            </p:cNvSpPr>
            <p:nvPr/>
          </p:nvSpPr>
          <p:spPr bwMode="auto">
            <a:xfrm>
              <a:off x="2442" y="2518"/>
              <a:ext cx="22" cy="26"/>
            </a:xfrm>
            <a:custGeom>
              <a:avLst/>
              <a:gdLst>
                <a:gd name="T0" fmla="*/ 0 w 44"/>
                <a:gd name="T1" fmla="*/ 16 h 51"/>
                <a:gd name="T2" fmla="*/ 0 w 44"/>
                <a:gd name="T3" fmla="*/ 16 h 51"/>
                <a:gd name="T4" fmla="*/ 8 w 44"/>
                <a:gd name="T5" fmla="*/ 19 h 51"/>
                <a:gd name="T6" fmla="*/ 16 w 44"/>
                <a:gd name="T7" fmla="*/ 28 h 51"/>
                <a:gd name="T8" fmla="*/ 22 w 44"/>
                <a:gd name="T9" fmla="*/ 39 h 51"/>
                <a:gd name="T10" fmla="*/ 28 w 44"/>
                <a:gd name="T11" fmla="*/ 51 h 51"/>
                <a:gd name="T12" fmla="*/ 44 w 44"/>
                <a:gd name="T13" fmla="*/ 46 h 51"/>
                <a:gd name="T14" fmla="*/ 39 w 44"/>
                <a:gd name="T15" fmla="*/ 31 h 51"/>
                <a:gd name="T16" fmla="*/ 29 w 44"/>
                <a:gd name="T17" fmla="*/ 17 h 51"/>
                <a:gd name="T18" fmla="*/ 16 w 44"/>
                <a:gd name="T19" fmla="*/ 5 h 51"/>
                <a:gd name="T20" fmla="*/ 0 w 44"/>
                <a:gd name="T21" fmla="*/ 0 h 51"/>
                <a:gd name="T22" fmla="*/ 0 w 44"/>
                <a:gd name="T23" fmla="*/ 0 h 51"/>
                <a:gd name="T24" fmla="*/ 0 w 44"/>
                <a:gd name="T25" fmla="*/ 16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1"/>
                <a:gd name="T41" fmla="*/ 44 w 4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1">
                  <a:moveTo>
                    <a:pt x="0" y="16"/>
                  </a:moveTo>
                  <a:lnTo>
                    <a:pt x="0" y="16"/>
                  </a:lnTo>
                  <a:lnTo>
                    <a:pt x="8" y="19"/>
                  </a:lnTo>
                  <a:lnTo>
                    <a:pt x="16" y="28"/>
                  </a:lnTo>
                  <a:lnTo>
                    <a:pt x="22" y="39"/>
                  </a:lnTo>
                  <a:lnTo>
                    <a:pt x="28" y="51"/>
                  </a:lnTo>
                  <a:lnTo>
                    <a:pt x="44" y="46"/>
                  </a:lnTo>
                  <a:lnTo>
                    <a:pt x="39" y="31"/>
                  </a:lnTo>
                  <a:lnTo>
                    <a:pt x="29" y="17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2" name="Freeform 13"/>
            <p:cNvSpPr>
              <a:spLocks/>
            </p:cNvSpPr>
            <p:nvPr/>
          </p:nvSpPr>
          <p:spPr bwMode="auto">
            <a:xfrm>
              <a:off x="2403" y="2513"/>
              <a:ext cx="39" cy="13"/>
            </a:xfrm>
            <a:custGeom>
              <a:avLst/>
              <a:gdLst>
                <a:gd name="T0" fmla="*/ 5 w 78"/>
                <a:gd name="T1" fmla="*/ 20 h 27"/>
                <a:gd name="T2" fmla="*/ 5 w 78"/>
                <a:gd name="T3" fmla="*/ 20 h 27"/>
                <a:gd name="T4" fmla="*/ 12 w 78"/>
                <a:gd name="T5" fmla="*/ 18 h 27"/>
                <a:gd name="T6" fmla="*/ 21 w 78"/>
                <a:gd name="T7" fmla="*/ 19 h 27"/>
                <a:gd name="T8" fmla="*/ 31 w 78"/>
                <a:gd name="T9" fmla="*/ 18 h 27"/>
                <a:gd name="T10" fmla="*/ 39 w 78"/>
                <a:gd name="T11" fmla="*/ 19 h 27"/>
                <a:gd name="T12" fmla="*/ 48 w 78"/>
                <a:gd name="T13" fmla="*/ 22 h 27"/>
                <a:gd name="T14" fmla="*/ 58 w 78"/>
                <a:gd name="T15" fmla="*/ 23 h 27"/>
                <a:gd name="T16" fmla="*/ 67 w 78"/>
                <a:gd name="T17" fmla="*/ 26 h 27"/>
                <a:gd name="T18" fmla="*/ 78 w 78"/>
                <a:gd name="T19" fmla="*/ 27 h 27"/>
                <a:gd name="T20" fmla="*/ 78 w 78"/>
                <a:gd name="T21" fmla="*/ 11 h 27"/>
                <a:gd name="T22" fmla="*/ 70 w 78"/>
                <a:gd name="T23" fmla="*/ 10 h 27"/>
                <a:gd name="T24" fmla="*/ 60 w 78"/>
                <a:gd name="T25" fmla="*/ 7 h 27"/>
                <a:gd name="T26" fmla="*/ 51 w 78"/>
                <a:gd name="T27" fmla="*/ 6 h 27"/>
                <a:gd name="T28" fmla="*/ 41 w 78"/>
                <a:gd name="T29" fmla="*/ 3 h 27"/>
                <a:gd name="T30" fmla="*/ 31 w 78"/>
                <a:gd name="T31" fmla="*/ 2 h 27"/>
                <a:gd name="T32" fmla="*/ 21 w 78"/>
                <a:gd name="T33" fmla="*/ 0 h 27"/>
                <a:gd name="T34" fmla="*/ 12 w 78"/>
                <a:gd name="T35" fmla="*/ 2 h 27"/>
                <a:gd name="T36" fmla="*/ 0 w 78"/>
                <a:gd name="T37" fmla="*/ 4 h 27"/>
                <a:gd name="T38" fmla="*/ 0 w 78"/>
                <a:gd name="T39" fmla="*/ 4 h 27"/>
                <a:gd name="T40" fmla="*/ 5 w 78"/>
                <a:gd name="T41" fmla="*/ 2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27"/>
                <a:gd name="T65" fmla="*/ 78 w 78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27">
                  <a:moveTo>
                    <a:pt x="5" y="20"/>
                  </a:moveTo>
                  <a:lnTo>
                    <a:pt x="5" y="20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31" y="18"/>
                  </a:lnTo>
                  <a:lnTo>
                    <a:pt x="39" y="19"/>
                  </a:lnTo>
                  <a:lnTo>
                    <a:pt x="48" y="22"/>
                  </a:lnTo>
                  <a:lnTo>
                    <a:pt x="58" y="23"/>
                  </a:lnTo>
                  <a:lnTo>
                    <a:pt x="67" y="26"/>
                  </a:lnTo>
                  <a:lnTo>
                    <a:pt x="78" y="27"/>
                  </a:lnTo>
                  <a:lnTo>
                    <a:pt x="78" y="11"/>
                  </a:lnTo>
                  <a:lnTo>
                    <a:pt x="70" y="10"/>
                  </a:lnTo>
                  <a:lnTo>
                    <a:pt x="60" y="7"/>
                  </a:lnTo>
                  <a:lnTo>
                    <a:pt x="51" y="6"/>
                  </a:lnTo>
                  <a:lnTo>
                    <a:pt x="41" y="3"/>
                  </a:lnTo>
                  <a:lnTo>
                    <a:pt x="31" y="2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0" y="4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3" name="Freeform 14"/>
            <p:cNvSpPr>
              <a:spLocks/>
            </p:cNvSpPr>
            <p:nvPr/>
          </p:nvSpPr>
          <p:spPr bwMode="auto">
            <a:xfrm>
              <a:off x="2255" y="2515"/>
              <a:ext cx="151" cy="129"/>
            </a:xfrm>
            <a:custGeom>
              <a:avLst/>
              <a:gdLst>
                <a:gd name="T0" fmla="*/ 11 w 302"/>
                <a:gd name="T1" fmla="*/ 259 h 259"/>
                <a:gd name="T2" fmla="*/ 11 w 302"/>
                <a:gd name="T3" fmla="*/ 259 h 259"/>
                <a:gd name="T4" fmla="*/ 28 w 302"/>
                <a:gd name="T5" fmla="*/ 243 h 259"/>
                <a:gd name="T6" fmla="*/ 47 w 302"/>
                <a:gd name="T7" fmla="*/ 224 h 259"/>
                <a:gd name="T8" fmla="*/ 63 w 302"/>
                <a:gd name="T9" fmla="*/ 207 h 259"/>
                <a:gd name="T10" fmla="*/ 81 w 302"/>
                <a:gd name="T11" fmla="*/ 190 h 259"/>
                <a:gd name="T12" fmla="*/ 97 w 302"/>
                <a:gd name="T13" fmla="*/ 172 h 259"/>
                <a:gd name="T14" fmla="*/ 112 w 302"/>
                <a:gd name="T15" fmla="*/ 155 h 259"/>
                <a:gd name="T16" fmla="*/ 129 w 302"/>
                <a:gd name="T17" fmla="*/ 139 h 259"/>
                <a:gd name="T18" fmla="*/ 145 w 302"/>
                <a:gd name="T19" fmla="*/ 121 h 259"/>
                <a:gd name="T20" fmla="*/ 163 w 302"/>
                <a:gd name="T21" fmla="*/ 106 h 259"/>
                <a:gd name="T22" fmla="*/ 180 w 302"/>
                <a:gd name="T23" fmla="*/ 90 h 259"/>
                <a:gd name="T24" fmla="*/ 199 w 302"/>
                <a:gd name="T25" fmla="*/ 75 h 259"/>
                <a:gd name="T26" fmla="*/ 216 w 302"/>
                <a:gd name="T27" fmla="*/ 61 h 259"/>
                <a:gd name="T28" fmla="*/ 236 w 302"/>
                <a:gd name="T29" fmla="*/ 49 h 259"/>
                <a:gd name="T30" fmla="*/ 258 w 302"/>
                <a:gd name="T31" fmla="*/ 37 h 259"/>
                <a:gd name="T32" fmla="*/ 279 w 302"/>
                <a:gd name="T33" fmla="*/ 26 h 259"/>
                <a:gd name="T34" fmla="*/ 302 w 302"/>
                <a:gd name="T35" fmla="*/ 16 h 259"/>
                <a:gd name="T36" fmla="*/ 297 w 302"/>
                <a:gd name="T37" fmla="*/ 0 h 259"/>
                <a:gd name="T38" fmla="*/ 274 w 302"/>
                <a:gd name="T39" fmla="*/ 10 h 259"/>
                <a:gd name="T40" fmla="*/ 250 w 302"/>
                <a:gd name="T41" fmla="*/ 20 h 259"/>
                <a:gd name="T42" fmla="*/ 228 w 302"/>
                <a:gd name="T43" fmla="*/ 35 h 259"/>
                <a:gd name="T44" fmla="*/ 208 w 302"/>
                <a:gd name="T45" fmla="*/ 47 h 259"/>
                <a:gd name="T46" fmla="*/ 188 w 302"/>
                <a:gd name="T47" fmla="*/ 62 h 259"/>
                <a:gd name="T48" fmla="*/ 169 w 302"/>
                <a:gd name="T49" fmla="*/ 77 h 259"/>
                <a:gd name="T50" fmla="*/ 152 w 302"/>
                <a:gd name="T51" fmla="*/ 93 h 259"/>
                <a:gd name="T52" fmla="*/ 134 w 302"/>
                <a:gd name="T53" fmla="*/ 110 h 259"/>
                <a:gd name="T54" fmla="*/ 118 w 302"/>
                <a:gd name="T55" fmla="*/ 128 h 259"/>
                <a:gd name="T56" fmla="*/ 101 w 302"/>
                <a:gd name="T57" fmla="*/ 144 h 259"/>
                <a:gd name="T58" fmla="*/ 83 w 302"/>
                <a:gd name="T59" fmla="*/ 161 h 259"/>
                <a:gd name="T60" fmla="*/ 67 w 302"/>
                <a:gd name="T61" fmla="*/ 179 h 259"/>
                <a:gd name="T62" fmla="*/ 50 w 302"/>
                <a:gd name="T63" fmla="*/ 196 h 259"/>
                <a:gd name="T64" fmla="*/ 34 w 302"/>
                <a:gd name="T65" fmla="*/ 214 h 259"/>
                <a:gd name="T66" fmla="*/ 18 w 302"/>
                <a:gd name="T67" fmla="*/ 230 h 259"/>
                <a:gd name="T68" fmla="*/ 0 w 302"/>
                <a:gd name="T69" fmla="*/ 246 h 259"/>
                <a:gd name="T70" fmla="*/ 0 w 302"/>
                <a:gd name="T71" fmla="*/ 246 h 259"/>
                <a:gd name="T72" fmla="*/ 11 w 302"/>
                <a:gd name="T73" fmla="*/ 259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2"/>
                <a:gd name="T112" fmla="*/ 0 h 259"/>
                <a:gd name="T113" fmla="*/ 302 w 302"/>
                <a:gd name="T114" fmla="*/ 259 h 2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2" h="259">
                  <a:moveTo>
                    <a:pt x="11" y="259"/>
                  </a:moveTo>
                  <a:lnTo>
                    <a:pt x="11" y="259"/>
                  </a:lnTo>
                  <a:lnTo>
                    <a:pt x="28" y="243"/>
                  </a:lnTo>
                  <a:lnTo>
                    <a:pt x="47" y="224"/>
                  </a:lnTo>
                  <a:lnTo>
                    <a:pt x="63" y="207"/>
                  </a:lnTo>
                  <a:lnTo>
                    <a:pt x="81" y="190"/>
                  </a:lnTo>
                  <a:lnTo>
                    <a:pt x="97" y="172"/>
                  </a:lnTo>
                  <a:lnTo>
                    <a:pt x="112" y="155"/>
                  </a:lnTo>
                  <a:lnTo>
                    <a:pt x="129" y="139"/>
                  </a:lnTo>
                  <a:lnTo>
                    <a:pt x="145" y="121"/>
                  </a:lnTo>
                  <a:lnTo>
                    <a:pt x="163" y="106"/>
                  </a:lnTo>
                  <a:lnTo>
                    <a:pt x="180" y="90"/>
                  </a:lnTo>
                  <a:lnTo>
                    <a:pt x="199" y="75"/>
                  </a:lnTo>
                  <a:lnTo>
                    <a:pt x="216" y="61"/>
                  </a:lnTo>
                  <a:lnTo>
                    <a:pt x="236" y="49"/>
                  </a:lnTo>
                  <a:lnTo>
                    <a:pt x="258" y="37"/>
                  </a:lnTo>
                  <a:lnTo>
                    <a:pt x="279" y="26"/>
                  </a:lnTo>
                  <a:lnTo>
                    <a:pt x="302" y="16"/>
                  </a:lnTo>
                  <a:lnTo>
                    <a:pt x="297" y="0"/>
                  </a:lnTo>
                  <a:lnTo>
                    <a:pt x="274" y="10"/>
                  </a:lnTo>
                  <a:lnTo>
                    <a:pt x="250" y="20"/>
                  </a:lnTo>
                  <a:lnTo>
                    <a:pt x="228" y="35"/>
                  </a:lnTo>
                  <a:lnTo>
                    <a:pt x="208" y="47"/>
                  </a:lnTo>
                  <a:lnTo>
                    <a:pt x="188" y="62"/>
                  </a:lnTo>
                  <a:lnTo>
                    <a:pt x="169" y="77"/>
                  </a:lnTo>
                  <a:lnTo>
                    <a:pt x="152" y="93"/>
                  </a:lnTo>
                  <a:lnTo>
                    <a:pt x="134" y="110"/>
                  </a:lnTo>
                  <a:lnTo>
                    <a:pt x="118" y="128"/>
                  </a:lnTo>
                  <a:lnTo>
                    <a:pt x="101" y="144"/>
                  </a:lnTo>
                  <a:lnTo>
                    <a:pt x="83" y="161"/>
                  </a:lnTo>
                  <a:lnTo>
                    <a:pt x="67" y="179"/>
                  </a:lnTo>
                  <a:lnTo>
                    <a:pt x="50" y="196"/>
                  </a:lnTo>
                  <a:lnTo>
                    <a:pt x="34" y="214"/>
                  </a:lnTo>
                  <a:lnTo>
                    <a:pt x="18" y="230"/>
                  </a:lnTo>
                  <a:lnTo>
                    <a:pt x="0" y="246"/>
                  </a:lnTo>
                  <a:lnTo>
                    <a:pt x="11" y="2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4" name="Freeform 15"/>
            <p:cNvSpPr>
              <a:spLocks/>
            </p:cNvSpPr>
            <p:nvPr/>
          </p:nvSpPr>
          <p:spPr bwMode="auto">
            <a:xfrm>
              <a:off x="2193" y="2637"/>
              <a:ext cx="67" cy="28"/>
            </a:xfrm>
            <a:custGeom>
              <a:avLst/>
              <a:gdLst>
                <a:gd name="T0" fmla="*/ 0 w 134"/>
                <a:gd name="T1" fmla="*/ 51 h 55"/>
                <a:gd name="T2" fmla="*/ 6 w 134"/>
                <a:gd name="T3" fmla="*/ 54 h 55"/>
                <a:gd name="T4" fmla="*/ 22 w 134"/>
                <a:gd name="T5" fmla="*/ 52 h 55"/>
                <a:gd name="T6" fmla="*/ 41 w 134"/>
                <a:gd name="T7" fmla="*/ 50 h 55"/>
                <a:gd name="T8" fmla="*/ 57 w 134"/>
                <a:gd name="T9" fmla="*/ 47 h 55"/>
                <a:gd name="T10" fmla="*/ 73 w 134"/>
                <a:gd name="T11" fmla="*/ 43 h 55"/>
                <a:gd name="T12" fmla="*/ 91 w 134"/>
                <a:gd name="T13" fmla="*/ 39 h 55"/>
                <a:gd name="T14" fmla="*/ 107 w 134"/>
                <a:gd name="T15" fmla="*/ 32 h 55"/>
                <a:gd name="T16" fmla="*/ 120 w 134"/>
                <a:gd name="T17" fmla="*/ 23 h 55"/>
                <a:gd name="T18" fmla="*/ 134 w 134"/>
                <a:gd name="T19" fmla="*/ 13 h 55"/>
                <a:gd name="T20" fmla="*/ 123 w 134"/>
                <a:gd name="T21" fmla="*/ 0 h 55"/>
                <a:gd name="T22" fmla="*/ 112 w 134"/>
                <a:gd name="T23" fmla="*/ 9 h 55"/>
                <a:gd name="T24" fmla="*/ 99 w 134"/>
                <a:gd name="T25" fmla="*/ 16 h 55"/>
                <a:gd name="T26" fmla="*/ 86 w 134"/>
                <a:gd name="T27" fmla="*/ 23 h 55"/>
                <a:gd name="T28" fmla="*/ 71 w 134"/>
                <a:gd name="T29" fmla="*/ 27 h 55"/>
                <a:gd name="T30" fmla="*/ 55 w 134"/>
                <a:gd name="T31" fmla="*/ 31 h 55"/>
                <a:gd name="T32" fmla="*/ 39 w 134"/>
                <a:gd name="T33" fmla="*/ 33 h 55"/>
                <a:gd name="T34" fmla="*/ 22 w 134"/>
                <a:gd name="T35" fmla="*/ 36 h 55"/>
                <a:gd name="T36" fmla="*/ 6 w 134"/>
                <a:gd name="T37" fmla="*/ 38 h 55"/>
                <a:gd name="T38" fmla="*/ 13 w 134"/>
                <a:gd name="T39" fmla="*/ 40 h 55"/>
                <a:gd name="T40" fmla="*/ 0 w 134"/>
                <a:gd name="T41" fmla="*/ 51 h 55"/>
                <a:gd name="T42" fmla="*/ 4 w 134"/>
                <a:gd name="T43" fmla="*/ 55 h 55"/>
                <a:gd name="T44" fmla="*/ 6 w 134"/>
                <a:gd name="T45" fmla="*/ 54 h 55"/>
                <a:gd name="T46" fmla="*/ 0 w 134"/>
                <a:gd name="T47" fmla="*/ 5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4"/>
                <a:gd name="T73" fmla="*/ 0 h 55"/>
                <a:gd name="T74" fmla="*/ 134 w 13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4" h="55">
                  <a:moveTo>
                    <a:pt x="0" y="51"/>
                  </a:moveTo>
                  <a:lnTo>
                    <a:pt x="6" y="54"/>
                  </a:lnTo>
                  <a:lnTo>
                    <a:pt x="22" y="52"/>
                  </a:lnTo>
                  <a:lnTo>
                    <a:pt x="41" y="50"/>
                  </a:lnTo>
                  <a:lnTo>
                    <a:pt x="57" y="47"/>
                  </a:lnTo>
                  <a:lnTo>
                    <a:pt x="73" y="43"/>
                  </a:lnTo>
                  <a:lnTo>
                    <a:pt x="91" y="39"/>
                  </a:lnTo>
                  <a:lnTo>
                    <a:pt x="107" y="32"/>
                  </a:lnTo>
                  <a:lnTo>
                    <a:pt x="120" y="23"/>
                  </a:lnTo>
                  <a:lnTo>
                    <a:pt x="134" y="13"/>
                  </a:lnTo>
                  <a:lnTo>
                    <a:pt x="123" y="0"/>
                  </a:lnTo>
                  <a:lnTo>
                    <a:pt x="112" y="9"/>
                  </a:lnTo>
                  <a:lnTo>
                    <a:pt x="99" y="16"/>
                  </a:lnTo>
                  <a:lnTo>
                    <a:pt x="86" y="23"/>
                  </a:lnTo>
                  <a:lnTo>
                    <a:pt x="71" y="27"/>
                  </a:lnTo>
                  <a:lnTo>
                    <a:pt x="55" y="31"/>
                  </a:lnTo>
                  <a:lnTo>
                    <a:pt x="39" y="33"/>
                  </a:lnTo>
                  <a:lnTo>
                    <a:pt x="22" y="36"/>
                  </a:lnTo>
                  <a:lnTo>
                    <a:pt x="6" y="38"/>
                  </a:lnTo>
                  <a:lnTo>
                    <a:pt x="13" y="40"/>
                  </a:lnTo>
                  <a:lnTo>
                    <a:pt x="0" y="51"/>
                  </a:lnTo>
                  <a:lnTo>
                    <a:pt x="4" y="55"/>
                  </a:lnTo>
                  <a:lnTo>
                    <a:pt x="6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5" name="Freeform 16"/>
            <p:cNvSpPr>
              <a:spLocks/>
            </p:cNvSpPr>
            <p:nvPr/>
          </p:nvSpPr>
          <p:spPr bwMode="auto">
            <a:xfrm>
              <a:off x="2174" y="2566"/>
              <a:ext cx="26" cy="97"/>
            </a:xfrm>
            <a:custGeom>
              <a:avLst/>
              <a:gdLst>
                <a:gd name="T0" fmla="*/ 5 w 51"/>
                <a:gd name="T1" fmla="*/ 0 h 193"/>
                <a:gd name="T2" fmla="*/ 5 w 51"/>
                <a:gd name="T3" fmla="*/ 0 h 193"/>
                <a:gd name="T4" fmla="*/ 4 w 51"/>
                <a:gd name="T5" fmla="*/ 24 h 193"/>
                <a:gd name="T6" fmla="*/ 3 w 51"/>
                <a:gd name="T7" fmla="*/ 49 h 193"/>
                <a:gd name="T8" fmla="*/ 0 w 51"/>
                <a:gd name="T9" fmla="*/ 75 h 193"/>
                <a:gd name="T10" fmla="*/ 3 w 51"/>
                <a:gd name="T11" fmla="*/ 99 h 193"/>
                <a:gd name="T12" fmla="*/ 5 w 51"/>
                <a:gd name="T13" fmla="*/ 126 h 193"/>
                <a:gd name="T14" fmla="*/ 12 w 51"/>
                <a:gd name="T15" fmla="*/ 150 h 193"/>
                <a:gd name="T16" fmla="*/ 23 w 51"/>
                <a:gd name="T17" fmla="*/ 173 h 193"/>
                <a:gd name="T18" fmla="*/ 38 w 51"/>
                <a:gd name="T19" fmla="*/ 193 h 193"/>
                <a:gd name="T20" fmla="*/ 51 w 51"/>
                <a:gd name="T21" fmla="*/ 182 h 193"/>
                <a:gd name="T22" fmla="*/ 36 w 51"/>
                <a:gd name="T23" fmla="*/ 165 h 193"/>
                <a:gd name="T24" fmla="*/ 28 w 51"/>
                <a:gd name="T25" fmla="*/ 145 h 193"/>
                <a:gd name="T26" fmla="*/ 22 w 51"/>
                <a:gd name="T27" fmla="*/ 123 h 193"/>
                <a:gd name="T28" fmla="*/ 19 w 51"/>
                <a:gd name="T29" fmla="*/ 99 h 193"/>
                <a:gd name="T30" fmla="*/ 19 w 51"/>
                <a:gd name="T31" fmla="*/ 75 h 193"/>
                <a:gd name="T32" fmla="*/ 19 w 51"/>
                <a:gd name="T33" fmla="*/ 49 h 193"/>
                <a:gd name="T34" fmla="*/ 20 w 51"/>
                <a:gd name="T35" fmla="*/ 24 h 193"/>
                <a:gd name="T36" fmla="*/ 22 w 51"/>
                <a:gd name="T37" fmla="*/ 0 h 193"/>
                <a:gd name="T38" fmla="*/ 22 w 51"/>
                <a:gd name="T39" fmla="*/ 0 h 193"/>
                <a:gd name="T40" fmla="*/ 5 w 51"/>
                <a:gd name="T41" fmla="*/ 0 h 1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"/>
                <a:gd name="T64" fmla="*/ 0 h 193"/>
                <a:gd name="T65" fmla="*/ 51 w 51"/>
                <a:gd name="T66" fmla="*/ 193 h 1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" h="193">
                  <a:moveTo>
                    <a:pt x="5" y="0"/>
                  </a:moveTo>
                  <a:lnTo>
                    <a:pt x="5" y="0"/>
                  </a:lnTo>
                  <a:lnTo>
                    <a:pt x="4" y="24"/>
                  </a:lnTo>
                  <a:lnTo>
                    <a:pt x="3" y="49"/>
                  </a:lnTo>
                  <a:lnTo>
                    <a:pt x="0" y="75"/>
                  </a:lnTo>
                  <a:lnTo>
                    <a:pt x="3" y="99"/>
                  </a:lnTo>
                  <a:lnTo>
                    <a:pt x="5" y="126"/>
                  </a:lnTo>
                  <a:lnTo>
                    <a:pt x="12" y="150"/>
                  </a:lnTo>
                  <a:lnTo>
                    <a:pt x="23" y="173"/>
                  </a:lnTo>
                  <a:lnTo>
                    <a:pt x="38" y="193"/>
                  </a:lnTo>
                  <a:lnTo>
                    <a:pt x="51" y="182"/>
                  </a:lnTo>
                  <a:lnTo>
                    <a:pt x="36" y="165"/>
                  </a:lnTo>
                  <a:lnTo>
                    <a:pt x="28" y="145"/>
                  </a:lnTo>
                  <a:lnTo>
                    <a:pt x="22" y="123"/>
                  </a:lnTo>
                  <a:lnTo>
                    <a:pt x="19" y="99"/>
                  </a:lnTo>
                  <a:lnTo>
                    <a:pt x="19" y="75"/>
                  </a:lnTo>
                  <a:lnTo>
                    <a:pt x="19" y="49"/>
                  </a:lnTo>
                  <a:lnTo>
                    <a:pt x="20" y="24"/>
                  </a:lnTo>
                  <a:lnTo>
                    <a:pt x="2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6" name="Freeform 17"/>
            <p:cNvSpPr>
              <a:spLocks/>
            </p:cNvSpPr>
            <p:nvPr/>
          </p:nvSpPr>
          <p:spPr bwMode="auto">
            <a:xfrm>
              <a:off x="2169" y="2507"/>
              <a:ext cx="16" cy="59"/>
            </a:xfrm>
            <a:custGeom>
              <a:avLst/>
              <a:gdLst>
                <a:gd name="T0" fmla="*/ 0 w 31"/>
                <a:gd name="T1" fmla="*/ 3 h 120"/>
                <a:gd name="T2" fmla="*/ 0 w 31"/>
                <a:gd name="T3" fmla="*/ 3 h 120"/>
                <a:gd name="T4" fmla="*/ 5 w 31"/>
                <a:gd name="T5" fmla="*/ 32 h 120"/>
                <a:gd name="T6" fmla="*/ 10 w 31"/>
                <a:gd name="T7" fmla="*/ 62 h 120"/>
                <a:gd name="T8" fmla="*/ 14 w 31"/>
                <a:gd name="T9" fmla="*/ 89 h 120"/>
                <a:gd name="T10" fmla="*/ 14 w 31"/>
                <a:gd name="T11" fmla="*/ 120 h 120"/>
                <a:gd name="T12" fmla="*/ 31 w 31"/>
                <a:gd name="T13" fmla="*/ 120 h 120"/>
                <a:gd name="T14" fmla="*/ 31 w 31"/>
                <a:gd name="T15" fmla="*/ 89 h 120"/>
                <a:gd name="T16" fmla="*/ 26 w 31"/>
                <a:gd name="T17" fmla="*/ 59 h 120"/>
                <a:gd name="T18" fmla="*/ 21 w 31"/>
                <a:gd name="T19" fmla="*/ 30 h 120"/>
                <a:gd name="T20" fmla="*/ 16 w 31"/>
                <a:gd name="T21" fmla="*/ 0 h 120"/>
                <a:gd name="T22" fmla="*/ 16 w 31"/>
                <a:gd name="T23" fmla="*/ 0 h 120"/>
                <a:gd name="T24" fmla="*/ 0 w 31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120"/>
                <a:gd name="T41" fmla="*/ 31 w 31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120">
                  <a:moveTo>
                    <a:pt x="0" y="3"/>
                  </a:moveTo>
                  <a:lnTo>
                    <a:pt x="0" y="3"/>
                  </a:lnTo>
                  <a:lnTo>
                    <a:pt x="5" y="32"/>
                  </a:lnTo>
                  <a:lnTo>
                    <a:pt x="10" y="62"/>
                  </a:lnTo>
                  <a:lnTo>
                    <a:pt x="14" y="89"/>
                  </a:lnTo>
                  <a:lnTo>
                    <a:pt x="14" y="120"/>
                  </a:lnTo>
                  <a:lnTo>
                    <a:pt x="31" y="120"/>
                  </a:lnTo>
                  <a:lnTo>
                    <a:pt x="31" y="89"/>
                  </a:lnTo>
                  <a:lnTo>
                    <a:pt x="26" y="59"/>
                  </a:lnTo>
                  <a:lnTo>
                    <a:pt x="21" y="3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7" name="Freeform 18"/>
            <p:cNvSpPr>
              <a:spLocks/>
            </p:cNvSpPr>
            <p:nvPr/>
          </p:nvSpPr>
          <p:spPr bwMode="auto">
            <a:xfrm>
              <a:off x="2167" y="2434"/>
              <a:ext cx="13" cy="74"/>
            </a:xfrm>
            <a:custGeom>
              <a:avLst/>
              <a:gdLst>
                <a:gd name="T0" fmla="*/ 9 w 25"/>
                <a:gd name="T1" fmla="*/ 0 h 148"/>
                <a:gd name="T2" fmla="*/ 9 w 25"/>
                <a:gd name="T3" fmla="*/ 2 h 148"/>
                <a:gd name="T4" fmla="*/ 4 w 25"/>
                <a:gd name="T5" fmla="*/ 38 h 148"/>
                <a:gd name="T6" fmla="*/ 1 w 25"/>
                <a:gd name="T7" fmla="*/ 74 h 148"/>
                <a:gd name="T8" fmla="*/ 0 w 25"/>
                <a:gd name="T9" fmla="*/ 110 h 148"/>
                <a:gd name="T10" fmla="*/ 4 w 25"/>
                <a:gd name="T11" fmla="*/ 148 h 148"/>
                <a:gd name="T12" fmla="*/ 20 w 25"/>
                <a:gd name="T13" fmla="*/ 145 h 148"/>
                <a:gd name="T14" fmla="*/ 16 w 25"/>
                <a:gd name="T15" fmla="*/ 110 h 148"/>
                <a:gd name="T16" fmla="*/ 17 w 25"/>
                <a:gd name="T17" fmla="*/ 74 h 148"/>
                <a:gd name="T18" fmla="*/ 20 w 25"/>
                <a:gd name="T19" fmla="*/ 38 h 148"/>
                <a:gd name="T20" fmla="*/ 25 w 25"/>
                <a:gd name="T21" fmla="*/ 2 h 148"/>
                <a:gd name="T22" fmla="*/ 25 w 25"/>
                <a:gd name="T23" fmla="*/ 3 h 148"/>
                <a:gd name="T24" fmla="*/ 9 w 25"/>
                <a:gd name="T25" fmla="*/ 0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8"/>
                <a:gd name="T41" fmla="*/ 25 w 25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8">
                  <a:moveTo>
                    <a:pt x="9" y="0"/>
                  </a:moveTo>
                  <a:lnTo>
                    <a:pt x="9" y="2"/>
                  </a:lnTo>
                  <a:lnTo>
                    <a:pt x="4" y="38"/>
                  </a:lnTo>
                  <a:lnTo>
                    <a:pt x="1" y="74"/>
                  </a:lnTo>
                  <a:lnTo>
                    <a:pt x="0" y="110"/>
                  </a:lnTo>
                  <a:lnTo>
                    <a:pt x="4" y="148"/>
                  </a:lnTo>
                  <a:lnTo>
                    <a:pt x="20" y="145"/>
                  </a:lnTo>
                  <a:lnTo>
                    <a:pt x="16" y="110"/>
                  </a:lnTo>
                  <a:lnTo>
                    <a:pt x="17" y="74"/>
                  </a:lnTo>
                  <a:lnTo>
                    <a:pt x="20" y="38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8" name="Freeform 19"/>
            <p:cNvSpPr>
              <a:spLocks/>
            </p:cNvSpPr>
            <p:nvPr/>
          </p:nvSpPr>
          <p:spPr bwMode="auto">
            <a:xfrm>
              <a:off x="2172" y="2383"/>
              <a:ext cx="19" cy="52"/>
            </a:xfrm>
            <a:custGeom>
              <a:avLst/>
              <a:gdLst>
                <a:gd name="T0" fmla="*/ 21 w 38"/>
                <a:gd name="T1" fmla="*/ 0 h 105"/>
                <a:gd name="T2" fmla="*/ 21 w 38"/>
                <a:gd name="T3" fmla="*/ 0 h 105"/>
                <a:gd name="T4" fmla="*/ 19 w 38"/>
                <a:gd name="T5" fmla="*/ 26 h 105"/>
                <a:gd name="T6" fmla="*/ 12 w 38"/>
                <a:gd name="T7" fmla="*/ 51 h 105"/>
                <a:gd name="T8" fmla="*/ 5 w 38"/>
                <a:gd name="T9" fmla="*/ 77 h 105"/>
                <a:gd name="T10" fmla="*/ 0 w 38"/>
                <a:gd name="T11" fmla="*/ 102 h 105"/>
                <a:gd name="T12" fmla="*/ 16 w 38"/>
                <a:gd name="T13" fmla="*/ 105 h 105"/>
                <a:gd name="T14" fmla="*/ 21 w 38"/>
                <a:gd name="T15" fmla="*/ 79 h 105"/>
                <a:gd name="T16" fmla="*/ 28 w 38"/>
                <a:gd name="T17" fmla="*/ 54 h 105"/>
                <a:gd name="T18" fmla="*/ 35 w 38"/>
                <a:gd name="T19" fmla="*/ 28 h 105"/>
                <a:gd name="T20" fmla="*/ 38 w 38"/>
                <a:gd name="T21" fmla="*/ 0 h 105"/>
                <a:gd name="T22" fmla="*/ 38 w 38"/>
                <a:gd name="T23" fmla="*/ 0 h 105"/>
                <a:gd name="T24" fmla="*/ 21 w 38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05"/>
                <a:gd name="T41" fmla="*/ 38 w 38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05">
                  <a:moveTo>
                    <a:pt x="21" y="0"/>
                  </a:moveTo>
                  <a:lnTo>
                    <a:pt x="21" y="0"/>
                  </a:lnTo>
                  <a:lnTo>
                    <a:pt x="19" y="26"/>
                  </a:lnTo>
                  <a:lnTo>
                    <a:pt x="12" y="51"/>
                  </a:lnTo>
                  <a:lnTo>
                    <a:pt x="5" y="77"/>
                  </a:lnTo>
                  <a:lnTo>
                    <a:pt x="0" y="102"/>
                  </a:lnTo>
                  <a:lnTo>
                    <a:pt x="16" y="105"/>
                  </a:lnTo>
                  <a:lnTo>
                    <a:pt x="21" y="79"/>
                  </a:lnTo>
                  <a:lnTo>
                    <a:pt x="28" y="54"/>
                  </a:lnTo>
                  <a:lnTo>
                    <a:pt x="35" y="28"/>
                  </a:lnTo>
                  <a:lnTo>
                    <a:pt x="38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9" name="Freeform 20"/>
            <p:cNvSpPr>
              <a:spLocks/>
            </p:cNvSpPr>
            <p:nvPr/>
          </p:nvSpPr>
          <p:spPr bwMode="auto">
            <a:xfrm>
              <a:off x="2175" y="2256"/>
              <a:ext cx="16" cy="127"/>
            </a:xfrm>
            <a:custGeom>
              <a:avLst/>
              <a:gdLst>
                <a:gd name="T0" fmla="*/ 0 w 31"/>
                <a:gd name="T1" fmla="*/ 0 h 253"/>
                <a:gd name="T2" fmla="*/ 0 w 31"/>
                <a:gd name="T3" fmla="*/ 0 h 253"/>
                <a:gd name="T4" fmla="*/ 5 w 31"/>
                <a:gd name="T5" fmla="*/ 64 h 253"/>
                <a:gd name="T6" fmla="*/ 10 w 31"/>
                <a:gd name="T7" fmla="*/ 126 h 253"/>
                <a:gd name="T8" fmla="*/ 14 w 31"/>
                <a:gd name="T9" fmla="*/ 189 h 253"/>
                <a:gd name="T10" fmla="*/ 14 w 31"/>
                <a:gd name="T11" fmla="*/ 253 h 253"/>
                <a:gd name="T12" fmla="*/ 31 w 31"/>
                <a:gd name="T13" fmla="*/ 253 h 253"/>
                <a:gd name="T14" fmla="*/ 31 w 31"/>
                <a:gd name="T15" fmla="*/ 189 h 253"/>
                <a:gd name="T16" fmla="*/ 27 w 31"/>
                <a:gd name="T17" fmla="*/ 126 h 253"/>
                <a:gd name="T18" fmla="*/ 21 w 31"/>
                <a:gd name="T19" fmla="*/ 64 h 253"/>
                <a:gd name="T20" fmla="*/ 16 w 31"/>
                <a:gd name="T21" fmla="*/ 0 h 253"/>
                <a:gd name="T22" fmla="*/ 16 w 31"/>
                <a:gd name="T23" fmla="*/ 0 h 253"/>
                <a:gd name="T24" fmla="*/ 0 w 31"/>
                <a:gd name="T25" fmla="*/ 0 h 2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53"/>
                <a:gd name="T41" fmla="*/ 31 w 31"/>
                <a:gd name="T42" fmla="*/ 253 h 2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53">
                  <a:moveTo>
                    <a:pt x="0" y="0"/>
                  </a:moveTo>
                  <a:lnTo>
                    <a:pt x="0" y="0"/>
                  </a:lnTo>
                  <a:lnTo>
                    <a:pt x="5" y="64"/>
                  </a:lnTo>
                  <a:lnTo>
                    <a:pt x="10" y="126"/>
                  </a:lnTo>
                  <a:lnTo>
                    <a:pt x="14" y="189"/>
                  </a:lnTo>
                  <a:lnTo>
                    <a:pt x="14" y="253"/>
                  </a:lnTo>
                  <a:lnTo>
                    <a:pt x="31" y="253"/>
                  </a:lnTo>
                  <a:lnTo>
                    <a:pt x="31" y="189"/>
                  </a:lnTo>
                  <a:lnTo>
                    <a:pt x="27" y="126"/>
                  </a:lnTo>
                  <a:lnTo>
                    <a:pt x="21" y="64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0" name="Freeform 21"/>
            <p:cNvSpPr>
              <a:spLocks/>
            </p:cNvSpPr>
            <p:nvPr/>
          </p:nvSpPr>
          <p:spPr bwMode="auto">
            <a:xfrm>
              <a:off x="2153" y="2172"/>
              <a:ext cx="30" cy="84"/>
            </a:xfrm>
            <a:custGeom>
              <a:avLst/>
              <a:gdLst>
                <a:gd name="T0" fmla="*/ 0 w 62"/>
                <a:gd name="T1" fmla="*/ 11 h 170"/>
                <a:gd name="T2" fmla="*/ 0 w 62"/>
                <a:gd name="T3" fmla="*/ 11 h 170"/>
                <a:gd name="T4" fmla="*/ 12 w 62"/>
                <a:gd name="T5" fmla="*/ 29 h 170"/>
                <a:gd name="T6" fmla="*/ 22 w 62"/>
                <a:gd name="T7" fmla="*/ 47 h 170"/>
                <a:gd name="T8" fmla="*/ 30 w 62"/>
                <a:gd name="T9" fmla="*/ 66 h 170"/>
                <a:gd name="T10" fmla="*/ 35 w 62"/>
                <a:gd name="T11" fmla="*/ 85 h 170"/>
                <a:gd name="T12" fmla="*/ 39 w 62"/>
                <a:gd name="T13" fmla="*/ 106 h 170"/>
                <a:gd name="T14" fmla="*/ 42 w 62"/>
                <a:gd name="T15" fmla="*/ 127 h 170"/>
                <a:gd name="T16" fmla="*/ 44 w 62"/>
                <a:gd name="T17" fmla="*/ 148 h 170"/>
                <a:gd name="T18" fmla="*/ 46 w 62"/>
                <a:gd name="T19" fmla="*/ 170 h 170"/>
                <a:gd name="T20" fmla="*/ 62 w 62"/>
                <a:gd name="T21" fmla="*/ 170 h 170"/>
                <a:gd name="T22" fmla="*/ 60 w 62"/>
                <a:gd name="T23" fmla="*/ 148 h 170"/>
                <a:gd name="T24" fmla="*/ 58 w 62"/>
                <a:gd name="T25" fmla="*/ 127 h 170"/>
                <a:gd name="T26" fmla="*/ 55 w 62"/>
                <a:gd name="T27" fmla="*/ 104 h 170"/>
                <a:gd name="T28" fmla="*/ 51 w 62"/>
                <a:gd name="T29" fmla="*/ 82 h 170"/>
                <a:gd name="T30" fmla="*/ 46 w 62"/>
                <a:gd name="T31" fmla="*/ 61 h 170"/>
                <a:gd name="T32" fmla="*/ 38 w 62"/>
                <a:gd name="T33" fmla="*/ 39 h 170"/>
                <a:gd name="T34" fmla="*/ 26 w 62"/>
                <a:gd name="T35" fmla="*/ 21 h 170"/>
                <a:gd name="T36" fmla="*/ 14 w 62"/>
                <a:gd name="T37" fmla="*/ 0 h 170"/>
                <a:gd name="T38" fmla="*/ 14 w 62"/>
                <a:gd name="T39" fmla="*/ 0 h 170"/>
                <a:gd name="T40" fmla="*/ 0 w 62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170"/>
                <a:gd name="T65" fmla="*/ 62 w 62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170">
                  <a:moveTo>
                    <a:pt x="0" y="11"/>
                  </a:moveTo>
                  <a:lnTo>
                    <a:pt x="0" y="11"/>
                  </a:lnTo>
                  <a:lnTo>
                    <a:pt x="12" y="29"/>
                  </a:lnTo>
                  <a:lnTo>
                    <a:pt x="22" y="47"/>
                  </a:lnTo>
                  <a:lnTo>
                    <a:pt x="30" y="66"/>
                  </a:lnTo>
                  <a:lnTo>
                    <a:pt x="35" y="85"/>
                  </a:lnTo>
                  <a:lnTo>
                    <a:pt x="39" y="106"/>
                  </a:lnTo>
                  <a:lnTo>
                    <a:pt x="42" y="127"/>
                  </a:lnTo>
                  <a:lnTo>
                    <a:pt x="44" y="148"/>
                  </a:lnTo>
                  <a:lnTo>
                    <a:pt x="46" y="170"/>
                  </a:lnTo>
                  <a:lnTo>
                    <a:pt x="62" y="170"/>
                  </a:lnTo>
                  <a:lnTo>
                    <a:pt x="60" y="148"/>
                  </a:lnTo>
                  <a:lnTo>
                    <a:pt x="58" y="127"/>
                  </a:lnTo>
                  <a:lnTo>
                    <a:pt x="55" y="104"/>
                  </a:lnTo>
                  <a:lnTo>
                    <a:pt x="51" y="82"/>
                  </a:lnTo>
                  <a:lnTo>
                    <a:pt x="46" y="61"/>
                  </a:lnTo>
                  <a:lnTo>
                    <a:pt x="38" y="39"/>
                  </a:lnTo>
                  <a:lnTo>
                    <a:pt x="26" y="21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1" name="Freeform 22"/>
            <p:cNvSpPr>
              <a:spLocks/>
            </p:cNvSpPr>
            <p:nvPr/>
          </p:nvSpPr>
          <p:spPr bwMode="auto">
            <a:xfrm>
              <a:off x="2112" y="2150"/>
              <a:ext cx="47" cy="27"/>
            </a:xfrm>
            <a:custGeom>
              <a:avLst/>
              <a:gdLst>
                <a:gd name="T0" fmla="*/ 2 w 94"/>
                <a:gd name="T1" fmla="*/ 20 h 53"/>
                <a:gd name="T2" fmla="*/ 2 w 94"/>
                <a:gd name="T3" fmla="*/ 20 h 53"/>
                <a:gd name="T4" fmla="*/ 14 w 94"/>
                <a:gd name="T5" fmla="*/ 18 h 53"/>
                <a:gd name="T6" fmla="*/ 26 w 94"/>
                <a:gd name="T7" fmla="*/ 18 h 53"/>
                <a:gd name="T8" fmla="*/ 37 w 94"/>
                <a:gd name="T9" fmla="*/ 20 h 53"/>
                <a:gd name="T10" fmla="*/ 47 w 94"/>
                <a:gd name="T11" fmla="*/ 25 h 53"/>
                <a:gd name="T12" fmla="*/ 55 w 94"/>
                <a:gd name="T13" fmla="*/ 29 h 53"/>
                <a:gd name="T14" fmla="*/ 64 w 94"/>
                <a:gd name="T15" fmla="*/ 37 h 53"/>
                <a:gd name="T16" fmla="*/ 73 w 94"/>
                <a:gd name="T17" fmla="*/ 44 h 53"/>
                <a:gd name="T18" fmla="*/ 80 w 94"/>
                <a:gd name="T19" fmla="*/ 53 h 53"/>
                <a:gd name="T20" fmla="*/ 94 w 94"/>
                <a:gd name="T21" fmla="*/ 42 h 53"/>
                <a:gd name="T22" fmla="*/ 84 w 94"/>
                <a:gd name="T23" fmla="*/ 33 h 53"/>
                <a:gd name="T24" fmla="*/ 75 w 94"/>
                <a:gd name="T25" fmla="*/ 24 h 53"/>
                <a:gd name="T26" fmla="*/ 65 w 94"/>
                <a:gd name="T27" fmla="*/ 16 h 53"/>
                <a:gd name="T28" fmla="*/ 55 w 94"/>
                <a:gd name="T29" fmla="*/ 9 h 53"/>
                <a:gd name="T30" fmla="*/ 40 w 94"/>
                <a:gd name="T31" fmla="*/ 4 h 53"/>
                <a:gd name="T32" fmla="*/ 26 w 94"/>
                <a:gd name="T33" fmla="*/ 2 h 53"/>
                <a:gd name="T34" fmla="*/ 14 w 94"/>
                <a:gd name="T35" fmla="*/ 0 h 53"/>
                <a:gd name="T36" fmla="*/ 0 w 94"/>
                <a:gd name="T37" fmla="*/ 4 h 53"/>
                <a:gd name="T38" fmla="*/ 0 w 94"/>
                <a:gd name="T39" fmla="*/ 4 h 53"/>
                <a:gd name="T40" fmla="*/ 2 w 94"/>
                <a:gd name="T41" fmla="*/ 2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53"/>
                <a:gd name="T65" fmla="*/ 94 w 94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53">
                  <a:moveTo>
                    <a:pt x="2" y="20"/>
                  </a:moveTo>
                  <a:lnTo>
                    <a:pt x="2" y="20"/>
                  </a:lnTo>
                  <a:lnTo>
                    <a:pt x="14" y="18"/>
                  </a:lnTo>
                  <a:lnTo>
                    <a:pt x="26" y="18"/>
                  </a:lnTo>
                  <a:lnTo>
                    <a:pt x="37" y="20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64" y="37"/>
                  </a:lnTo>
                  <a:lnTo>
                    <a:pt x="73" y="44"/>
                  </a:lnTo>
                  <a:lnTo>
                    <a:pt x="80" y="53"/>
                  </a:lnTo>
                  <a:lnTo>
                    <a:pt x="94" y="42"/>
                  </a:lnTo>
                  <a:lnTo>
                    <a:pt x="84" y="33"/>
                  </a:lnTo>
                  <a:lnTo>
                    <a:pt x="75" y="24"/>
                  </a:lnTo>
                  <a:lnTo>
                    <a:pt x="65" y="16"/>
                  </a:lnTo>
                  <a:lnTo>
                    <a:pt x="55" y="9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4" y="0"/>
                  </a:lnTo>
                  <a:lnTo>
                    <a:pt x="0" y="4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2" name="Freeform 23"/>
            <p:cNvSpPr>
              <a:spLocks/>
            </p:cNvSpPr>
            <p:nvPr/>
          </p:nvSpPr>
          <p:spPr bwMode="auto">
            <a:xfrm>
              <a:off x="2078" y="2152"/>
              <a:ext cx="36" cy="55"/>
            </a:xfrm>
            <a:custGeom>
              <a:avLst/>
              <a:gdLst>
                <a:gd name="T0" fmla="*/ 16 w 71"/>
                <a:gd name="T1" fmla="*/ 108 h 108"/>
                <a:gd name="T2" fmla="*/ 16 w 71"/>
                <a:gd name="T3" fmla="*/ 108 h 108"/>
                <a:gd name="T4" fmla="*/ 18 w 71"/>
                <a:gd name="T5" fmla="*/ 92 h 108"/>
                <a:gd name="T6" fmla="*/ 20 w 71"/>
                <a:gd name="T7" fmla="*/ 77 h 108"/>
                <a:gd name="T8" fmla="*/ 24 w 71"/>
                <a:gd name="T9" fmla="*/ 63 h 108"/>
                <a:gd name="T10" fmla="*/ 30 w 71"/>
                <a:gd name="T11" fmla="*/ 49 h 108"/>
                <a:gd name="T12" fmla="*/ 36 w 71"/>
                <a:gd name="T13" fmla="*/ 38 h 108"/>
                <a:gd name="T14" fmla="*/ 46 w 71"/>
                <a:gd name="T15" fmla="*/ 29 h 108"/>
                <a:gd name="T16" fmla="*/ 58 w 71"/>
                <a:gd name="T17" fmla="*/ 21 h 108"/>
                <a:gd name="T18" fmla="*/ 71 w 71"/>
                <a:gd name="T19" fmla="*/ 16 h 108"/>
                <a:gd name="T20" fmla="*/ 69 w 71"/>
                <a:gd name="T21" fmla="*/ 0 h 108"/>
                <a:gd name="T22" fmla="*/ 50 w 71"/>
                <a:gd name="T23" fmla="*/ 5 h 108"/>
                <a:gd name="T24" fmla="*/ 35 w 71"/>
                <a:gd name="T25" fmla="*/ 16 h 108"/>
                <a:gd name="T26" fmla="*/ 23 w 71"/>
                <a:gd name="T27" fmla="*/ 28 h 108"/>
                <a:gd name="T28" fmla="*/ 13 w 71"/>
                <a:gd name="T29" fmla="*/ 41 h 108"/>
                <a:gd name="T30" fmla="*/ 8 w 71"/>
                <a:gd name="T31" fmla="*/ 57 h 108"/>
                <a:gd name="T32" fmla="*/ 4 w 71"/>
                <a:gd name="T33" fmla="*/ 75 h 108"/>
                <a:gd name="T34" fmla="*/ 1 w 71"/>
                <a:gd name="T35" fmla="*/ 92 h 108"/>
                <a:gd name="T36" fmla="*/ 0 w 71"/>
                <a:gd name="T37" fmla="*/ 108 h 108"/>
                <a:gd name="T38" fmla="*/ 0 w 71"/>
                <a:gd name="T39" fmla="*/ 108 h 108"/>
                <a:gd name="T40" fmla="*/ 16 w 71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108"/>
                <a:gd name="T65" fmla="*/ 71 w 71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108">
                  <a:moveTo>
                    <a:pt x="16" y="108"/>
                  </a:moveTo>
                  <a:lnTo>
                    <a:pt x="16" y="108"/>
                  </a:lnTo>
                  <a:lnTo>
                    <a:pt x="18" y="92"/>
                  </a:lnTo>
                  <a:lnTo>
                    <a:pt x="20" y="77"/>
                  </a:lnTo>
                  <a:lnTo>
                    <a:pt x="24" y="63"/>
                  </a:lnTo>
                  <a:lnTo>
                    <a:pt x="30" y="49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69" y="0"/>
                  </a:lnTo>
                  <a:lnTo>
                    <a:pt x="50" y="5"/>
                  </a:lnTo>
                  <a:lnTo>
                    <a:pt x="35" y="16"/>
                  </a:lnTo>
                  <a:lnTo>
                    <a:pt x="23" y="28"/>
                  </a:lnTo>
                  <a:lnTo>
                    <a:pt x="13" y="41"/>
                  </a:lnTo>
                  <a:lnTo>
                    <a:pt x="8" y="57"/>
                  </a:lnTo>
                  <a:lnTo>
                    <a:pt x="4" y="75"/>
                  </a:lnTo>
                  <a:lnTo>
                    <a:pt x="1" y="92"/>
                  </a:lnTo>
                  <a:lnTo>
                    <a:pt x="0" y="108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3" name="Freeform 24"/>
            <p:cNvSpPr>
              <a:spLocks/>
            </p:cNvSpPr>
            <p:nvPr/>
          </p:nvSpPr>
          <p:spPr bwMode="auto">
            <a:xfrm>
              <a:off x="2077" y="2207"/>
              <a:ext cx="12" cy="110"/>
            </a:xfrm>
            <a:custGeom>
              <a:avLst/>
              <a:gdLst>
                <a:gd name="T0" fmla="*/ 19 w 25"/>
                <a:gd name="T1" fmla="*/ 220 h 220"/>
                <a:gd name="T2" fmla="*/ 19 w 25"/>
                <a:gd name="T3" fmla="*/ 219 h 220"/>
                <a:gd name="T4" fmla="*/ 25 w 25"/>
                <a:gd name="T5" fmla="*/ 164 h 220"/>
                <a:gd name="T6" fmla="*/ 22 w 25"/>
                <a:gd name="T7" fmla="*/ 110 h 220"/>
                <a:gd name="T8" fmla="*/ 19 w 25"/>
                <a:gd name="T9" fmla="*/ 57 h 220"/>
                <a:gd name="T10" fmla="*/ 19 w 25"/>
                <a:gd name="T11" fmla="*/ 0 h 220"/>
                <a:gd name="T12" fmla="*/ 3 w 25"/>
                <a:gd name="T13" fmla="*/ 0 h 220"/>
                <a:gd name="T14" fmla="*/ 0 w 25"/>
                <a:gd name="T15" fmla="*/ 57 h 220"/>
                <a:gd name="T16" fmla="*/ 6 w 25"/>
                <a:gd name="T17" fmla="*/ 110 h 220"/>
                <a:gd name="T18" fmla="*/ 6 w 25"/>
                <a:gd name="T19" fmla="*/ 164 h 220"/>
                <a:gd name="T20" fmla="*/ 3 w 25"/>
                <a:gd name="T21" fmla="*/ 219 h 220"/>
                <a:gd name="T22" fmla="*/ 3 w 25"/>
                <a:gd name="T23" fmla="*/ 218 h 220"/>
                <a:gd name="T24" fmla="*/ 19 w 25"/>
                <a:gd name="T25" fmla="*/ 22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20"/>
                <a:gd name="T41" fmla="*/ 25 w 25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20">
                  <a:moveTo>
                    <a:pt x="19" y="220"/>
                  </a:moveTo>
                  <a:lnTo>
                    <a:pt x="19" y="219"/>
                  </a:lnTo>
                  <a:lnTo>
                    <a:pt x="25" y="164"/>
                  </a:lnTo>
                  <a:lnTo>
                    <a:pt x="22" y="110"/>
                  </a:lnTo>
                  <a:lnTo>
                    <a:pt x="19" y="5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57"/>
                  </a:lnTo>
                  <a:lnTo>
                    <a:pt x="6" y="110"/>
                  </a:lnTo>
                  <a:lnTo>
                    <a:pt x="6" y="164"/>
                  </a:lnTo>
                  <a:lnTo>
                    <a:pt x="3" y="219"/>
                  </a:lnTo>
                  <a:lnTo>
                    <a:pt x="3" y="218"/>
                  </a:lnTo>
                  <a:lnTo>
                    <a:pt x="19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4" name="Freeform 25"/>
            <p:cNvSpPr>
              <a:spLocks/>
            </p:cNvSpPr>
            <p:nvPr/>
          </p:nvSpPr>
          <p:spPr bwMode="auto">
            <a:xfrm>
              <a:off x="2067" y="2315"/>
              <a:ext cx="19" cy="40"/>
            </a:xfrm>
            <a:custGeom>
              <a:avLst/>
              <a:gdLst>
                <a:gd name="T0" fmla="*/ 16 w 37"/>
                <a:gd name="T1" fmla="*/ 79 h 79"/>
                <a:gd name="T2" fmla="*/ 16 w 37"/>
                <a:gd name="T3" fmla="*/ 79 h 79"/>
                <a:gd name="T4" fmla="*/ 20 w 37"/>
                <a:gd name="T5" fmla="*/ 60 h 79"/>
                <a:gd name="T6" fmla="*/ 25 w 37"/>
                <a:gd name="T7" fmla="*/ 41 h 79"/>
                <a:gd name="T8" fmla="*/ 32 w 37"/>
                <a:gd name="T9" fmla="*/ 22 h 79"/>
                <a:gd name="T10" fmla="*/ 37 w 37"/>
                <a:gd name="T11" fmla="*/ 2 h 79"/>
                <a:gd name="T12" fmla="*/ 21 w 37"/>
                <a:gd name="T13" fmla="*/ 0 h 79"/>
                <a:gd name="T14" fmla="*/ 16 w 37"/>
                <a:gd name="T15" fmla="*/ 17 h 79"/>
                <a:gd name="T16" fmla="*/ 9 w 37"/>
                <a:gd name="T17" fmla="*/ 36 h 79"/>
                <a:gd name="T18" fmla="*/ 4 w 37"/>
                <a:gd name="T19" fmla="*/ 57 h 79"/>
                <a:gd name="T20" fmla="*/ 0 w 37"/>
                <a:gd name="T21" fmla="*/ 79 h 79"/>
                <a:gd name="T22" fmla="*/ 0 w 37"/>
                <a:gd name="T23" fmla="*/ 79 h 79"/>
                <a:gd name="T24" fmla="*/ 16 w 3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79"/>
                <a:gd name="T41" fmla="*/ 37 w 3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79">
                  <a:moveTo>
                    <a:pt x="16" y="79"/>
                  </a:moveTo>
                  <a:lnTo>
                    <a:pt x="16" y="79"/>
                  </a:lnTo>
                  <a:lnTo>
                    <a:pt x="20" y="60"/>
                  </a:lnTo>
                  <a:lnTo>
                    <a:pt x="25" y="41"/>
                  </a:lnTo>
                  <a:lnTo>
                    <a:pt x="32" y="22"/>
                  </a:lnTo>
                  <a:lnTo>
                    <a:pt x="37" y="2"/>
                  </a:lnTo>
                  <a:lnTo>
                    <a:pt x="21" y="0"/>
                  </a:lnTo>
                  <a:lnTo>
                    <a:pt x="16" y="17"/>
                  </a:lnTo>
                  <a:lnTo>
                    <a:pt x="9" y="36"/>
                  </a:lnTo>
                  <a:lnTo>
                    <a:pt x="4" y="57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5" name="Freeform 26"/>
            <p:cNvSpPr>
              <a:spLocks/>
            </p:cNvSpPr>
            <p:nvPr/>
          </p:nvSpPr>
          <p:spPr bwMode="auto">
            <a:xfrm>
              <a:off x="2057" y="2355"/>
              <a:ext cx="18" cy="132"/>
            </a:xfrm>
            <a:custGeom>
              <a:avLst/>
              <a:gdLst>
                <a:gd name="T0" fmla="*/ 0 w 37"/>
                <a:gd name="T1" fmla="*/ 231 h 264"/>
                <a:gd name="T2" fmla="*/ 17 w 37"/>
                <a:gd name="T3" fmla="*/ 228 h 264"/>
                <a:gd name="T4" fmla="*/ 25 w 37"/>
                <a:gd name="T5" fmla="*/ 172 h 264"/>
                <a:gd name="T6" fmla="*/ 30 w 37"/>
                <a:gd name="T7" fmla="*/ 115 h 264"/>
                <a:gd name="T8" fmla="*/ 34 w 37"/>
                <a:gd name="T9" fmla="*/ 58 h 264"/>
                <a:gd name="T10" fmla="*/ 37 w 37"/>
                <a:gd name="T11" fmla="*/ 0 h 264"/>
                <a:gd name="T12" fmla="*/ 21 w 37"/>
                <a:gd name="T13" fmla="*/ 0 h 264"/>
                <a:gd name="T14" fmla="*/ 18 w 37"/>
                <a:gd name="T15" fmla="*/ 58 h 264"/>
                <a:gd name="T16" fmla="*/ 14 w 37"/>
                <a:gd name="T17" fmla="*/ 115 h 264"/>
                <a:gd name="T18" fmla="*/ 9 w 37"/>
                <a:gd name="T19" fmla="*/ 172 h 264"/>
                <a:gd name="T20" fmla="*/ 0 w 37"/>
                <a:gd name="T21" fmla="*/ 228 h 264"/>
                <a:gd name="T22" fmla="*/ 17 w 37"/>
                <a:gd name="T23" fmla="*/ 225 h 264"/>
                <a:gd name="T24" fmla="*/ 0 w 37"/>
                <a:gd name="T25" fmla="*/ 231 h 264"/>
                <a:gd name="T26" fmla="*/ 13 w 37"/>
                <a:gd name="T27" fmla="*/ 264 h 264"/>
                <a:gd name="T28" fmla="*/ 17 w 37"/>
                <a:gd name="T29" fmla="*/ 228 h 264"/>
                <a:gd name="T30" fmla="*/ 0 w 37"/>
                <a:gd name="T31" fmla="*/ 231 h 2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264"/>
                <a:gd name="T50" fmla="*/ 37 w 37"/>
                <a:gd name="T51" fmla="*/ 264 h 2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264">
                  <a:moveTo>
                    <a:pt x="0" y="231"/>
                  </a:moveTo>
                  <a:lnTo>
                    <a:pt x="17" y="228"/>
                  </a:lnTo>
                  <a:lnTo>
                    <a:pt x="25" y="172"/>
                  </a:lnTo>
                  <a:lnTo>
                    <a:pt x="30" y="115"/>
                  </a:lnTo>
                  <a:lnTo>
                    <a:pt x="34" y="58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8" y="58"/>
                  </a:lnTo>
                  <a:lnTo>
                    <a:pt x="14" y="115"/>
                  </a:lnTo>
                  <a:lnTo>
                    <a:pt x="9" y="172"/>
                  </a:lnTo>
                  <a:lnTo>
                    <a:pt x="0" y="228"/>
                  </a:lnTo>
                  <a:lnTo>
                    <a:pt x="17" y="225"/>
                  </a:lnTo>
                  <a:lnTo>
                    <a:pt x="0" y="231"/>
                  </a:lnTo>
                  <a:lnTo>
                    <a:pt x="13" y="264"/>
                  </a:lnTo>
                  <a:lnTo>
                    <a:pt x="17" y="228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6" name="Freeform 27"/>
            <p:cNvSpPr>
              <a:spLocks/>
            </p:cNvSpPr>
            <p:nvPr/>
          </p:nvSpPr>
          <p:spPr bwMode="auto">
            <a:xfrm>
              <a:off x="2051" y="2399"/>
              <a:ext cx="14" cy="71"/>
            </a:xfrm>
            <a:custGeom>
              <a:avLst/>
              <a:gdLst>
                <a:gd name="T0" fmla="*/ 3 w 30"/>
                <a:gd name="T1" fmla="*/ 0 h 144"/>
                <a:gd name="T2" fmla="*/ 3 w 30"/>
                <a:gd name="T3" fmla="*/ 0 h 144"/>
                <a:gd name="T4" fmla="*/ 0 w 30"/>
                <a:gd name="T5" fmla="*/ 36 h 144"/>
                <a:gd name="T6" fmla="*/ 0 w 30"/>
                <a:gd name="T7" fmla="*/ 71 h 144"/>
                <a:gd name="T8" fmla="*/ 4 w 30"/>
                <a:gd name="T9" fmla="*/ 107 h 144"/>
                <a:gd name="T10" fmla="*/ 13 w 30"/>
                <a:gd name="T11" fmla="*/ 144 h 144"/>
                <a:gd name="T12" fmla="*/ 30 w 30"/>
                <a:gd name="T13" fmla="*/ 138 h 144"/>
                <a:gd name="T14" fmla="*/ 20 w 30"/>
                <a:gd name="T15" fmla="*/ 105 h 144"/>
                <a:gd name="T16" fmla="*/ 16 w 30"/>
                <a:gd name="T17" fmla="*/ 71 h 144"/>
                <a:gd name="T18" fmla="*/ 16 w 30"/>
                <a:gd name="T19" fmla="*/ 36 h 144"/>
                <a:gd name="T20" fmla="*/ 19 w 30"/>
                <a:gd name="T21" fmla="*/ 0 h 144"/>
                <a:gd name="T22" fmla="*/ 19 w 30"/>
                <a:gd name="T23" fmla="*/ 0 h 144"/>
                <a:gd name="T24" fmla="*/ 3 w 30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44"/>
                <a:gd name="T41" fmla="*/ 30 w 30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44">
                  <a:moveTo>
                    <a:pt x="3" y="0"/>
                  </a:moveTo>
                  <a:lnTo>
                    <a:pt x="3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4" y="107"/>
                  </a:lnTo>
                  <a:lnTo>
                    <a:pt x="13" y="144"/>
                  </a:lnTo>
                  <a:lnTo>
                    <a:pt x="30" y="138"/>
                  </a:lnTo>
                  <a:lnTo>
                    <a:pt x="20" y="105"/>
                  </a:lnTo>
                  <a:lnTo>
                    <a:pt x="16" y="71"/>
                  </a:lnTo>
                  <a:lnTo>
                    <a:pt x="16" y="36"/>
                  </a:lnTo>
                  <a:lnTo>
                    <a:pt x="1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7" name="Freeform 28"/>
            <p:cNvSpPr>
              <a:spLocks/>
            </p:cNvSpPr>
            <p:nvPr/>
          </p:nvSpPr>
          <p:spPr bwMode="auto">
            <a:xfrm>
              <a:off x="2051" y="2322"/>
              <a:ext cx="12" cy="77"/>
            </a:xfrm>
            <a:custGeom>
              <a:avLst/>
              <a:gdLst>
                <a:gd name="T0" fmla="*/ 0 w 26"/>
                <a:gd name="T1" fmla="*/ 3 h 153"/>
                <a:gd name="T2" fmla="*/ 0 w 26"/>
                <a:gd name="T3" fmla="*/ 3 h 153"/>
                <a:gd name="T4" fmla="*/ 7 w 26"/>
                <a:gd name="T5" fmla="*/ 40 h 153"/>
                <a:gd name="T6" fmla="*/ 7 w 26"/>
                <a:gd name="T7" fmla="*/ 77 h 153"/>
                <a:gd name="T8" fmla="*/ 5 w 26"/>
                <a:gd name="T9" fmla="*/ 114 h 153"/>
                <a:gd name="T10" fmla="*/ 3 w 26"/>
                <a:gd name="T11" fmla="*/ 153 h 153"/>
                <a:gd name="T12" fmla="*/ 19 w 26"/>
                <a:gd name="T13" fmla="*/ 153 h 153"/>
                <a:gd name="T14" fmla="*/ 22 w 26"/>
                <a:gd name="T15" fmla="*/ 114 h 153"/>
                <a:gd name="T16" fmla="*/ 26 w 26"/>
                <a:gd name="T17" fmla="*/ 77 h 153"/>
                <a:gd name="T18" fmla="*/ 23 w 26"/>
                <a:gd name="T19" fmla="*/ 40 h 153"/>
                <a:gd name="T20" fmla="*/ 16 w 26"/>
                <a:gd name="T21" fmla="*/ 0 h 153"/>
                <a:gd name="T22" fmla="*/ 16 w 26"/>
                <a:gd name="T23" fmla="*/ 0 h 153"/>
                <a:gd name="T24" fmla="*/ 0 w 26"/>
                <a:gd name="T25" fmla="*/ 3 h 1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3"/>
                <a:gd name="T41" fmla="*/ 26 w 26"/>
                <a:gd name="T42" fmla="*/ 153 h 1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3">
                  <a:moveTo>
                    <a:pt x="0" y="3"/>
                  </a:moveTo>
                  <a:lnTo>
                    <a:pt x="0" y="3"/>
                  </a:lnTo>
                  <a:lnTo>
                    <a:pt x="7" y="40"/>
                  </a:lnTo>
                  <a:lnTo>
                    <a:pt x="7" y="77"/>
                  </a:lnTo>
                  <a:lnTo>
                    <a:pt x="5" y="114"/>
                  </a:lnTo>
                  <a:lnTo>
                    <a:pt x="3" y="153"/>
                  </a:lnTo>
                  <a:lnTo>
                    <a:pt x="19" y="153"/>
                  </a:lnTo>
                  <a:lnTo>
                    <a:pt x="22" y="114"/>
                  </a:lnTo>
                  <a:lnTo>
                    <a:pt x="26" y="77"/>
                  </a:lnTo>
                  <a:lnTo>
                    <a:pt x="23" y="4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8" name="Freeform 29"/>
            <p:cNvSpPr>
              <a:spLocks/>
            </p:cNvSpPr>
            <p:nvPr/>
          </p:nvSpPr>
          <p:spPr bwMode="auto">
            <a:xfrm>
              <a:off x="2037" y="2256"/>
              <a:ext cx="22" cy="67"/>
            </a:xfrm>
            <a:custGeom>
              <a:avLst/>
              <a:gdLst>
                <a:gd name="T0" fmla="*/ 0 w 43"/>
                <a:gd name="T1" fmla="*/ 3 h 136"/>
                <a:gd name="T2" fmla="*/ 0 w 43"/>
                <a:gd name="T3" fmla="*/ 3 h 136"/>
                <a:gd name="T4" fmla="*/ 6 w 43"/>
                <a:gd name="T5" fmla="*/ 36 h 136"/>
                <a:gd name="T6" fmla="*/ 12 w 43"/>
                <a:gd name="T7" fmla="*/ 69 h 136"/>
                <a:gd name="T8" fmla="*/ 19 w 43"/>
                <a:gd name="T9" fmla="*/ 102 h 136"/>
                <a:gd name="T10" fmla="*/ 27 w 43"/>
                <a:gd name="T11" fmla="*/ 136 h 136"/>
                <a:gd name="T12" fmla="*/ 43 w 43"/>
                <a:gd name="T13" fmla="*/ 133 h 136"/>
                <a:gd name="T14" fmla="*/ 35 w 43"/>
                <a:gd name="T15" fmla="*/ 100 h 136"/>
                <a:gd name="T16" fmla="*/ 28 w 43"/>
                <a:gd name="T17" fmla="*/ 66 h 136"/>
                <a:gd name="T18" fmla="*/ 22 w 43"/>
                <a:gd name="T19" fmla="*/ 34 h 136"/>
                <a:gd name="T20" fmla="*/ 16 w 43"/>
                <a:gd name="T21" fmla="*/ 0 h 136"/>
                <a:gd name="T22" fmla="*/ 16 w 43"/>
                <a:gd name="T23" fmla="*/ 0 h 136"/>
                <a:gd name="T24" fmla="*/ 0 w 43"/>
                <a:gd name="T25" fmla="*/ 3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36"/>
                <a:gd name="T41" fmla="*/ 43 w 4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36">
                  <a:moveTo>
                    <a:pt x="0" y="3"/>
                  </a:moveTo>
                  <a:lnTo>
                    <a:pt x="0" y="3"/>
                  </a:lnTo>
                  <a:lnTo>
                    <a:pt x="6" y="36"/>
                  </a:lnTo>
                  <a:lnTo>
                    <a:pt x="12" y="69"/>
                  </a:lnTo>
                  <a:lnTo>
                    <a:pt x="19" y="102"/>
                  </a:lnTo>
                  <a:lnTo>
                    <a:pt x="27" y="136"/>
                  </a:lnTo>
                  <a:lnTo>
                    <a:pt x="43" y="133"/>
                  </a:lnTo>
                  <a:lnTo>
                    <a:pt x="35" y="100"/>
                  </a:lnTo>
                  <a:lnTo>
                    <a:pt x="28" y="66"/>
                  </a:lnTo>
                  <a:lnTo>
                    <a:pt x="22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9" name="Freeform 30"/>
            <p:cNvSpPr>
              <a:spLocks/>
            </p:cNvSpPr>
            <p:nvPr/>
          </p:nvSpPr>
          <p:spPr bwMode="auto">
            <a:xfrm>
              <a:off x="2025" y="2165"/>
              <a:ext cx="20" cy="92"/>
            </a:xfrm>
            <a:custGeom>
              <a:avLst/>
              <a:gdLst>
                <a:gd name="T0" fmla="*/ 0 w 40"/>
                <a:gd name="T1" fmla="*/ 3 h 184"/>
                <a:gd name="T2" fmla="*/ 0 w 40"/>
                <a:gd name="T3" fmla="*/ 3 h 184"/>
                <a:gd name="T4" fmla="*/ 9 w 40"/>
                <a:gd name="T5" fmla="*/ 48 h 184"/>
                <a:gd name="T6" fmla="*/ 15 w 40"/>
                <a:gd name="T7" fmla="*/ 93 h 184"/>
                <a:gd name="T8" fmla="*/ 19 w 40"/>
                <a:gd name="T9" fmla="*/ 137 h 184"/>
                <a:gd name="T10" fmla="*/ 24 w 40"/>
                <a:gd name="T11" fmla="*/ 184 h 184"/>
                <a:gd name="T12" fmla="*/ 40 w 40"/>
                <a:gd name="T13" fmla="*/ 181 h 184"/>
                <a:gd name="T14" fmla="*/ 35 w 40"/>
                <a:gd name="T15" fmla="*/ 137 h 184"/>
                <a:gd name="T16" fmla="*/ 31 w 40"/>
                <a:gd name="T17" fmla="*/ 93 h 184"/>
                <a:gd name="T18" fmla="*/ 26 w 40"/>
                <a:gd name="T19" fmla="*/ 46 h 184"/>
                <a:gd name="T20" fmla="*/ 16 w 40"/>
                <a:gd name="T21" fmla="*/ 0 h 184"/>
                <a:gd name="T22" fmla="*/ 16 w 40"/>
                <a:gd name="T23" fmla="*/ 0 h 184"/>
                <a:gd name="T24" fmla="*/ 0 w 40"/>
                <a:gd name="T25" fmla="*/ 3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184"/>
                <a:gd name="T41" fmla="*/ 40 w 40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184">
                  <a:moveTo>
                    <a:pt x="0" y="3"/>
                  </a:moveTo>
                  <a:lnTo>
                    <a:pt x="0" y="3"/>
                  </a:lnTo>
                  <a:lnTo>
                    <a:pt x="9" y="48"/>
                  </a:lnTo>
                  <a:lnTo>
                    <a:pt x="15" y="93"/>
                  </a:lnTo>
                  <a:lnTo>
                    <a:pt x="19" y="137"/>
                  </a:lnTo>
                  <a:lnTo>
                    <a:pt x="24" y="184"/>
                  </a:lnTo>
                  <a:lnTo>
                    <a:pt x="40" y="181"/>
                  </a:lnTo>
                  <a:lnTo>
                    <a:pt x="35" y="137"/>
                  </a:lnTo>
                  <a:lnTo>
                    <a:pt x="31" y="93"/>
                  </a:lnTo>
                  <a:lnTo>
                    <a:pt x="26" y="46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0" name="Freeform 31"/>
            <p:cNvSpPr>
              <a:spLocks/>
            </p:cNvSpPr>
            <p:nvPr/>
          </p:nvSpPr>
          <p:spPr bwMode="auto">
            <a:xfrm>
              <a:off x="2008" y="2124"/>
              <a:ext cx="25" cy="42"/>
            </a:xfrm>
            <a:custGeom>
              <a:avLst/>
              <a:gdLst>
                <a:gd name="T0" fmla="*/ 0 w 50"/>
                <a:gd name="T1" fmla="*/ 11 h 85"/>
                <a:gd name="T2" fmla="*/ 0 w 50"/>
                <a:gd name="T3" fmla="*/ 11 h 85"/>
                <a:gd name="T4" fmla="*/ 13 w 50"/>
                <a:gd name="T5" fmla="*/ 26 h 85"/>
                <a:gd name="T6" fmla="*/ 21 w 50"/>
                <a:gd name="T7" fmla="*/ 43 h 85"/>
                <a:gd name="T8" fmla="*/ 29 w 50"/>
                <a:gd name="T9" fmla="*/ 65 h 85"/>
                <a:gd name="T10" fmla="*/ 34 w 50"/>
                <a:gd name="T11" fmla="*/ 85 h 85"/>
                <a:gd name="T12" fmla="*/ 50 w 50"/>
                <a:gd name="T13" fmla="*/ 82 h 85"/>
                <a:gd name="T14" fmla="*/ 45 w 50"/>
                <a:gd name="T15" fmla="*/ 59 h 85"/>
                <a:gd name="T16" fmla="*/ 37 w 50"/>
                <a:gd name="T17" fmla="*/ 38 h 85"/>
                <a:gd name="T18" fmla="*/ 26 w 50"/>
                <a:gd name="T19" fmla="*/ 18 h 85"/>
                <a:gd name="T20" fmla="*/ 11 w 50"/>
                <a:gd name="T21" fmla="*/ 0 h 85"/>
                <a:gd name="T22" fmla="*/ 11 w 50"/>
                <a:gd name="T23" fmla="*/ 0 h 85"/>
                <a:gd name="T24" fmla="*/ 0 w 50"/>
                <a:gd name="T25" fmla="*/ 11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85"/>
                <a:gd name="T41" fmla="*/ 50 w 50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85">
                  <a:moveTo>
                    <a:pt x="0" y="11"/>
                  </a:moveTo>
                  <a:lnTo>
                    <a:pt x="0" y="11"/>
                  </a:lnTo>
                  <a:lnTo>
                    <a:pt x="13" y="26"/>
                  </a:lnTo>
                  <a:lnTo>
                    <a:pt x="21" y="43"/>
                  </a:lnTo>
                  <a:lnTo>
                    <a:pt x="29" y="65"/>
                  </a:lnTo>
                  <a:lnTo>
                    <a:pt x="34" y="85"/>
                  </a:lnTo>
                  <a:lnTo>
                    <a:pt x="50" y="82"/>
                  </a:lnTo>
                  <a:lnTo>
                    <a:pt x="45" y="59"/>
                  </a:lnTo>
                  <a:lnTo>
                    <a:pt x="37" y="38"/>
                  </a:lnTo>
                  <a:lnTo>
                    <a:pt x="26" y="18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1" name="Freeform 32"/>
            <p:cNvSpPr>
              <a:spLocks/>
            </p:cNvSpPr>
            <p:nvPr/>
          </p:nvSpPr>
          <p:spPr bwMode="auto">
            <a:xfrm>
              <a:off x="1964" y="2110"/>
              <a:ext cx="50" cy="19"/>
            </a:xfrm>
            <a:custGeom>
              <a:avLst/>
              <a:gdLst>
                <a:gd name="T0" fmla="*/ 3 w 99"/>
                <a:gd name="T1" fmla="*/ 21 h 39"/>
                <a:gd name="T2" fmla="*/ 3 w 99"/>
                <a:gd name="T3" fmla="*/ 21 h 39"/>
                <a:gd name="T4" fmla="*/ 16 w 99"/>
                <a:gd name="T5" fmla="*/ 19 h 39"/>
                <a:gd name="T6" fmla="*/ 27 w 99"/>
                <a:gd name="T7" fmla="*/ 19 h 39"/>
                <a:gd name="T8" fmla="*/ 40 w 99"/>
                <a:gd name="T9" fmla="*/ 19 h 39"/>
                <a:gd name="T10" fmla="*/ 51 w 99"/>
                <a:gd name="T11" fmla="*/ 19 h 39"/>
                <a:gd name="T12" fmla="*/ 62 w 99"/>
                <a:gd name="T13" fmla="*/ 23 h 39"/>
                <a:gd name="T14" fmla="*/ 71 w 99"/>
                <a:gd name="T15" fmla="*/ 27 h 39"/>
                <a:gd name="T16" fmla="*/ 79 w 99"/>
                <a:gd name="T17" fmla="*/ 32 h 39"/>
                <a:gd name="T18" fmla="*/ 88 w 99"/>
                <a:gd name="T19" fmla="*/ 39 h 39"/>
                <a:gd name="T20" fmla="*/ 99 w 99"/>
                <a:gd name="T21" fmla="*/ 28 h 39"/>
                <a:gd name="T22" fmla="*/ 90 w 99"/>
                <a:gd name="T23" fmla="*/ 19 h 39"/>
                <a:gd name="T24" fmla="*/ 79 w 99"/>
                <a:gd name="T25" fmla="*/ 11 h 39"/>
                <a:gd name="T26" fmla="*/ 67 w 99"/>
                <a:gd name="T27" fmla="*/ 7 h 39"/>
                <a:gd name="T28" fmla="*/ 54 w 99"/>
                <a:gd name="T29" fmla="*/ 3 h 39"/>
                <a:gd name="T30" fmla="*/ 40 w 99"/>
                <a:gd name="T31" fmla="*/ 0 h 39"/>
                <a:gd name="T32" fmla="*/ 27 w 99"/>
                <a:gd name="T33" fmla="*/ 0 h 39"/>
                <a:gd name="T34" fmla="*/ 13 w 99"/>
                <a:gd name="T35" fmla="*/ 3 h 39"/>
                <a:gd name="T36" fmla="*/ 0 w 99"/>
                <a:gd name="T37" fmla="*/ 5 h 39"/>
                <a:gd name="T38" fmla="*/ 0 w 99"/>
                <a:gd name="T39" fmla="*/ 5 h 39"/>
                <a:gd name="T40" fmla="*/ 3 w 99"/>
                <a:gd name="T41" fmla="*/ 21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39"/>
                <a:gd name="T65" fmla="*/ 99 w 9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39">
                  <a:moveTo>
                    <a:pt x="3" y="21"/>
                  </a:moveTo>
                  <a:lnTo>
                    <a:pt x="3" y="21"/>
                  </a:lnTo>
                  <a:lnTo>
                    <a:pt x="16" y="19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51" y="19"/>
                  </a:lnTo>
                  <a:lnTo>
                    <a:pt x="62" y="23"/>
                  </a:lnTo>
                  <a:lnTo>
                    <a:pt x="71" y="27"/>
                  </a:lnTo>
                  <a:lnTo>
                    <a:pt x="79" y="32"/>
                  </a:lnTo>
                  <a:lnTo>
                    <a:pt x="88" y="39"/>
                  </a:lnTo>
                  <a:lnTo>
                    <a:pt x="99" y="28"/>
                  </a:lnTo>
                  <a:lnTo>
                    <a:pt x="90" y="19"/>
                  </a:lnTo>
                  <a:lnTo>
                    <a:pt x="79" y="11"/>
                  </a:lnTo>
                  <a:lnTo>
                    <a:pt x="67" y="7"/>
                  </a:lnTo>
                  <a:lnTo>
                    <a:pt x="54" y="3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2" name="Freeform 33"/>
            <p:cNvSpPr>
              <a:spLocks/>
            </p:cNvSpPr>
            <p:nvPr/>
          </p:nvSpPr>
          <p:spPr bwMode="auto">
            <a:xfrm>
              <a:off x="1932" y="2113"/>
              <a:ext cx="33" cy="36"/>
            </a:xfrm>
            <a:custGeom>
              <a:avLst/>
              <a:gdLst>
                <a:gd name="T0" fmla="*/ 18 w 68"/>
                <a:gd name="T1" fmla="*/ 73 h 73"/>
                <a:gd name="T2" fmla="*/ 19 w 68"/>
                <a:gd name="T3" fmla="*/ 73 h 73"/>
                <a:gd name="T4" fmla="*/ 19 w 68"/>
                <a:gd name="T5" fmla="*/ 62 h 73"/>
                <a:gd name="T6" fmla="*/ 22 w 68"/>
                <a:gd name="T7" fmla="*/ 53 h 73"/>
                <a:gd name="T8" fmla="*/ 26 w 68"/>
                <a:gd name="T9" fmla="*/ 45 h 73"/>
                <a:gd name="T10" fmla="*/ 33 w 68"/>
                <a:gd name="T11" fmla="*/ 37 h 73"/>
                <a:gd name="T12" fmla="*/ 39 w 68"/>
                <a:gd name="T13" fmla="*/ 31 h 73"/>
                <a:gd name="T14" fmla="*/ 47 w 68"/>
                <a:gd name="T15" fmla="*/ 25 h 73"/>
                <a:gd name="T16" fmla="*/ 57 w 68"/>
                <a:gd name="T17" fmla="*/ 20 h 73"/>
                <a:gd name="T18" fmla="*/ 68 w 68"/>
                <a:gd name="T19" fmla="*/ 16 h 73"/>
                <a:gd name="T20" fmla="*/ 65 w 68"/>
                <a:gd name="T21" fmla="*/ 0 h 73"/>
                <a:gd name="T22" fmla="*/ 51 w 68"/>
                <a:gd name="T23" fmla="*/ 4 h 73"/>
                <a:gd name="T24" fmla="*/ 39 w 68"/>
                <a:gd name="T25" fmla="*/ 11 h 73"/>
                <a:gd name="T26" fmla="*/ 29 w 68"/>
                <a:gd name="T27" fmla="*/ 18 h 73"/>
                <a:gd name="T28" fmla="*/ 19 w 68"/>
                <a:gd name="T29" fmla="*/ 26 h 73"/>
                <a:gd name="T30" fmla="*/ 12 w 68"/>
                <a:gd name="T31" fmla="*/ 37 h 73"/>
                <a:gd name="T32" fmla="*/ 6 w 68"/>
                <a:gd name="T33" fmla="*/ 47 h 73"/>
                <a:gd name="T34" fmla="*/ 3 w 68"/>
                <a:gd name="T35" fmla="*/ 59 h 73"/>
                <a:gd name="T36" fmla="*/ 0 w 68"/>
                <a:gd name="T37" fmla="*/ 73 h 73"/>
                <a:gd name="T38" fmla="*/ 2 w 68"/>
                <a:gd name="T39" fmla="*/ 73 h 73"/>
                <a:gd name="T40" fmla="*/ 18 w 68"/>
                <a:gd name="T41" fmla="*/ 73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"/>
                <a:gd name="T64" fmla="*/ 0 h 73"/>
                <a:gd name="T65" fmla="*/ 68 w 68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" h="73">
                  <a:moveTo>
                    <a:pt x="18" y="73"/>
                  </a:moveTo>
                  <a:lnTo>
                    <a:pt x="19" y="73"/>
                  </a:lnTo>
                  <a:lnTo>
                    <a:pt x="19" y="62"/>
                  </a:lnTo>
                  <a:lnTo>
                    <a:pt x="22" y="53"/>
                  </a:lnTo>
                  <a:lnTo>
                    <a:pt x="26" y="45"/>
                  </a:lnTo>
                  <a:lnTo>
                    <a:pt x="33" y="37"/>
                  </a:lnTo>
                  <a:lnTo>
                    <a:pt x="39" y="31"/>
                  </a:lnTo>
                  <a:lnTo>
                    <a:pt x="47" y="25"/>
                  </a:lnTo>
                  <a:lnTo>
                    <a:pt x="57" y="20"/>
                  </a:lnTo>
                  <a:lnTo>
                    <a:pt x="68" y="16"/>
                  </a:lnTo>
                  <a:lnTo>
                    <a:pt x="65" y="0"/>
                  </a:lnTo>
                  <a:lnTo>
                    <a:pt x="51" y="4"/>
                  </a:lnTo>
                  <a:lnTo>
                    <a:pt x="39" y="11"/>
                  </a:lnTo>
                  <a:lnTo>
                    <a:pt x="29" y="18"/>
                  </a:lnTo>
                  <a:lnTo>
                    <a:pt x="19" y="26"/>
                  </a:lnTo>
                  <a:lnTo>
                    <a:pt x="12" y="37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18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3" name="Freeform 34"/>
            <p:cNvSpPr>
              <a:spLocks/>
            </p:cNvSpPr>
            <p:nvPr/>
          </p:nvSpPr>
          <p:spPr bwMode="auto">
            <a:xfrm>
              <a:off x="1932" y="2149"/>
              <a:ext cx="19" cy="142"/>
            </a:xfrm>
            <a:custGeom>
              <a:avLst/>
              <a:gdLst>
                <a:gd name="T0" fmla="*/ 37 w 37"/>
                <a:gd name="T1" fmla="*/ 284 h 284"/>
                <a:gd name="T2" fmla="*/ 37 w 37"/>
                <a:gd name="T3" fmla="*/ 284 h 284"/>
                <a:gd name="T4" fmla="*/ 36 w 37"/>
                <a:gd name="T5" fmla="*/ 212 h 284"/>
                <a:gd name="T6" fmla="*/ 29 w 37"/>
                <a:gd name="T7" fmla="*/ 142 h 284"/>
                <a:gd name="T8" fmla="*/ 20 w 37"/>
                <a:gd name="T9" fmla="*/ 72 h 284"/>
                <a:gd name="T10" fmla="*/ 16 w 37"/>
                <a:gd name="T11" fmla="*/ 0 h 284"/>
                <a:gd name="T12" fmla="*/ 0 w 37"/>
                <a:gd name="T13" fmla="*/ 0 h 284"/>
                <a:gd name="T14" fmla="*/ 4 w 37"/>
                <a:gd name="T15" fmla="*/ 72 h 284"/>
                <a:gd name="T16" fmla="*/ 13 w 37"/>
                <a:gd name="T17" fmla="*/ 142 h 284"/>
                <a:gd name="T18" fmla="*/ 20 w 37"/>
                <a:gd name="T19" fmla="*/ 212 h 284"/>
                <a:gd name="T20" fmla="*/ 21 w 37"/>
                <a:gd name="T21" fmla="*/ 284 h 284"/>
                <a:gd name="T22" fmla="*/ 21 w 37"/>
                <a:gd name="T23" fmla="*/ 284 h 284"/>
                <a:gd name="T24" fmla="*/ 37 w 37"/>
                <a:gd name="T25" fmla="*/ 284 h 2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84"/>
                <a:gd name="T41" fmla="*/ 37 w 37"/>
                <a:gd name="T42" fmla="*/ 284 h 2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84">
                  <a:moveTo>
                    <a:pt x="37" y="284"/>
                  </a:moveTo>
                  <a:lnTo>
                    <a:pt x="37" y="284"/>
                  </a:lnTo>
                  <a:lnTo>
                    <a:pt x="36" y="212"/>
                  </a:lnTo>
                  <a:lnTo>
                    <a:pt x="29" y="142"/>
                  </a:lnTo>
                  <a:lnTo>
                    <a:pt x="20" y="7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" y="72"/>
                  </a:lnTo>
                  <a:lnTo>
                    <a:pt x="13" y="142"/>
                  </a:lnTo>
                  <a:lnTo>
                    <a:pt x="20" y="212"/>
                  </a:lnTo>
                  <a:lnTo>
                    <a:pt x="21" y="284"/>
                  </a:lnTo>
                  <a:lnTo>
                    <a:pt x="37" y="2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4" name="Freeform 35"/>
            <p:cNvSpPr>
              <a:spLocks/>
            </p:cNvSpPr>
            <p:nvPr/>
          </p:nvSpPr>
          <p:spPr bwMode="auto">
            <a:xfrm>
              <a:off x="1938" y="2291"/>
              <a:ext cx="13" cy="71"/>
            </a:xfrm>
            <a:custGeom>
              <a:avLst/>
              <a:gdLst>
                <a:gd name="T0" fmla="*/ 20 w 25"/>
                <a:gd name="T1" fmla="*/ 139 h 141"/>
                <a:gd name="T2" fmla="*/ 20 w 25"/>
                <a:gd name="T3" fmla="*/ 140 h 141"/>
                <a:gd name="T4" fmla="*/ 19 w 25"/>
                <a:gd name="T5" fmla="*/ 105 h 141"/>
                <a:gd name="T6" fmla="*/ 19 w 25"/>
                <a:gd name="T7" fmla="*/ 71 h 141"/>
                <a:gd name="T8" fmla="*/ 23 w 25"/>
                <a:gd name="T9" fmla="*/ 37 h 141"/>
                <a:gd name="T10" fmla="*/ 25 w 25"/>
                <a:gd name="T11" fmla="*/ 0 h 141"/>
                <a:gd name="T12" fmla="*/ 9 w 25"/>
                <a:gd name="T13" fmla="*/ 0 h 141"/>
                <a:gd name="T14" fmla="*/ 7 w 25"/>
                <a:gd name="T15" fmla="*/ 37 h 141"/>
                <a:gd name="T16" fmla="*/ 3 w 25"/>
                <a:gd name="T17" fmla="*/ 71 h 141"/>
                <a:gd name="T18" fmla="*/ 0 w 25"/>
                <a:gd name="T19" fmla="*/ 105 h 141"/>
                <a:gd name="T20" fmla="*/ 4 w 25"/>
                <a:gd name="T21" fmla="*/ 140 h 141"/>
                <a:gd name="T22" fmla="*/ 4 w 25"/>
                <a:gd name="T23" fmla="*/ 141 h 141"/>
                <a:gd name="T24" fmla="*/ 20 w 25"/>
                <a:gd name="T25" fmla="*/ 139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1"/>
                <a:gd name="T41" fmla="*/ 25 w 25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1">
                  <a:moveTo>
                    <a:pt x="20" y="139"/>
                  </a:moveTo>
                  <a:lnTo>
                    <a:pt x="20" y="140"/>
                  </a:lnTo>
                  <a:lnTo>
                    <a:pt x="19" y="105"/>
                  </a:lnTo>
                  <a:lnTo>
                    <a:pt x="19" y="71"/>
                  </a:lnTo>
                  <a:lnTo>
                    <a:pt x="23" y="3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7" y="37"/>
                  </a:lnTo>
                  <a:lnTo>
                    <a:pt x="3" y="71"/>
                  </a:lnTo>
                  <a:lnTo>
                    <a:pt x="0" y="105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20" y="1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5" name="Freeform 36"/>
            <p:cNvSpPr>
              <a:spLocks/>
            </p:cNvSpPr>
            <p:nvPr/>
          </p:nvSpPr>
          <p:spPr bwMode="auto">
            <a:xfrm>
              <a:off x="1940" y="2360"/>
              <a:ext cx="16" cy="49"/>
            </a:xfrm>
            <a:custGeom>
              <a:avLst/>
              <a:gdLst>
                <a:gd name="T0" fmla="*/ 31 w 31"/>
                <a:gd name="T1" fmla="*/ 96 h 96"/>
                <a:gd name="T2" fmla="*/ 31 w 31"/>
                <a:gd name="T3" fmla="*/ 96 h 96"/>
                <a:gd name="T4" fmla="*/ 29 w 31"/>
                <a:gd name="T5" fmla="*/ 72 h 96"/>
                <a:gd name="T6" fmla="*/ 25 w 31"/>
                <a:gd name="T7" fmla="*/ 47 h 96"/>
                <a:gd name="T8" fmla="*/ 21 w 31"/>
                <a:gd name="T9" fmla="*/ 24 h 96"/>
                <a:gd name="T10" fmla="*/ 16 w 31"/>
                <a:gd name="T11" fmla="*/ 0 h 96"/>
                <a:gd name="T12" fmla="*/ 0 w 31"/>
                <a:gd name="T13" fmla="*/ 2 h 96"/>
                <a:gd name="T14" fmla="*/ 5 w 31"/>
                <a:gd name="T15" fmla="*/ 26 h 96"/>
                <a:gd name="T16" fmla="*/ 9 w 31"/>
                <a:gd name="T17" fmla="*/ 49 h 96"/>
                <a:gd name="T18" fmla="*/ 13 w 31"/>
                <a:gd name="T19" fmla="*/ 72 h 96"/>
                <a:gd name="T20" fmla="*/ 15 w 31"/>
                <a:gd name="T21" fmla="*/ 96 h 96"/>
                <a:gd name="T22" fmla="*/ 15 w 31"/>
                <a:gd name="T23" fmla="*/ 96 h 96"/>
                <a:gd name="T24" fmla="*/ 31 w 31"/>
                <a:gd name="T25" fmla="*/ 96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96"/>
                <a:gd name="T41" fmla="*/ 31 w 31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96">
                  <a:moveTo>
                    <a:pt x="31" y="96"/>
                  </a:moveTo>
                  <a:lnTo>
                    <a:pt x="31" y="96"/>
                  </a:lnTo>
                  <a:lnTo>
                    <a:pt x="29" y="72"/>
                  </a:lnTo>
                  <a:lnTo>
                    <a:pt x="25" y="47"/>
                  </a:lnTo>
                  <a:lnTo>
                    <a:pt x="21" y="24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6"/>
                  </a:lnTo>
                  <a:lnTo>
                    <a:pt x="9" y="49"/>
                  </a:lnTo>
                  <a:lnTo>
                    <a:pt x="13" y="72"/>
                  </a:lnTo>
                  <a:lnTo>
                    <a:pt x="15" y="96"/>
                  </a:lnTo>
                  <a:lnTo>
                    <a:pt x="31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6" name="Freeform 37"/>
            <p:cNvSpPr>
              <a:spLocks/>
            </p:cNvSpPr>
            <p:nvPr/>
          </p:nvSpPr>
          <p:spPr bwMode="auto">
            <a:xfrm>
              <a:off x="1945" y="2409"/>
              <a:ext cx="13" cy="45"/>
            </a:xfrm>
            <a:custGeom>
              <a:avLst/>
              <a:gdLst>
                <a:gd name="T0" fmla="*/ 0 w 26"/>
                <a:gd name="T1" fmla="*/ 59 h 90"/>
                <a:gd name="T2" fmla="*/ 16 w 26"/>
                <a:gd name="T3" fmla="*/ 63 h 90"/>
                <a:gd name="T4" fmla="*/ 23 w 26"/>
                <a:gd name="T5" fmla="*/ 46 h 90"/>
                <a:gd name="T6" fmla="*/ 26 w 26"/>
                <a:gd name="T7" fmla="*/ 30 h 90"/>
                <a:gd name="T8" fmla="*/ 22 w 26"/>
                <a:gd name="T9" fmla="*/ 15 h 90"/>
                <a:gd name="T10" fmla="*/ 22 w 26"/>
                <a:gd name="T11" fmla="*/ 0 h 90"/>
                <a:gd name="T12" fmla="*/ 6 w 26"/>
                <a:gd name="T13" fmla="*/ 0 h 90"/>
                <a:gd name="T14" fmla="*/ 6 w 26"/>
                <a:gd name="T15" fmla="*/ 15 h 90"/>
                <a:gd name="T16" fmla="*/ 7 w 26"/>
                <a:gd name="T17" fmla="*/ 30 h 90"/>
                <a:gd name="T18" fmla="*/ 7 w 26"/>
                <a:gd name="T19" fmla="*/ 43 h 90"/>
                <a:gd name="T20" fmla="*/ 3 w 26"/>
                <a:gd name="T21" fmla="*/ 55 h 90"/>
                <a:gd name="T22" fmla="*/ 19 w 26"/>
                <a:gd name="T23" fmla="*/ 59 h 90"/>
                <a:gd name="T24" fmla="*/ 0 w 26"/>
                <a:gd name="T25" fmla="*/ 59 h 90"/>
                <a:gd name="T26" fmla="*/ 2 w 26"/>
                <a:gd name="T27" fmla="*/ 90 h 90"/>
                <a:gd name="T28" fmla="*/ 16 w 26"/>
                <a:gd name="T29" fmla="*/ 63 h 90"/>
                <a:gd name="T30" fmla="*/ 0 w 26"/>
                <a:gd name="T31" fmla="*/ 59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90"/>
                <a:gd name="T50" fmla="*/ 26 w 26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90">
                  <a:moveTo>
                    <a:pt x="0" y="59"/>
                  </a:moveTo>
                  <a:lnTo>
                    <a:pt x="16" y="63"/>
                  </a:lnTo>
                  <a:lnTo>
                    <a:pt x="23" y="46"/>
                  </a:lnTo>
                  <a:lnTo>
                    <a:pt x="26" y="30"/>
                  </a:lnTo>
                  <a:lnTo>
                    <a:pt x="22" y="15"/>
                  </a:lnTo>
                  <a:lnTo>
                    <a:pt x="22" y="0"/>
                  </a:lnTo>
                  <a:lnTo>
                    <a:pt x="6" y="0"/>
                  </a:lnTo>
                  <a:lnTo>
                    <a:pt x="6" y="15"/>
                  </a:lnTo>
                  <a:lnTo>
                    <a:pt x="7" y="30"/>
                  </a:lnTo>
                  <a:lnTo>
                    <a:pt x="7" y="43"/>
                  </a:lnTo>
                  <a:lnTo>
                    <a:pt x="3" y="55"/>
                  </a:lnTo>
                  <a:lnTo>
                    <a:pt x="19" y="59"/>
                  </a:lnTo>
                  <a:lnTo>
                    <a:pt x="0" y="59"/>
                  </a:lnTo>
                  <a:lnTo>
                    <a:pt x="2" y="90"/>
                  </a:lnTo>
                  <a:lnTo>
                    <a:pt x="16" y="63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7" name="Freeform 38"/>
            <p:cNvSpPr>
              <a:spLocks/>
            </p:cNvSpPr>
            <p:nvPr/>
          </p:nvSpPr>
          <p:spPr bwMode="auto">
            <a:xfrm>
              <a:off x="1941" y="2391"/>
              <a:ext cx="14" cy="47"/>
            </a:xfrm>
            <a:custGeom>
              <a:avLst/>
              <a:gdLst>
                <a:gd name="T0" fmla="*/ 0 w 27"/>
                <a:gd name="T1" fmla="*/ 5 h 95"/>
                <a:gd name="T2" fmla="*/ 0 w 27"/>
                <a:gd name="T3" fmla="*/ 5 h 95"/>
                <a:gd name="T4" fmla="*/ 6 w 27"/>
                <a:gd name="T5" fmla="*/ 27 h 95"/>
                <a:gd name="T6" fmla="*/ 8 w 27"/>
                <a:gd name="T7" fmla="*/ 48 h 95"/>
                <a:gd name="T8" fmla="*/ 8 w 27"/>
                <a:gd name="T9" fmla="*/ 72 h 95"/>
                <a:gd name="T10" fmla="*/ 8 w 27"/>
                <a:gd name="T11" fmla="*/ 95 h 95"/>
                <a:gd name="T12" fmla="*/ 27 w 27"/>
                <a:gd name="T13" fmla="*/ 95 h 95"/>
                <a:gd name="T14" fmla="*/ 27 w 27"/>
                <a:gd name="T15" fmla="*/ 72 h 95"/>
                <a:gd name="T16" fmla="*/ 24 w 27"/>
                <a:gd name="T17" fmla="*/ 48 h 95"/>
                <a:gd name="T18" fmla="*/ 22 w 27"/>
                <a:gd name="T19" fmla="*/ 24 h 95"/>
                <a:gd name="T20" fmla="*/ 16 w 27"/>
                <a:gd name="T21" fmla="*/ 0 h 95"/>
                <a:gd name="T22" fmla="*/ 16 w 27"/>
                <a:gd name="T23" fmla="*/ 0 h 95"/>
                <a:gd name="T24" fmla="*/ 0 w 27"/>
                <a:gd name="T25" fmla="*/ 5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95"/>
                <a:gd name="T41" fmla="*/ 27 w 27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95">
                  <a:moveTo>
                    <a:pt x="0" y="5"/>
                  </a:moveTo>
                  <a:lnTo>
                    <a:pt x="0" y="5"/>
                  </a:lnTo>
                  <a:lnTo>
                    <a:pt x="6" y="27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8" y="95"/>
                  </a:lnTo>
                  <a:lnTo>
                    <a:pt x="27" y="95"/>
                  </a:lnTo>
                  <a:lnTo>
                    <a:pt x="27" y="72"/>
                  </a:lnTo>
                  <a:lnTo>
                    <a:pt x="24" y="48"/>
                  </a:lnTo>
                  <a:lnTo>
                    <a:pt x="22" y="24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8" name="Freeform 39"/>
            <p:cNvSpPr>
              <a:spLocks/>
            </p:cNvSpPr>
            <p:nvPr/>
          </p:nvSpPr>
          <p:spPr bwMode="auto">
            <a:xfrm>
              <a:off x="1896" y="2203"/>
              <a:ext cx="53" cy="190"/>
            </a:xfrm>
            <a:custGeom>
              <a:avLst/>
              <a:gdLst>
                <a:gd name="T0" fmla="*/ 0 w 106"/>
                <a:gd name="T1" fmla="*/ 3 h 381"/>
                <a:gd name="T2" fmla="*/ 0 w 106"/>
                <a:gd name="T3" fmla="*/ 3 h 381"/>
                <a:gd name="T4" fmla="*/ 11 w 106"/>
                <a:gd name="T5" fmla="*/ 51 h 381"/>
                <a:gd name="T6" fmla="*/ 20 w 106"/>
                <a:gd name="T7" fmla="*/ 98 h 381"/>
                <a:gd name="T8" fmla="*/ 31 w 106"/>
                <a:gd name="T9" fmla="*/ 145 h 381"/>
                <a:gd name="T10" fmla="*/ 41 w 106"/>
                <a:gd name="T11" fmla="*/ 191 h 381"/>
                <a:gd name="T12" fmla="*/ 51 w 106"/>
                <a:gd name="T13" fmla="*/ 238 h 381"/>
                <a:gd name="T14" fmla="*/ 63 w 106"/>
                <a:gd name="T15" fmla="*/ 285 h 381"/>
                <a:gd name="T16" fmla="*/ 75 w 106"/>
                <a:gd name="T17" fmla="*/ 332 h 381"/>
                <a:gd name="T18" fmla="*/ 90 w 106"/>
                <a:gd name="T19" fmla="*/ 381 h 381"/>
                <a:gd name="T20" fmla="*/ 106 w 106"/>
                <a:gd name="T21" fmla="*/ 376 h 381"/>
                <a:gd name="T22" fmla="*/ 92 w 106"/>
                <a:gd name="T23" fmla="*/ 329 h 381"/>
                <a:gd name="T24" fmla="*/ 79 w 106"/>
                <a:gd name="T25" fmla="*/ 282 h 381"/>
                <a:gd name="T26" fmla="*/ 67 w 106"/>
                <a:gd name="T27" fmla="*/ 235 h 381"/>
                <a:gd name="T28" fmla="*/ 57 w 106"/>
                <a:gd name="T29" fmla="*/ 188 h 381"/>
                <a:gd name="T30" fmla="*/ 47 w 106"/>
                <a:gd name="T31" fmla="*/ 142 h 381"/>
                <a:gd name="T32" fmla="*/ 37 w 106"/>
                <a:gd name="T33" fmla="*/ 95 h 381"/>
                <a:gd name="T34" fmla="*/ 27 w 106"/>
                <a:gd name="T35" fmla="*/ 49 h 381"/>
                <a:gd name="T36" fmla="*/ 16 w 106"/>
                <a:gd name="T37" fmla="*/ 0 h 381"/>
                <a:gd name="T38" fmla="*/ 16 w 106"/>
                <a:gd name="T39" fmla="*/ 0 h 381"/>
                <a:gd name="T40" fmla="*/ 0 w 106"/>
                <a:gd name="T41" fmla="*/ 3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81"/>
                <a:gd name="T65" fmla="*/ 106 w 106"/>
                <a:gd name="T66" fmla="*/ 381 h 3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81">
                  <a:moveTo>
                    <a:pt x="0" y="3"/>
                  </a:moveTo>
                  <a:lnTo>
                    <a:pt x="0" y="3"/>
                  </a:lnTo>
                  <a:lnTo>
                    <a:pt x="11" y="51"/>
                  </a:lnTo>
                  <a:lnTo>
                    <a:pt x="20" y="98"/>
                  </a:lnTo>
                  <a:lnTo>
                    <a:pt x="31" y="145"/>
                  </a:lnTo>
                  <a:lnTo>
                    <a:pt x="41" y="191"/>
                  </a:lnTo>
                  <a:lnTo>
                    <a:pt x="51" y="238"/>
                  </a:lnTo>
                  <a:lnTo>
                    <a:pt x="63" y="285"/>
                  </a:lnTo>
                  <a:lnTo>
                    <a:pt x="75" y="332"/>
                  </a:lnTo>
                  <a:lnTo>
                    <a:pt x="90" y="381"/>
                  </a:lnTo>
                  <a:lnTo>
                    <a:pt x="106" y="376"/>
                  </a:lnTo>
                  <a:lnTo>
                    <a:pt x="92" y="329"/>
                  </a:lnTo>
                  <a:lnTo>
                    <a:pt x="79" y="282"/>
                  </a:lnTo>
                  <a:lnTo>
                    <a:pt x="67" y="235"/>
                  </a:lnTo>
                  <a:lnTo>
                    <a:pt x="57" y="188"/>
                  </a:lnTo>
                  <a:lnTo>
                    <a:pt x="47" y="142"/>
                  </a:lnTo>
                  <a:lnTo>
                    <a:pt x="37" y="95"/>
                  </a:lnTo>
                  <a:lnTo>
                    <a:pt x="27" y="49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9" name="Freeform 40"/>
            <p:cNvSpPr>
              <a:spLocks/>
            </p:cNvSpPr>
            <p:nvPr/>
          </p:nvSpPr>
          <p:spPr bwMode="auto">
            <a:xfrm>
              <a:off x="1838" y="2175"/>
              <a:ext cx="66" cy="29"/>
            </a:xfrm>
            <a:custGeom>
              <a:avLst/>
              <a:gdLst>
                <a:gd name="T0" fmla="*/ 8 w 131"/>
                <a:gd name="T1" fmla="*/ 31 h 58"/>
                <a:gd name="T2" fmla="*/ 8 w 131"/>
                <a:gd name="T3" fmla="*/ 31 h 58"/>
                <a:gd name="T4" fmla="*/ 23 w 131"/>
                <a:gd name="T5" fmla="*/ 24 h 58"/>
                <a:gd name="T6" fmla="*/ 39 w 131"/>
                <a:gd name="T7" fmla="*/ 20 h 58"/>
                <a:gd name="T8" fmla="*/ 56 w 131"/>
                <a:gd name="T9" fmla="*/ 19 h 58"/>
                <a:gd name="T10" fmla="*/ 72 w 131"/>
                <a:gd name="T11" fmla="*/ 19 h 58"/>
                <a:gd name="T12" fmla="*/ 88 w 131"/>
                <a:gd name="T13" fmla="*/ 24 h 58"/>
                <a:gd name="T14" fmla="*/ 100 w 131"/>
                <a:gd name="T15" fmla="*/ 32 h 58"/>
                <a:gd name="T16" fmla="*/ 109 w 131"/>
                <a:gd name="T17" fmla="*/ 43 h 58"/>
                <a:gd name="T18" fmla="*/ 115 w 131"/>
                <a:gd name="T19" fmla="*/ 58 h 58"/>
                <a:gd name="T20" fmla="*/ 131 w 131"/>
                <a:gd name="T21" fmla="*/ 55 h 58"/>
                <a:gd name="T22" fmla="*/ 125 w 131"/>
                <a:gd name="T23" fmla="*/ 35 h 58"/>
                <a:gd name="T24" fmla="*/ 111 w 131"/>
                <a:gd name="T25" fmla="*/ 19 h 58"/>
                <a:gd name="T26" fmla="*/ 94 w 131"/>
                <a:gd name="T27" fmla="*/ 8 h 58"/>
                <a:gd name="T28" fmla="*/ 75 w 131"/>
                <a:gd name="T29" fmla="*/ 3 h 58"/>
                <a:gd name="T30" fmla="*/ 56 w 131"/>
                <a:gd name="T31" fmla="*/ 0 h 58"/>
                <a:gd name="T32" fmla="*/ 36 w 131"/>
                <a:gd name="T33" fmla="*/ 4 h 58"/>
                <a:gd name="T34" fmla="*/ 17 w 131"/>
                <a:gd name="T35" fmla="*/ 8 h 58"/>
                <a:gd name="T36" fmla="*/ 0 w 131"/>
                <a:gd name="T37" fmla="*/ 18 h 58"/>
                <a:gd name="T38" fmla="*/ 0 w 131"/>
                <a:gd name="T39" fmla="*/ 18 h 58"/>
                <a:gd name="T40" fmla="*/ 8 w 131"/>
                <a:gd name="T41" fmla="*/ 31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58"/>
                <a:gd name="T65" fmla="*/ 131 w 131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58">
                  <a:moveTo>
                    <a:pt x="8" y="31"/>
                  </a:moveTo>
                  <a:lnTo>
                    <a:pt x="8" y="31"/>
                  </a:lnTo>
                  <a:lnTo>
                    <a:pt x="23" y="24"/>
                  </a:lnTo>
                  <a:lnTo>
                    <a:pt x="39" y="20"/>
                  </a:lnTo>
                  <a:lnTo>
                    <a:pt x="56" y="19"/>
                  </a:lnTo>
                  <a:lnTo>
                    <a:pt x="72" y="19"/>
                  </a:lnTo>
                  <a:lnTo>
                    <a:pt x="88" y="24"/>
                  </a:lnTo>
                  <a:lnTo>
                    <a:pt x="100" y="32"/>
                  </a:lnTo>
                  <a:lnTo>
                    <a:pt x="109" y="43"/>
                  </a:lnTo>
                  <a:lnTo>
                    <a:pt x="115" y="58"/>
                  </a:lnTo>
                  <a:lnTo>
                    <a:pt x="131" y="55"/>
                  </a:lnTo>
                  <a:lnTo>
                    <a:pt x="125" y="35"/>
                  </a:lnTo>
                  <a:lnTo>
                    <a:pt x="111" y="19"/>
                  </a:lnTo>
                  <a:lnTo>
                    <a:pt x="94" y="8"/>
                  </a:lnTo>
                  <a:lnTo>
                    <a:pt x="75" y="3"/>
                  </a:lnTo>
                  <a:lnTo>
                    <a:pt x="56" y="0"/>
                  </a:lnTo>
                  <a:lnTo>
                    <a:pt x="36" y="4"/>
                  </a:lnTo>
                  <a:lnTo>
                    <a:pt x="17" y="8"/>
                  </a:lnTo>
                  <a:lnTo>
                    <a:pt x="0" y="18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0" name="Freeform 41"/>
            <p:cNvSpPr>
              <a:spLocks/>
            </p:cNvSpPr>
            <p:nvPr/>
          </p:nvSpPr>
          <p:spPr bwMode="auto">
            <a:xfrm>
              <a:off x="1819" y="2184"/>
              <a:ext cx="23" cy="39"/>
            </a:xfrm>
            <a:custGeom>
              <a:avLst/>
              <a:gdLst>
                <a:gd name="T0" fmla="*/ 16 w 47"/>
                <a:gd name="T1" fmla="*/ 79 h 79"/>
                <a:gd name="T2" fmla="*/ 16 w 47"/>
                <a:gd name="T3" fmla="*/ 79 h 79"/>
                <a:gd name="T4" fmla="*/ 17 w 47"/>
                <a:gd name="T5" fmla="*/ 59 h 79"/>
                <a:gd name="T6" fmla="*/ 24 w 47"/>
                <a:gd name="T7" fmla="*/ 40 h 79"/>
                <a:gd name="T8" fmla="*/ 33 w 47"/>
                <a:gd name="T9" fmla="*/ 25 h 79"/>
                <a:gd name="T10" fmla="*/ 47 w 47"/>
                <a:gd name="T11" fmla="*/ 13 h 79"/>
                <a:gd name="T12" fmla="*/ 39 w 47"/>
                <a:gd name="T13" fmla="*/ 0 h 79"/>
                <a:gd name="T14" fmla="*/ 20 w 47"/>
                <a:gd name="T15" fmla="*/ 14 h 79"/>
                <a:gd name="T16" fmla="*/ 8 w 47"/>
                <a:gd name="T17" fmla="*/ 35 h 79"/>
                <a:gd name="T18" fmla="*/ 1 w 47"/>
                <a:gd name="T19" fmla="*/ 56 h 79"/>
                <a:gd name="T20" fmla="*/ 0 w 47"/>
                <a:gd name="T21" fmla="*/ 79 h 79"/>
                <a:gd name="T22" fmla="*/ 0 w 47"/>
                <a:gd name="T23" fmla="*/ 79 h 79"/>
                <a:gd name="T24" fmla="*/ 16 w 4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79"/>
                <a:gd name="T41" fmla="*/ 47 w 4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79">
                  <a:moveTo>
                    <a:pt x="16" y="79"/>
                  </a:moveTo>
                  <a:lnTo>
                    <a:pt x="16" y="79"/>
                  </a:lnTo>
                  <a:lnTo>
                    <a:pt x="17" y="59"/>
                  </a:lnTo>
                  <a:lnTo>
                    <a:pt x="24" y="40"/>
                  </a:lnTo>
                  <a:lnTo>
                    <a:pt x="33" y="25"/>
                  </a:lnTo>
                  <a:lnTo>
                    <a:pt x="47" y="13"/>
                  </a:lnTo>
                  <a:lnTo>
                    <a:pt x="39" y="0"/>
                  </a:lnTo>
                  <a:lnTo>
                    <a:pt x="20" y="14"/>
                  </a:lnTo>
                  <a:lnTo>
                    <a:pt x="8" y="35"/>
                  </a:lnTo>
                  <a:lnTo>
                    <a:pt x="1" y="56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1" name="Freeform 42"/>
            <p:cNvSpPr>
              <a:spLocks/>
            </p:cNvSpPr>
            <p:nvPr/>
          </p:nvSpPr>
          <p:spPr bwMode="auto">
            <a:xfrm>
              <a:off x="1818" y="2223"/>
              <a:ext cx="12" cy="70"/>
            </a:xfrm>
            <a:custGeom>
              <a:avLst/>
              <a:gdLst>
                <a:gd name="T0" fmla="*/ 24 w 24"/>
                <a:gd name="T1" fmla="*/ 137 h 139"/>
                <a:gd name="T2" fmla="*/ 24 w 24"/>
                <a:gd name="T3" fmla="*/ 137 h 139"/>
                <a:gd name="T4" fmla="*/ 20 w 24"/>
                <a:gd name="T5" fmla="*/ 103 h 139"/>
                <a:gd name="T6" fmla="*/ 18 w 24"/>
                <a:gd name="T7" fmla="*/ 68 h 139"/>
                <a:gd name="T8" fmla="*/ 18 w 24"/>
                <a:gd name="T9" fmla="*/ 35 h 139"/>
                <a:gd name="T10" fmla="*/ 17 w 24"/>
                <a:gd name="T11" fmla="*/ 0 h 139"/>
                <a:gd name="T12" fmla="*/ 1 w 24"/>
                <a:gd name="T13" fmla="*/ 0 h 139"/>
                <a:gd name="T14" fmla="*/ 0 w 24"/>
                <a:gd name="T15" fmla="*/ 35 h 139"/>
                <a:gd name="T16" fmla="*/ 2 w 24"/>
                <a:gd name="T17" fmla="*/ 68 h 139"/>
                <a:gd name="T18" fmla="*/ 4 w 24"/>
                <a:gd name="T19" fmla="*/ 103 h 139"/>
                <a:gd name="T20" fmla="*/ 8 w 24"/>
                <a:gd name="T21" fmla="*/ 139 h 139"/>
                <a:gd name="T22" fmla="*/ 8 w 24"/>
                <a:gd name="T23" fmla="*/ 139 h 139"/>
                <a:gd name="T24" fmla="*/ 24 w 2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39"/>
                <a:gd name="T41" fmla="*/ 24 w 2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39">
                  <a:moveTo>
                    <a:pt x="24" y="137"/>
                  </a:moveTo>
                  <a:lnTo>
                    <a:pt x="24" y="137"/>
                  </a:lnTo>
                  <a:lnTo>
                    <a:pt x="20" y="103"/>
                  </a:lnTo>
                  <a:lnTo>
                    <a:pt x="18" y="68"/>
                  </a:lnTo>
                  <a:lnTo>
                    <a:pt x="18" y="35"/>
                  </a:lnTo>
                  <a:lnTo>
                    <a:pt x="17" y="0"/>
                  </a:lnTo>
                  <a:lnTo>
                    <a:pt x="1" y="0"/>
                  </a:lnTo>
                  <a:lnTo>
                    <a:pt x="0" y="35"/>
                  </a:lnTo>
                  <a:lnTo>
                    <a:pt x="2" y="68"/>
                  </a:lnTo>
                  <a:lnTo>
                    <a:pt x="4" y="103"/>
                  </a:lnTo>
                  <a:lnTo>
                    <a:pt x="8" y="139"/>
                  </a:lnTo>
                  <a:lnTo>
                    <a:pt x="24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2" name="Freeform 43"/>
            <p:cNvSpPr>
              <a:spLocks/>
            </p:cNvSpPr>
            <p:nvPr/>
          </p:nvSpPr>
          <p:spPr bwMode="auto">
            <a:xfrm>
              <a:off x="1822" y="2292"/>
              <a:ext cx="33" cy="165"/>
            </a:xfrm>
            <a:custGeom>
              <a:avLst/>
              <a:gdLst>
                <a:gd name="T0" fmla="*/ 65 w 65"/>
                <a:gd name="T1" fmla="*/ 325 h 330"/>
                <a:gd name="T2" fmla="*/ 65 w 65"/>
                <a:gd name="T3" fmla="*/ 325 h 330"/>
                <a:gd name="T4" fmla="*/ 53 w 65"/>
                <a:gd name="T5" fmla="*/ 286 h 330"/>
                <a:gd name="T6" fmla="*/ 44 w 65"/>
                <a:gd name="T7" fmla="*/ 245 h 330"/>
                <a:gd name="T8" fmla="*/ 37 w 65"/>
                <a:gd name="T9" fmla="*/ 205 h 330"/>
                <a:gd name="T10" fmla="*/ 33 w 65"/>
                <a:gd name="T11" fmla="*/ 165 h 330"/>
                <a:gd name="T12" fmla="*/ 29 w 65"/>
                <a:gd name="T13" fmla="*/ 125 h 330"/>
                <a:gd name="T14" fmla="*/ 25 w 65"/>
                <a:gd name="T15" fmla="*/ 84 h 330"/>
                <a:gd name="T16" fmla="*/ 21 w 65"/>
                <a:gd name="T17" fmla="*/ 43 h 330"/>
                <a:gd name="T18" fmla="*/ 16 w 65"/>
                <a:gd name="T19" fmla="*/ 0 h 330"/>
                <a:gd name="T20" fmla="*/ 0 w 65"/>
                <a:gd name="T21" fmla="*/ 2 h 330"/>
                <a:gd name="T22" fmla="*/ 5 w 65"/>
                <a:gd name="T23" fmla="*/ 43 h 330"/>
                <a:gd name="T24" fmla="*/ 9 w 65"/>
                <a:gd name="T25" fmla="*/ 84 h 330"/>
                <a:gd name="T26" fmla="*/ 13 w 65"/>
                <a:gd name="T27" fmla="*/ 125 h 330"/>
                <a:gd name="T28" fmla="*/ 17 w 65"/>
                <a:gd name="T29" fmla="*/ 165 h 330"/>
                <a:gd name="T30" fmla="*/ 21 w 65"/>
                <a:gd name="T31" fmla="*/ 205 h 330"/>
                <a:gd name="T32" fmla="*/ 28 w 65"/>
                <a:gd name="T33" fmla="*/ 248 h 330"/>
                <a:gd name="T34" fmla="*/ 37 w 65"/>
                <a:gd name="T35" fmla="*/ 288 h 330"/>
                <a:gd name="T36" fmla="*/ 49 w 65"/>
                <a:gd name="T37" fmla="*/ 330 h 330"/>
                <a:gd name="T38" fmla="*/ 49 w 65"/>
                <a:gd name="T39" fmla="*/ 330 h 330"/>
                <a:gd name="T40" fmla="*/ 65 w 65"/>
                <a:gd name="T41" fmla="*/ 325 h 3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30"/>
                <a:gd name="T65" fmla="*/ 65 w 65"/>
                <a:gd name="T66" fmla="*/ 330 h 3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30">
                  <a:moveTo>
                    <a:pt x="65" y="325"/>
                  </a:moveTo>
                  <a:lnTo>
                    <a:pt x="65" y="325"/>
                  </a:lnTo>
                  <a:lnTo>
                    <a:pt x="53" y="286"/>
                  </a:lnTo>
                  <a:lnTo>
                    <a:pt x="44" y="245"/>
                  </a:lnTo>
                  <a:lnTo>
                    <a:pt x="37" y="205"/>
                  </a:lnTo>
                  <a:lnTo>
                    <a:pt x="33" y="165"/>
                  </a:lnTo>
                  <a:lnTo>
                    <a:pt x="29" y="125"/>
                  </a:lnTo>
                  <a:lnTo>
                    <a:pt x="25" y="84"/>
                  </a:lnTo>
                  <a:lnTo>
                    <a:pt x="21" y="43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43"/>
                  </a:lnTo>
                  <a:lnTo>
                    <a:pt x="9" y="84"/>
                  </a:lnTo>
                  <a:lnTo>
                    <a:pt x="13" y="125"/>
                  </a:lnTo>
                  <a:lnTo>
                    <a:pt x="17" y="165"/>
                  </a:lnTo>
                  <a:lnTo>
                    <a:pt x="21" y="205"/>
                  </a:lnTo>
                  <a:lnTo>
                    <a:pt x="28" y="248"/>
                  </a:lnTo>
                  <a:lnTo>
                    <a:pt x="37" y="288"/>
                  </a:lnTo>
                  <a:lnTo>
                    <a:pt x="49" y="330"/>
                  </a:lnTo>
                  <a:lnTo>
                    <a:pt x="65" y="3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3" name="Freeform 44"/>
            <p:cNvSpPr>
              <a:spLocks/>
            </p:cNvSpPr>
            <p:nvPr/>
          </p:nvSpPr>
          <p:spPr bwMode="auto">
            <a:xfrm>
              <a:off x="1847" y="2454"/>
              <a:ext cx="11" cy="33"/>
            </a:xfrm>
            <a:custGeom>
              <a:avLst/>
              <a:gdLst>
                <a:gd name="T0" fmla="*/ 22 w 22"/>
                <a:gd name="T1" fmla="*/ 63 h 65"/>
                <a:gd name="T2" fmla="*/ 22 w 22"/>
                <a:gd name="T3" fmla="*/ 63 h 65"/>
                <a:gd name="T4" fmla="*/ 19 w 22"/>
                <a:gd name="T5" fmla="*/ 48 h 65"/>
                <a:gd name="T6" fmla="*/ 20 w 22"/>
                <a:gd name="T7" fmla="*/ 33 h 65"/>
                <a:gd name="T8" fmla="*/ 19 w 22"/>
                <a:gd name="T9" fmla="*/ 18 h 65"/>
                <a:gd name="T10" fmla="*/ 16 w 22"/>
                <a:gd name="T11" fmla="*/ 0 h 65"/>
                <a:gd name="T12" fmla="*/ 0 w 22"/>
                <a:gd name="T13" fmla="*/ 5 h 65"/>
                <a:gd name="T14" fmla="*/ 3 w 22"/>
                <a:gd name="T15" fmla="*/ 18 h 65"/>
                <a:gd name="T16" fmla="*/ 2 w 22"/>
                <a:gd name="T17" fmla="*/ 33 h 65"/>
                <a:gd name="T18" fmla="*/ 3 w 22"/>
                <a:gd name="T19" fmla="*/ 48 h 65"/>
                <a:gd name="T20" fmla="*/ 6 w 22"/>
                <a:gd name="T21" fmla="*/ 65 h 65"/>
                <a:gd name="T22" fmla="*/ 6 w 22"/>
                <a:gd name="T23" fmla="*/ 65 h 65"/>
                <a:gd name="T24" fmla="*/ 22 w 22"/>
                <a:gd name="T25" fmla="*/ 63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65"/>
                <a:gd name="T41" fmla="*/ 22 w 2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65">
                  <a:moveTo>
                    <a:pt x="22" y="63"/>
                  </a:moveTo>
                  <a:lnTo>
                    <a:pt x="22" y="63"/>
                  </a:lnTo>
                  <a:lnTo>
                    <a:pt x="19" y="48"/>
                  </a:lnTo>
                  <a:lnTo>
                    <a:pt x="20" y="33"/>
                  </a:lnTo>
                  <a:lnTo>
                    <a:pt x="19" y="18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2" y="33"/>
                  </a:lnTo>
                  <a:lnTo>
                    <a:pt x="3" y="48"/>
                  </a:lnTo>
                  <a:lnTo>
                    <a:pt x="6" y="65"/>
                  </a:lnTo>
                  <a:lnTo>
                    <a:pt x="2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4" name="Freeform 45"/>
            <p:cNvSpPr>
              <a:spLocks/>
            </p:cNvSpPr>
            <p:nvPr/>
          </p:nvSpPr>
          <p:spPr bwMode="auto">
            <a:xfrm>
              <a:off x="1850" y="2486"/>
              <a:ext cx="20" cy="43"/>
            </a:xfrm>
            <a:custGeom>
              <a:avLst/>
              <a:gdLst>
                <a:gd name="T0" fmla="*/ 40 w 40"/>
                <a:gd name="T1" fmla="*/ 84 h 87"/>
                <a:gd name="T2" fmla="*/ 40 w 40"/>
                <a:gd name="T3" fmla="*/ 84 h 87"/>
                <a:gd name="T4" fmla="*/ 35 w 40"/>
                <a:gd name="T5" fmla="*/ 63 h 87"/>
                <a:gd name="T6" fmla="*/ 28 w 40"/>
                <a:gd name="T7" fmla="*/ 40 h 87"/>
                <a:gd name="T8" fmla="*/ 21 w 40"/>
                <a:gd name="T9" fmla="*/ 21 h 87"/>
                <a:gd name="T10" fmla="*/ 16 w 40"/>
                <a:gd name="T11" fmla="*/ 0 h 87"/>
                <a:gd name="T12" fmla="*/ 0 w 40"/>
                <a:gd name="T13" fmla="*/ 2 h 87"/>
                <a:gd name="T14" fmla="*/ 5 w 40"/>
                <a:gd name="T15" fmla="*/ 24 h 87"/>
                <a:gd name="T16" fmla="*/ 12 w 40"/>
                <a:gd name="T17" fmla="*/ 45 h 87"/>
                <a:gd name="T18" fmla="*/ 18 w 40"/>
                <a:gd name="T19" fmla="*/ 65 h 87"/>
                <a:gd name="T20" fmla="*/ 24 w 40"/>
                <a:gd name="T21" fmla="*/ 87 h 87"/>
                <a:gd name="T22" fmla="*/ 24 w 40"/>
                <a:gd name="T23" fmla="*/ 87 h 87"/>
                <a:gd name="T24" fmla="*/ 40 w 40"/>
                <a:gd name="T25" fmla="*/ 84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87"/>
                <a:gd name="T41" fmla="*/ 40 w 40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87">
                  <a:moveTo>
                    <a:pt x="40" y="84"/>
                  </a:moveTo>
                  <a:lnTo>
                    <a:pt x="40" y="84"/>
                  </a:lnTo>
                  <a:lnTo>
                    <a:pt x="35" y="63"/>
                  </a:lnTo>
                  <a:lnTo>
                    <a:pt x="28" y="40"/>
                  </a:lnTo>
                  <a:lnTo>
                    <a:pt x="21" y="21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4"/>
                  </a:lnTo>
                  <a:lnTo>
                    <a:pt x="12" y="45"/>
                  </a:lnTo>
                  <a:lnTo>
                    <a:pt x="18" y="65"/>
                  </a:lnTo>
                  <a:lnTo>
                    <a:pt x="24" y="87"/>
                  </a:lnTo>
                  <a:lnTo>
                    <a:pt x="4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5" name="Freeform 46"/>
            <p:cNvSpPr>
              <a:spLocks/>
            </p:cNvSpPr>
            <p:nvPr/>
          </p:nvSpPr>
          <p:spPr bwMode="auto">
            <a:xfrm>
              <a:off x="1853" y="2528"/>
              <a:ext cx="17" cy="16"/>
            </a:xfrm>
            <a:custGeom>
              <a:avLst/>
              <a:gdLst>
                <a:gd name="T0" fmla="*/ 0 w 34"/>
                <a:gd name="T1" fmla="*/ 26 h 32"/>
                <a:gd name="T2" fmla="*/ 0 w 34"/>
                <a:gd name="T3" fmla="*/ 26 h 32"/>
                <a:gd name="T4" fmla="*/ 14 w 34"/>
                <a:gd name="T5" fmla="*/ 32 h 32"/>
                <a:gd name="T6" fmla="*/ 26 w 34"/>
                <a:gd name="T7" fmla="*/ 27 h 32"/>
                <a:gd name="T8" fmla="*/ 34 w 34"/>
                <a:gd name="T9" fmla="*/ 14 h 32"/>
                <a:gd name="T10" fmla="*/ 34 w 34"/>
                <a:gd name="T11" fmla="*/ 0 h 32"/>
                <a:gd name="T12" fmla="*/ 18 w 34"/>
                <a:gd name="T13" fmla="*/ 3 h 32"/>
                <a:gd name="T14" fmla="*/ 18 w 34"/>
                <a:gd name="T15" fmla="*/ 11 h 32"/>
                <a:gd name="T16" fmla="*/ 15 w 34"/>
                <a:gd name="T17" fmla="*/ 14 h 32"/>
                <a:gd name="T18" fmla="*/ 14 w 34"/>
                <a:gd name="T19" fmla="*/ 14 h 32"/>
                <a:gd name="T20" fmla="*/ 11 w 34"/>
                <a:gd name="T21" fmla="*/ 15 h 32"/>
                <a:gd name="T22" fmla="*/ 11 w 34"/>
                <a:gd name="T23" fmla="*/ 15 h 32"/>
                <a:gd name="T24" fmla="*/ 0 w 34"/>
                <a:gd name="T25" fmla="*/ 26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32"/>
                <a:gd name="T41" fmla="*/ 34 w 34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32">
                  <a:moveTo>
                    <a:pt x="0" y="26"/>
                  </a:moveTo>
                  <a:lnTo>
                    <a:pt x="0" y="26"/>
                  </a:lnTo>
                  <a:lnTo>
                    <a:pt x="14" y="32"/>
                  </a:lnTo>
                  <a:lnTo>
                    <a:pt x="26" y="27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18" y="3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6" name="Freeform 47"/>
            <p:cNvSpPr>
              <a:spLocks/>
            </p:cNvSpPr>
            <p:nvPr/>
          </p:nvSpPr>
          <p:spPr bwMode="auto">
            <a:xfrm>
              <a:off x="1793" y="2447"/>
              <a:ext cx="66" cy="94"/>
            </a:xfrm>
            <a:custGeom>
              <a:avLst/>
              <a:gdLst>
                <a:gd name="T0" fmla="*/ 0 w 131"/>
                <a:gd name="T1" fmla="*/ 10 h 188"/>
                <a:gd name="T2" fmla="*/ 0 w 131"/>
                <a:gd name="T3" fmla="*/ 10 h 188"/>
                <a:gd name="T4" fmla="*/ 17 w 131"/>
                <a:gd name="T5" fmla="*/ 32 h 188"/>
                <a:gd name="T6" fmla="*/ 33 w 131"/>
                <a:gd name="T7" fmla="*/ 53 h 188"/>
                <a:gd name="T8" fmla="*/ 45 w 131"/>
                <a:gd name="T9" fmla="*/ 76 h 188"/>
                <a:gd name="T10" fmla="*/ 59 w 131"/>
                <a:gd name="T11" fmla="*/ 99 h 188"/>
                <a:gd name="T12" fmla="*/ 71 w 131"/>
                <a:gd name="T13" fmla="*/ 123 h 188"/>
                <a:gd name="T14" fmla="*/ 85 w 131"/>
                <a:gd name="T15" fmla="*/ 145 h 188"/>
                <a:gd name="T16" fmla="*/ 102 w 131"/>
                <a:gd name="T17" fmla="*/ 168 h 188"/>
                <a:gd name="T18" fmla="*/ 120 w 131"/>
                <a:gd name="T19" fmla="*/ 188 h 188"/>
                <a:gd name="T20" fmla="*/ 131 w 131"/>
                <a:gd name="T21" fmla="*/ 177 h 188"/>
                <a:gd name="T22" fmla="*/ 115 w 131"/>
                <a:gd name="T23" fmla="*/ 157 h 188"/>
                <a:gd name="T24" fmla="*/ 99 w 131"/>
                <a:gd name="T25" fmla="*/ 137 h 188"/>
                <a:gd name="T26" fmla="*/ 87 w 131"/>
                <a:gd name="T27" fmla="*/ 115 h 188"/>
                <a:gd name="T28" fmla="*/ 75 w 131"/>
                <a:gd name="T29" fmla="*/ 91 h 188"/>
                <a:gd name="T30" fmla="*/ 61 w 131"/>
                <a:gd name="T31" fmla="*/ 68 h 188"/>
                <a:gd name="T32" fmla="*/ 47 w 131"/>
                <a:gd name="T33" fmla="*/ 45 h 188"/>
                <a:gd name="T34" fmla="*/ 30 w 131"/>
                <a:gd name="T35" fmla="*/ 21 h 188"/>
                <a:gd name="T36" fmla="*/ 13 w 131"/>
                <a:gd name="T37" fmla="*/ 0 h 188"/>
                <a:gd name="T38" fmla="*/ 13 w 131"/>
                <a:gd name="T39" fmla="*/ 0 h 188"/>
                <a:gd name="T40" fmla="*/ 0 w 131"/>
                <a:gd name="T41" fmla="*/ 10 h 1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88"/>
                <a:gd name="T65" fmla="*/ 131 w 131"/>
                <a:gd name="T66" fmla="*/ 188 h 1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88">
                  <a:moveTo>
                    <a:pt x="0" y="10"/>
                  </a:moveTo>
                  <a:lnTo>
                    <a:pt x="0" y="10"/>
                  </a:lnTo>
                  <a:lnTo>
                    <a:pt x="17" y="32"/>
                  </a:lnTo>
                  <a:lnTo>
                    <a:pt x="33" y="53"/>
                  </a:lnTo>
                  <a:lnTo>
                    <a:pt x="45" y="76"/>
                  </a:lnTo>
                  <a:lnTo>
                    <a:pt x="59" y="99"/>
                  </a:lnTo>
                  <a:lnTo>
                    <a:pt x="71" y="123"/>
                  </a:lnTo>
                  <a:lnTo>
                    <a:pt x="85" y="145"/>
                  </a:lnTo>
                  <a:lnTo>
                    <a:pt x="102" y="168"/>
                  </a:lnTo>
                  <a:lnTo>
                    <a:pt x="120" y="188"/>
                  </a:lnTo>
                  <a:lnTo>
                    <a:pt x="131" y="177"/>
                  </a:lnTo>
                  <a:lnTo>
                    <a:pt x="115" y="157"/>
                  </a:lnTo>
                  <a:lnTo>
                    <a:pt x="99" y="137"/>
                  </a:lnTo>
                  <a:lnTo>
                    <a:pt x="87" y="115"/>
                  </a:lnTo>
                  <a:lnTo>
                    <a:pt x="75" y="91"/>
                  </a:lnTo>
                  <a:lnTo>
                    <a:pt x="61" y="68"/>
                  </a:lnTo>
                  <a:lnTo>
                    <a:pt x="47" y="45"/>
                  </a:lnTo>
                  <a:lnTo>
                    <a:pt x="30" y="21"/>
                  </a:lnTo>
                  <a:lnTo>
                    <a:pt x="1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7" name="Freeform 48"/>
            <p:cNvSpPr>
              <a:spLocks/>
            </p:cNvSpPr>
            <p:nvPr/>
          </p:nvSpPr>
          <p:spPr bwMode="auto">
            <a:xfrm>
              <a:off x="1742" y="2367"/>
              <a:ext cx="57" cy="85"/>
            </a:xfrm>
            <a:custGeom>
              <a:avLst/>
              <a:gdLst>
                <a:gd name="T0" fmla="*/ 0 w 114"/>
                <a:gd name="T1" fmla="*/ 11 h 170"/>
                <a:gd name="T2" fmla="*/ 0 w 114"/>
                <a:gd name="T3" fmla="*/ 11 h 170"/>
                <a:gd name="T4" fmla="*/ 15 w 114"/>
                <a:gd name="T5" fmla="*/ 30 h 170"/>
                <a:gd name="T6" fmla="*/ 28 w 114"/>
                <a:gd name="T7" fmla="*/ 50 h 170"/>
                <a:gd name="T8" fmla="*/ 37 w 114"/>
                <a:gd name="T9" fmla="*/ 70 h 170"/>
                <a:gd name="T10" fmla="*/ 50 w 114"/>
                <a:gd name="T11" fmla="*/ 91 h 170"/>
                <a:gd name="T12" fmla="*/ 60 w 114"/>
                <a:gd name="T13" fmla="*/ 111 h 170"/>
                <a:gd name="T14" fmla="*/ 72 w 114"/>
                <a:gd name="T15" fmla="*/ 132 h 170"/>
                <a:gd name="T16" fmla="*/ 86 w 114"/>
                <a:gd name="T17" fmla="*/ 152 h 170"/>
                <a:gd name="T18" fmla="*/ 101 w 114"/>
                <a:gd name="T19" fmla="*/ 170 h 170"/>
                <a:gd name="T20" fmla="*/ 114 w 114"/>
                <a:gd name="T21" fmla="*/ 160 h 170"/>
                <a:gd name="T22" fmla="*/ 99 w 114"/>
                <a:gd name="T23" fmla="*/ 141 h 170"/>
                <a:gd name="T24" fmla="*/ 86 w 114"/>
                <a:gd name="T25" fmla="*/ 124 h 170"/>
                <a:gd name="T26" fmla="*/ 76 w 114"/>
                <a:gd name="T27" fmla="*/ 103 h 170"/>
                <a:gd name="T28" fmla="*/ 66 w 114"/>
                <a:gd name="T29" fmla="*/ 83 h 170"/>
                <a:gd name="T30" fmla="*/ 54 w 114"/>
                <a:gd name="T31" fmla="*/ 62 h 170"/>
                <a:gd name="T32" fmla="*/ 41 w 114"/>
                <a:gd name="T33" fmla="*/ 42 h 170"/>
                <a:gd name="T34" fmla="*/ 28 w 114"/>
                <a:gd name="T35" fmla="*/ 22 h 170"/>
                <a:gd name="T36" fmla="*/ 13 w 114"/>
                <a:gd name="T37" fmla="*/ 0 h 170"/>
                <a:gd name="T38" fmla="*/ 13 w 114"/>
                <a:gd name="T39" fmla="*/ 0 h 170"/>
                <a:gd name="T40" fmla="*/ 0 w 114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70"/>
                <a:gd name="T65" fmla="*/ 114 w 114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70">
                  <a:moveTo>
                    <a:pt x="0" y="11"/>
                  </a:moveTo>
                  <a:lnTo>
                    <a:pt x="0" y="11"/>
                  </a:lnTo>
                  <a:lnTo>
                    <a:pt x="15" y="30"/>
                  </a:lnTo>
                  <a:lnTo>
                    <a:pt x="28" y="50"/>
                  </a:lnTo>
                  <a:lnTo>
                    <a:pt x="37" y="70"/>
                  </a:lnTo>
                  <a:lnTo>
                    <a:pt x="50" y="91"/>
                  </a:lnTo>
                  <a:lnTo>
                    <a:pt x="60" y="111"/>
                  </a:lnTo>
                  <a:lnTo>
                    <a:pt x="72" y="132"/>
                  </a:lnTo>
                  <a:lnTo>
                    <a:pt x="86" y="152"/>
                  </a:lnTo>
                  <a:lnTo>
                    <a:pt x="101" y="170"/>
                  </a:lnTo>
                  <a:lnTo>
                    <a:pt x="114" y="160"/>
                  </a:lnTo>
                  <a:lnTo>
                    <a:pt x="99" y="141"/>
                  </a:lnTo>
                  <a:lnTo>
                    <a:pt x="86" y="124"/>
                  </a:lnTo>
                  <a:lnTo>
                    <a:pt x="76" y="103"/>
                  </a:lnTo>
                  <a:lnTo>
                    <a:pt x="66" y="83"/>
                  </a:lnTo>
                  <a:lnTo>
                    <a:pt x="54" y="62"/>
                  </a:lnTo>
                  <a:lnTo>
                    <a:pt x="41" y="42"/>
                  </a:lnTo>
                  <a:lnTo>
                    <a:pt x="28" y="22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8" name="Freeform 49"/>
            <p:cNvSpPr>
              <a:spLocks/>
            </p:cNvSpPr>
            <p:nvPr/>
          </p:nvSpPr>
          <p:spPr bwMode="auto">
            <a:xfrm>
              <a:off x="1707" y="2353"/>
              <a:ext cx="42" cy="19"/>
            </a:xfrm>
            <a:custGeom>
              <a:avLst/>
              <a:gdLst>
                <a:gd name="T0" fmla="*/ 2 w 84"/>
                <a:gd name="T1" fmla="*/ 21 h 39"/>
                <a:gd name="T2" fmla="*/ 5 w 84"/>
                <a:gd name="T3" fmla="*/ 20 h 39"/>
                <a:gd name="T4" fmla="*/ 14 w 84"/>
                <a:gd name="T5" fmla="*/ 17 h 39"/>
                <a:gd name="T6" fmla="*/ 23 w 84"/>
                <a:gd name="T7" fmla="*/ 16 h 39"/>
                <a:gd name="T8" fmla="*/ 33 w 84"/>
                <a:gd name="T9" fmla="*/ 16 h 39"/>
                <a:gd name="T10" fmla="*/ 40 w 84"/>
                <a:gd name="T11" fmla="*/ 19 h 39"/>
                <a:gd name="T12" fmla="*/ 48 w 84"/>
                <a:gd name="T13" fmla="*/ 23 h 39"/>
                <a:gd name="T14" fmla="*/ 57 w 84"/>
                <a:gd name="T15" fmla="*/ 27 h 39"/>
                <a:gd name="T16" fmla="*/ 64 w 84"/>
                <a:gd name="T17" fmla="*/ 32 h 39"/>
                <a:gd name="T18" fmla="*/ 71 w 84"/>
                <a:gd name="T19" fmla="*/ 39 h 39"/>
                <a:gd name="T20" fmla="*/ 84 w 84"/>
                <a:gd name="T21" fmla="*/ 28 h 39"/>
                <a:gd name="T22" fmla="*/ 75 w 84"/>
                <a:gd name="T23" fmla="*/ 19 h 39"/>
                <a:gd name="T24" fmla="*/ 65 w 84"/>
                <a:gd name="T25" fmla="*/ 13 h 39"/>
                <a:gd name="T26" fmla="*/ 56 w 84"/>
                <a:gd name="T27" fmla="*/ 7 h 39"/>
                <a:gd name="T28" fmla="*/ 45 w 84"/>
                <a:gd name="T29" fmla="*/ 3 h 39"/>
                <a:gd name="T30" fmla="*/ 33 w 84"/>
                <a:gd name="T31" fmla="*/ 0 h 39"/>
                <a:gd name="T32" fmla="*/ 23 w 84"/>
                <a:gd name="T33" fmla="*/ 0 h 39"/>
                <a:gd name="T34" fmla="*/ 12 w 84"/>
                <a:gd name="T35" fmla="*/ 1 h 39"/>
                <a:gd name="T36" fmla="*/ 0 w 84"/>
                <a:gd name="T37" fmla="*/ 4 h 39"/>
                <a:gd name="T38" fmla="*/ 2 w 84"/>
                <a:gd name="T39" fmla="*/ 3 h 39"/>
                <a:gd name="T40" fmla="*/ 2 w 84"/>
                <a:gd name="T41" fmla="*/ 21 h 39"/>
                <a:gd name="T42" fmla="*/ 4 w 84"/>
                <a:gd name="T43" fmla="*/ 20 h 39"/>
                <a:gd name="T44" fmla="*/ 5 w 84"/>
                <a:gd name="T45" fmla="*/ 20 h 39"/>
                <a:gd name="T46" fmla="*/ 2 w 84"/>
                <a:gd name="T47" fmla="*/ 21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39"/>
                <a:gd name="T74" fmla="*/ 84 w 84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39">
                  <a:moveTo>
                    <a:pt x="2" y="21"/>
                  </a:moveTo>
                  <a:lnTo>
                    <a:pt x="5" y="20"/>
                  </a:lnTo>
                  <a:lnTo>
                    <a:pt x="14" y="17"/>
                  </a:lnTo>
                  <a:lnTo>
                    <a:pt x="23" y="16"/>
                  </a:lnTo>
                  <a:lnTo>
                    <a:pt x="33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7" y="27"/>
                  </a:lnTo>
                  <a:lnTo>
                    <a:pt x="64" y="32"/>
                  </a:lnTo>
                  <a:lnTo>
                    <a:pt x="71" y="39"/>
                  </a:lnTo>
                  <a:lnTo>
                    <a:pt x="84" y="28"/>
                  </a:lnTo>
                  <a:lnTo>
                    <a:pt x="75" y="19"/>
                  </a:lnTo>
                  <a:lnTo>
                    <a:pt x="65" y="13"/>
                  </a:lnTo>
                  <a:lnTo>
                    <a:pt x="56" y="7"/>
                  </a:lnTo>
                  <a:lnTo>
                    <a:pt x="45" y="3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21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9" name="Freeform 50"/>
            <p:cNvSpPr>
              <a:spLocks/>
            </p:cNvSpPr>
            <p:nvPr/>
          </p:nvSpPr>
          <p:spPr bwMode="auto">
            <a:xfrm>
              <a:off x="1687" y="2354"/>
              <a:ext cx="21" cy="22"/>
            </a:xfrm>
            <a:custGeom>
              <a:avLst/>
              <a:gdLst>
                <a:gd name="T0" fmla="*/ 15 w 41"/>
                <a:gd name="T1" fmla="*/ 44 h 44"/>
                <a:gd name="T2" fmla="*/ 16 w 41"/>
                <a:gd name="T3" fmla="*/ 44 h 44"/>
                <a:gd name="T4" fmla="*/ 27 w 41"/>
                <a:gd name="T5" fmla="*/ 26 h 44"/>
                <a:gd name="T6" fmla="*/ 35 w 41"/>
                <a:gd name="T7" fmla="*/ 18 h 44"/>
                <a:gd name="T8" fmla="*/ 37 w 41"/>
                <a:gd name="T9" fmla="*/ 17 h 44"/>
                <a:gd name="T10" fmla="*/ 41 w 41"/>
                <a:gd name="T11" fmla="*/ 18 h 44"/>
                <a:gd name="T12" fmla="*/ 41 w 41"/>
                <a:gd name="T13" fmla="*/ 0 h 44"/>
                <a:gd name="T14" fmla="*/ 35 w 41"/>
                <a:gd name="T15" fmla="*/ 1 h 44"/>
                <a:gd name="T16" fmla="*/ 24 w 41"/>
                <a:gd name="T17" fmla="*/ 5 h 44"/>
                <a:gd name="T18" fmla="*/ 13 w 41"/>
                <a:gd name="T19" fmla="*/ 16 h 44"/>
                <a:gd name="T20" fmla="*/ 0 w 41"/>
                <a:gd name="T21" fmla="*/ 36 h 44"/>
                <a:gd name="T22" fmla="*/ 1 w 41"/>
                <a:gd name="T23" fmla="*/ 36 h 44"/>
                <a:gd name="T24" fmla="*/ 15 w 41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4"/>
                <a:gd name="T41" fmla="*/ 41 w 41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4">
                  <a:moveTo>
                    <a:pt x="15" y="44"/>
                  </a:moveTo>
                  <a:lnTo>
                    <a:pt x="16" y="44"/>
                  </a:lnTo>
                  <a:lnTo>
                    <a:pt x="27" y="26"/>
                  </a:lnTo>
                  <a:lnTo>
                    <a:pt x="35" y="18"/>
                  </a:lnTo>
                  <a:lnTo>
                    <a:pt x="37" y="17"/>
                  </a:lnTo>
                  <a:lnTo>
                    <a:pt x="41" y="18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4" y="5"/>
                  </a:lnTo>
                  <a:lnTo>
                    <a:pt x="13" y="16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0" name="Freeform 51"/>
            <p:cNvSpPr>
              <a:spLocks/>
            </p:cNvSpPr>
            <p:nvPr/>
          </p:nvSpPr>
          <p:spPr bwMode="auto">
            <a:xfrm>
              <a:off x="1681" y="2372"/>
              <a:ext cx="34" cy="110"/>
            </a:xfrm>
            <a:custGeom>
              <a:avLst/>
              <a:gdLst>
                <a:gd name="T0" fmla="*/ 69 w 69"/>
                <a:gd name="T1" fmla="*/ 210 h 219"/>
                <a:gd name="T2" fmla="*/ 69 w 69"/>
                <a:gd name="T3" fmla="*/ 212 h 219"/>
                <a:gd name="T4" fmla="*/ 50 w 69"/>
                <a:gd name="T5" fmla="*/ 169 h 219"/>
                <a:gd name="T6" fmla="*/ 35 w 69"/>
                <a:gd name="T7" fmla="*/ 131 h 219"/>
                <a:gd name="T8" fmla="*/ 26 w 69"/>
                <a:gd name="T9" fmla="*/ 102 h 219"/>
                <a:gd name="T10" fmla="*/ 19 w 69"/>
                <a:gd name="T11" fmla="*/ 75 h 219"/>
                <a:gd name="T12" fmla="*/ 19 w 69"/>
                <a:gd name="T13" fmla="*/ 53 h 219"/>
                <a:gd name="T14" fmla="*/ 18 w 69"/>
                <a:gd name="T15" fmla="*/ 36 h 219"/>
                <a:gd name="T16" fmla="*/ 23 w 69"/>
                <a:gd name="T17" fmla="*/ 21 h 219"/>
                <a:gd name="T18" fmla="*/ 29 w 69"/>
                <a:gd name="T19" fmla="*/ 8 h 219"/>
                <a:gd name="T20" fmla="*/ 15 w 69"/>
                <a:gd name="T21" fmla="*/ 0 h 219"/>
                <a:gd name="T22" fmla="*/ 7 w 69"/>
                <a:gd name="T23" fmla="*/ 16 h 219"/>
                <a:gd name="T24" fmla="*/ 2 w 69"/>
                <a:gd name="T25" fmla="*/ 33 h 219"/>
                <a:gd name="T26" fmla="*/ 0 w 69"/>
                <a:gd name="T27" fmla="*/ 53 h 219"/>
                <a:gd name="T28" fmla="*/ 3 w 69"/>
                <a:gd name="T29" fmla="*/ 78 h 219"/>
                <a:gd name="T30" fmla="*/ 10 w 69"/>
                <a:gd name="T31" fmla="*/ 104 h 219"/>
                <a:gd name="T32" fmla="*/ 19 w 69"/>
                <a:gd name="T33" fmla="*/ 137 h 219"/>
                <a:gd name="T34" fmla="*/ 34 w 69"/>
                <a:gd name="T35" fmla="*/ 174 h 219"/>
                <a:gd name="T36" fmla="*/ 53 w 69"/>
                <a:gd name="T37" fmla="*/ 217 h 219"/>
                <a:gd name="T38" fmla="*/ 53 w 69"/>
                <a:gd name="T39" fmla="*/ 219 h 219"/>
                <a:gd name="T40" fmla="*/ 69 w 69"/>
                <a:gd name="T41" fmla="*/ 210 h 2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19"/>
                <a:gd name="T65" fmla="*/ 69 w 69"/>
                <a:gd name="T66" fmla="*/ 219 h 2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19">
                  <a:moveTo>
                    <a:pt x="69" y="210"/>
                  </a:moveTo>
                  <a:lnTo>
                    <a:pt x="69" y="212"/>
                  </a:lnTo>
                  <a:lnTo>
                    <a:pt x="50" y="169"/>
                  </a:lnTo>
                  <a:lnTo>
                    <a:pt x="35" y="131"/>
                  </a:lnTo>
                  <a:lnTo>
                    <a:pt x="26" y="102"/>
                  </a:lnTo>
                  <a:lnTo>
                    <a:pt x="19" y="75"/>
                  </a:lnTo>
                  <a:lnTo>
                    <a:pt x="19" y="53"/>
                  </a:lnTo>
                  <a:lnTo>
                    <a:pt x="18" y="36"/>
                  </a:lnTo>
                  <a:lnTo>
                    <a:pt x="23" y="21"/>
                  </a:lnTo>
                  <a:lnTo>
                    <a:pt x="29" y="8"/>
                  </a:lnTo>
                  <a:lnTo>
                    <a:pt x="15" y="0"/>
                  </a:lnTo>
                  <a:lnTo>
                    <a:pt x="7" y="16"/>
                  </a:lnTo>
                  <a:lnTo>
                    <a:pt x="2" y="33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10" y="104"/>
                  </a:lnTo>
                  <a:lnTo>
                    <a:pt x="19" y="137"/>
                  </a:lnTo>
                  <a:lnTo>
                    <a:pt x="34" y="174"/>
                  </a:lnTo>
                  <a:lnTo>
                    <a:pt x="53" y="217"/>
                  </a:lnTo>
                  <a:lnTo>
                    <a:pt x="53" y="219"/>
                  </a:lnTo>
                  <a:lnTo>
                    <a:pt x="69" y="2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1" name="Freeform 52"/>
            <p:cNvSpPr>
              <a:spLocks/>
            </p:cNvSpPr>
            <p:nvPr/>
          </p:nvSpPr>
          <p:spPr bwMode="auto">
            <a:xfrm>
              <a:off x="1707" y="2478"/>
              <a:ext cx="66" cy="108"/>
            </a:xfrm>
            <a:custGeom>
              <a:avLst/>
              <a:gdLst>
                <a:gd name="T0" fmla="*/ 133 w 133"/>
                <a:gd name="T1" fmla="*/ 209 h 217"/>
                <a:gd name="T2" fmla="*/ 133 w 133"/>
                <a:gd name="T3" fmla="*/ 209 h 217"/>
                <a:gd name="T4" fmla="*/ 116 w 133"/>
                <a:gd name="T5" fmla="*/ 183 h 217"/>
                <a:gd name="T6" fmla="*/ 100 w 133"/>
                <a:gd name="T7" fmla="*/ 158 h 217"/>
                <a:gd name="T8" fmla="*/ 84 w 133"/>
                <a:gd name="T9" fmla="*/ 132 h 217"/>
                <a:gd name="T10" fmla="*/ 71 w 133"/>
                <a:gd name="T11" fmla="*/ 107 h 217"/>
                <a:gd name="T12" fmla="*/ 56 w 133"/>
                <a:gd name="T13" fmla="*/ 81 h 217"/>
                <a:gd name="T14" fmla="*/ 43 w 133"/>
                <a:gd name="T15" fmla="*/ 54 h 217"/>
                <a:gd name="T16" fmla="*/ 29 w 133"/>
                <a:gd name="T17" fmla="*/ 27 h 217"/>
                <a:gd name="T18" fmla="*/ 16 w 133"/>
                <a:gd name="T19" fmla="*/ 0 h 217"/>
                <a:gd name="T20" fmla="*/ 0 w 133"/>
                <a:gd name="T21" fmla="*/ 9 h 217"/>
                <a:gd name="T22" fmla="*/ 13 w 133"/>
                <a:gd name="T23" fmla="*/ 35 h 217"/>
                <a:gd name="T24" fmla="*/ 27 w 133"/>
                <a:gd name="T25" fmla="*/ 62 h 217"/>
                <a:gd name="T26" fmla="*/ 40 w 133"/>
                <a:gd name="T27" fmla="*/ 89 h 217"/>
                <a:gd name="T28" fmla="*/ 55 w 133"/>
                <a:gd name="T29" fmla="*/ 115 h 217"/>
                <a:gd name="T30" fmla="*/ 71 w 133"/>
                <a:gd name="T31" fmla="*/ 140 h 217"/>
                <a:gd name="T32" fmla="*/ 87 w 133"/>
                <a:gd name="T33" fmla="*/ 166 h 217"/>
                <a:gd name="T34" fmla="*/ 103 w 133"/>
                <a:gd name="T35" fmla="*/ 191 h 217"/>
                <a:gd name="T36" fmla="*/ 119 w 133"/>
                <a:gd name="T37" fmla="*/ 217 h 217"/>
                <a:gd name="T38" fmla="*/ 119 w 133"/>
                <a:gd name="T39" fmla="*/ 217 h 217"/>
                <a:gd name="T40" fmla="*/ 133 w 133"/>
                <a:gd name="T41" fmla="*/ 209 h 2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217"/>
                <a:gd name="T65" fmla="*/ 133 w 133"/>
                <a:gd name="T66" fmla="*/ 217 h 2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217">
                  <a:moveTo>
                    <a:pt x="133" y="209"/>
                  </a:moveTo>
                  <a:lnTo>
                    <a:pt x="133" y="209"/>
                  </a:lnTo>
                  <a:lnTo>
                    <a:pt x="116" y="183"/>
                  </a:lnTo>
                  <a:lnTo>
                    <a:pt x="100" y="158"/>
                  </a:lnTo>
                  <a:lnTo>
                    <a:pt x="84" y="132"/>
                  </a:lnTo>
                  <a:lnTo>
                    <a:pt x="71" y="107"/>
                  </a:lnTo>
                  <a:lnTo>
                    <a:pt x="56" y="81"/>
                  </a:lnTo>
                  <a:lnTo>
                    <a:pt x="43" y="54"/>
                  </a:lnTo>
                  <a:lnTo>
                    <a:pt x="29" y="27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3" y="35"/>
                  </a:lnTo>
                  <a:lnTo>
                    <a:pt x="27" y="62"/>
                  </a:lnTo>
                  <a:lnTo>
                    <a:pt x="40" y="89"/>
                  </a:lnTo>
                  <a:lnTo>
                    <a:pt x="55" y="115"/>
                  </a:lnTo>
                  <a:lnTo>
                    <a:pt x="71" y="140"/>
                  </a:lnTo>
                  <a:lnTo>
                    <a:pt x="87" y="166"/>
                  </a:lnTo>
                  <a:lnTo>
                    <a:pt x="103" y="191"/>
                  </a:lnTo>
                  <a:lnTo>
                    <a:pt x="119" y="217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2" name="Freeform 53"/>
            <p:cNvSpPr>
              <a:spLocks/>
            </p:cNvSpPr>
            <p:nvPr/>
          </p:nvSpPr>
          <p:spPr bwMode="auto">
            <a:xfrm>
              <a:off x="1767" y="2582"/>
              <a:ext cx="49" cy="131"/>
            </a:xfrm>
            <a:custGeom>
              <a:avLst/>
              <a:gdLst>
                <a:gd name="T0" fmla="*/ 100 w 100"/>
                <a:gd name="T1" fmla="*/ 256 h 261"/>
                <a:gd name="T2" fmla="*/ 100 w 100"/>
                <a:gd name="T3" fmla="*/ 257 h 261"/>
                <a:gd name="T4" fmla="*/ 90 w 100"/>
                <a:gd name="T5" fmla="*/ 224 h 261"/>
                <a:gd name="T6" fmla="*/ 82 w 100"/>
                <a:gd name="T7" fmla="*/ 190 h 261"/>
                <a:gd name="T8" fmla="*/ 74 w 100"/>
                <a:gd name="T9" fmla="*/ 157 h 261"/>
                <a:gd name="T10" fmla="*/ 66 w 100"/>
                <a:gd name="T11" fmla="*/ 124 h 261"/>
                <a:gd name="T12" fmla="*/ 57 w 100"/>
                <a:gd name="T13" fmla="*/ 91 h 261"/>
                <a:gd name="T14" fmla="*/ 46 w 100"/>
                <a:gd name="T15" fmla="*/ 60 h 261"/>
                <a:gd name="T16" fmla="*/ 32 w 100"/>
                <a:gd name="T17" fmla="*/ 29 h 261"/>
                <a:gd name="T18" fmla="*/ 14 w 100"/>
                <a:gd name="T19" fmla="*/ 0 h 261"/>
                <a:gd name="T20" fmla="*/ 0 w 100"/>
                <a:gd name="T21" fmla="*/ 8 h 261"/>
                <a:gd name="T22" fmla="*/ 16 w 100"/>
                <a:gd name="T23" fmla="*/ 37 h 261"/>
                <a:gd name="T24" fmla="*/ 30 w 100"/>
                <a:gd name="T25" fmla="*/ 65 h 261"/>
                <a:gd name="T26" fmla="*/ 40 w 100"/>
                <a:gd name="T27" fmla="*/ 96 h 261"/>
                <a:gd name="T28" fmla="*/ 50 w 100"/>
                <a:gd name="T29" fmla="*/ 127 h 261"/>
                <a:gd name="T30" fmla="*/ 58 w 100"/>
                <a:gd name="T31" fmla="*/ 159 h 261"/>
                <a:gd name="T32" fmla="*/ 66 w 100"/>
                <a:gd name="T33" fmla="*/ 193 h 261"/>
                <a:gd name="T34" fmla="*/ 74 w 100"/>
                <a:gd name="T35" fmla="*/ 226 h 261"/>
                <a:gd name="T36" fmla="*/ 83 w 100"/>
                <a:gd name="T37" fmla="*/ 260 h 261"/>
                <a:gd name="T38" fmla="*/ 83 w 100"/>
                <a:gd name="T39" fmla="*/ 261 h 261"/>
                <a:gd name="T40" fmla="*/ 100 w 100"/>
                <a:gd name="T41" fmla="*/ 256 h 2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61"/>
                <a:gd name="T65" fmla="*/ 100 w 100"/>
                <a:gd name="T66" fmla="*/ 261 h 2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61">
                  <a:moveTo>
                    <a:pt x="100" y="256"/>
                  </a:moveTo>
                  <a:lnTo>
                    <a:pt x="100" y="257"/>
                  </a:lnTo>
                  <a:lnTo>
                    <a:pt x="90" y="224"/>
                  </a:lnTo>
                  <a:lnTo>
                    <a:pt x="82" y="190"/>
                  </a:lnTo>
                  <a:lnTo>
                    <a:pt x="74" y="157"/>
                  </a:lnTo>
                  <a:lnTo>
                    <a:pt x="66" y="124"/>
                  </a:lnTo>
                  <a:lnTo>
                    <a:pt x="57" y="91"/>
                  </a:lnTo>
                  <a:lnTo>
                    <a:pt x="46" y="60"/>
                  </a:lnTo>
                  <a:lnTo>
                    <a:pt x="32" y="29"/>
                  </a:lnTo>
                  <a:lnTo>
                    <a:pt x="14" y="0"/>
                  </a:lnTo>
                  <a:lnTo>
                    <a:pt x="0" y="8"/>
                  </a:lnTo>
                  <a:lnTo>
                    <a:pt x="16" y="37"/>
                  </a:lnTo>
                  <a:lnTo>
                    <a:pt x="30" y="65"/>
                  </a:lnTo>
                  <a:lnTo>
                    <a:pt x="40" y="96"/>
                  </a:lnTo>
                  <a:lnTo>
                    <a:pt x="50" y="127"/>
                  </a:lnTo>
                  <a:lnTo>
                    <a:pt x="58" y="159"/>
                  </a:lnTo>
                  <a:lnTo>
                    <a:pt x="66" y="193"/>
                  </a:lnTo>
                  <a:lnTo>
                    <a:pt x="74" y="226"/>
                  </a:lnTo>
                  <a:lnTo>
                    <a:pt x="83" y="260"/>
                  </a:lnTo>
                  <a:lnTo>
                    <a:pt x="83" y="261"/>
                  </a:lnTo>
                  <a:lnTo>
                    <a:pt x="100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3" name="Freeform 54"/>
            <p:cNvSpPr>
              <a:spLocks/>
            </p:cNvSpPr>
            <p:nvPr/>
          </p:nvSpPr>
          <p:spPr bwMode="auto">
            <a:xfrm>
              <a:off x="1808" y="2710"/>
              <a:ext cx="32" cy="132"/>
            </a:xfrm>
            <a:custGeom>
              <a:avLst/>
              <a:gdLst>
                <a:gd name="T0" fmla="*/ 64 w 64"/>
                <a:gd name="T1" fmla="*/ 262 h 264"/>
                <a:gd name="T2" fmla="*/ 64 w 64"/>
                <a:gd name="T3" fmla="*/ 262 h 264"/>
                <a:gd name="T4" fmla="*/ 55 w 64"/>
                <a:gd name="T5" fmla="*/ 228 h 264"/>
                <a:gd name="T6" fmla="*/ 49 w 64"/>
                <a:gd name="T7" fmla="*/ 196 h 264"/>
                <a:gd name="T8" fmla="*/ 45 w 64"/>
                <a:gd name="T9" fmla="*/ 165 h 264"/>
                <a:gd name="T10" fmla="*/ 41 w 64"/>
                <a:gd name="T11" fmla="*/ 133 h 264"/>
                <a:gd name="T12" fmla="*/ 37 w 64"/>
                <a:gd name="T13" fmla="*/ 101 h 264"/>
                <a:gd name="T14" fmla="*/ 31 w 64"/>
                <a:gd name="T15" fmla="*/ 67 h 264"/>
                <a:gd name="T16" fmla="*/ 25 w 64"/>
                <a:gd name="T17" fmla="*/ 35 h 264"/>
                <a:gd name="T18" fmla="*/ 17 w 64"/>
                <a:gd name="T19" fmla="*/ 0 h 264"/>
                <a:gd name="T20" fmla="*/ 0 w 64"/>
                <a:gd name="T21" fmla="*/ 5 h 264"/>
                <a:gd name="T22" fmla="*/ 8 w 64"/>
                <a:gd name="T23" fmla="*/ 37 h 264"/>
                <a:gd name="T24" fmla="*/ 15 w 64"/>
                <a:gd name="T25" fmla="*/ 70 h 264"/>
                <a:gd name="T26" fmla="*/ 21 w 64"/>
                <a:gd name="T27" fmla="*/ 101 h 264"/>
                <a:gd name="T28" fmla="*/ 25 w 64"/>
                <a:gd name="T29" fmla="*/ 133 h 264"/>
                <a:gd name="T30" fmla="*/ 29 w 64"/>
                <a:gd name="T31" fmla="*/ 165 h 264"/>
                <a:gd name="T32" fmla="*/ 33 w 64"/>
                <a:gd name="T33" fmla="*/ 199 h 264"/>
                <a:gd name="T34" fmla="*/ 39 w 64"/>
                <a:gd name="T35" fmla="*/ 231 h 264"/>
                <a:gd name="T36" fmla="*/ 47 w 64"/>
                <a:gd name="T37" fmla="*/ 264 h 264"/>
                <a:gd name="T38" fmla="*/ 47 w 64"/>
                <a:gd name="T39" fmla="*/ 264 h 264"/>
                <a:gd name="T40" fmla="*/ 64 w 64"/>
                <a:gd name="T41" fmla="*/ 262 h 2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4"/>
                <a:gd name="T65" fmla="*/ 64 w 64"/>
                <a:gd name="T66" fmla="*/ 264 h 2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4">
                  <a:moveTo>
                    <a:pt x="64" y="262"/>
                  </a:moveTo>
                  <a:lnTo>
                    <a:pt x="64" y="262"/>
                  </a:lnTo>
                  <a:lnTo>
                    <a:pt x="55" y="228"/>
                  </a:lnTo>
                  <a:lnTo>
                    <a:pt x="49" y="196"/>
                  </a:lnTo>
                  <a:lnTo>
                    <a:pt x="45" y="165"/>
                  </a:lnTo>
                  <a:lnTo>
                    <a:pt x="41" y="133"/>
                  </a:lnTo>
                  <a:lnTo>
                    <a:pt x="37" y="101"/>
                  </a:lnTo>
                  <a:lnTo>
                    <a:pt x="31" y="67"/>
                  </a:lnTo>
                  <a:lnTo>
                    <a:pt x="25" y="35"/>
                  </a:lnTo>
                  <a:lnTo>
                    <a:pt x="17" y="0"/>
                  </a:lnTo>
                  <a:lnTo>
                    <a:pt x="0" y="5"/>
                  </a:lnTo>
                  <a:lnTo>
                    <a:pt x="8" y="37"/>
                  </a:lnTo>
                  <a:lnTo>
                    <a:pt x="15" y="70"/>
                  </a:lnTo>
                  <a:lnTo>
                    <a:pt x="21" y="101"/>
                  </a:lnTo>
                  <a:lnTo>
                    <a:pt x="25" y="133"/>
                  </a:lnTo>
                  <a:lnTo>
                    <a:pt x="29" y="165"/>
                  </a:lnTo>
                  <a:lnTo>
                    <a:pt x="33" y="199"/>
                  </a:lnTo>
                  <a:lnTo>
                    <a:pt x="39" y="231"/>
                  </a:lnTo>
                  <a:lnTo>
                    <a:pt x="47" y="264"/>
                  </a:lnTo>
                  <a:lnTo>
                    <a:pt x="64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4" name="Freeform 55"/>
            <p:cNvSpPr>
              <a:spLocks/>
            </p:cNvSpPr>
            <p:nvPr/>
          </p:nvSpPr>
          <p:spPr bwMode="auto">
            <a:xfrm>
              <a:off x="1832" y="2841"/>
              <a:ext cx="29" cy="58"/>
            </a:xfrm>
            <a:custGeom>
              <a:avLst/>
              <a:gdLst>
                <a:gd name="T0" fmla="*/ 58 w 58"/>
                <a:gd name="T1" fmla="*/ 108 h 116"/>
                <a:gd name="T2" fmla="*/ 58 w 58"/>
                <a:gd name="T3" fmla="*/ 108 h 116"/>
                <a:gd name="T4" fmla="*/ 51 w 58"/>
                <a:gd name="T5" fmla="*/ 95 h 116"/>
                <a:gd name="T6" fmla="*/ 45 w 58"/>
                <a:gd name="T7" fmla="*/ 83 h 116"/>
                <a:gd name="T8" fmla="*/ 39 w 58"/>
                <a:gd name="T9" fmla="*/ 69 h 116"/>
                <a:gd name="T10" fmla="*/ 34 w 58"/>
                <a:gd name="T11" fmla="*/ 56 h 116"/>
                <a:gd name="T12" fmla="*/ 30 w 58"/>
                <a:gd name="T13" fmla="*/ 41 h 116"/>
                <a:gd name="T14" fmla="*/ 25 w 58"/>
                <a:gd name="T15" fmla="*/ 28 h 116"/>
                <a:gd name="T16" fmla="*/ 21 w 58"/>
                <a:gd name="T17" fmla="*/ 14 h 116"/>
                <a:gd name="T18" fmla="*/ 17 w 58"/>
                <a:gd name="T19" fmla="*/ 0 h 116"/>
                <a:gd name="T20" fmla="*/ 0 w 58"/>
                <a:gd name="T21" fmla="*/ 2 h 116"/>
                <a:gd name="T22" fmla="*/ 4 w 58"/>
                <a:gd name="T23" fmla="*/ 17 h 116"/>
                <a:gd name="T24" fmla="*/ 8 w 58"/>
                <a:gd name="T25" fmla="*/ 33 h 116"/>
                <a:gd name="T26" fmla="*/ 14 w 58"/>
                <a:gd name="T27" fmla="*/ 47 h 116"/>
                <a:gd name="T28" fmla="*/ 18 w 58"/>
                <a:gd name="T29" fmla="*/ 61 h 116"/>
                <a:gd name="T30" fmla="*/ 23 w 58"/>
                <a:gd name="T31" fmla="*/ 75 h 116"/>
                <a:gd name="T32" fmla="*/ 29 w 58"/>
                <a:gd name="T33" fmla="*/ 88 h 116"/>
                <a:gd name="T34" fmla="*/ 35 w 58"/>
                <a:gd name="T35" fmla="*/ 103 h 116"/>
                <a:gd name="T36" fmla="*/ 42 w 58"/>
                <a:gd name="T37" fmla="*/ 116 h 116"/>
                <a:gd name="T38" fmla="*/ 42 w 58"/>
                <a:gd name="T39" fmla="*/ 116 h 116"/>
                <a:gd name="T40" fmla="*/ 58 w 58"/>
                <a:gd name="T41" fmla="*/ 108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6"/>
                <a:gd name="T65" fmla="*/ 58 w 58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6">
                  <a:moveTo>
                    <a:pt x="58" y="108"/>
                  </a:moveTo>
                  <a:lnTo>
                    <a:pt x="58" y="108"/>
                  </a:lnTo>
                  <a:lnTo>
                    <a:pt x="51" y="95"/>
                  </a:lnTo>
                  <a:lnTo>
                    <a:pt x="45" y="83"/>
                  </a:lnTo>
                  <a:lnTo>
                    <a:pt x="39" y="69"/>
                  </a:lnTo>
                  <a:lnTo>
                    <a:pt x="34" y="56"/>
                  </a:lnTo>
                  <a:lnTo>
                    <a:pt x="30" y="41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7" y="0"/>
                  </a:lnTo>
                  <a:lnTo>
                    <a:pt x="0" y="2"/>
                  </a:lnTo>
                  <a:lnTo>
                    <a:pt x="4" y="17"/>
                  </a:lnTo>
                  <a:lnTo>
                    <a:pt x="8" y="33"/>
                  </a:lnTo>
                  <a:lnTo>
                    <a:pt x="14" y="47"/>
                  </a:lnTo>
                  <a:lnTo>
                    <a:pt x="18" y="61"/>
                  </a:lnTo>
                  <a:lnTo>
                    <a:pt x="23" y="75"/>
                  </a:lnTo>
                  <a:lnTo>
                    <a:pt x="29" y="88"/>
                  </a:lnTo>
                  <a:lnTo>
                    <a:pt x="35" y="103"/>
                  </a:lnTo>
                  <a:lnTo>
                    <a:pt x="42" y="116"/>
                  </a:lnTo>
                  <a:lnTo>
                    <a:pt x="58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5" name="Freeform 56"/>
            <p:cNvSpPr>
              <a:spLocks/>
            </p:cNvSpPr>
            <p:nvPr/>
          </p:nvSpPr>
          <p:spPr bwMode="auto">
            <a:xfrm>
              <a:off x="1848" y="2895"/>
              <a:ext cx="13" cy="13"/>
            </a:xfrm>
            <a:custGeom>
              <a:avLst/>
              <a:gdLst>
                <a:gd name="T0" fmla="*/ 16 w 24"/>
                <a:gd name="T1" fmla="*/ 26 h 26"/>
                <a:gd name="T2" fmla="*/ 16 w 24"/>
                <a:gd name="T3" fmla="*/ 26 h 26"/>
                <a:gd name="T4" fmla="*/ 17 w 24"/>
                <a:gd name="T5" fmla="*/ 24 h 26"/>
                <a:gd name="T6" fmla="*/ 23 w 24"/>
                <a:gd name="T7" fmla="*/ 19 h 26"/>
                <a:gd name="T8" fmla="*/ 24 w 24"/>
                <a:gd name="T9" fmla="*/ 10 h 26"/>
                <a:gd name="T10" fmla="*/ 24 w 24"/>
                <a:gd name="T11" fmla="*/ 0 h 26"/>
                <a:gd name="T12" fmla="*/ 8 w 24"/>
                <a:gd name="T13" fmla="*/ 8 h 26"/>
                <a:gd name="T14" fmla="*/ 8 w 24"/>
                <a:gd name="T15" fmla="*/ 10 h 26"/>
                <a:gd name="T16" fmla="*/ 7 w 24"/>
                <a:gd name="T17" fmla="*/ 11 h 26"/>
                <a:gd name="T18" fmla="*/ 4 w 24"/>
                <a:gd name="T19" fmla="*/ 14 h 26"/>
                <a:gd name="T20" fmla="*/ 0 w 24"/>
                <a:gd name="T21" fmla="*/ 23 h 26"/>
                <a:gd name="T22" fmla="*/ 0 w 24"/>
                <a:gd name="T23" fmla="*/ 23 h 26"/>
                <a:gd name="T24" fmla="*/ 16 w 24"/>
                <a:gd name="T25" fmla="*/ 2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6"/>
                <a:gd name="T41" fmla="*/ 24 w 24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6">
                  <a:moveTo>
                    <a:pt x="16" y="26"/>
                  </a:moveTo>
                  <a:lnTo>
                    <a:pt x="16" y="26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0" y="23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6" name="Freeform 57"/>
            <p:cNvSpPr>
              <a:spLocks/>
            </p:cNvSpPr>
            <p:nvPr/>
          </p:nvSpPr>
          <p:spPr bwMode="auto">
            <a:xfrm>
              <a:off x="1846" y="2907"/>
              <a:ext cx="13" cy="78"/>
            </a:xfrm>
            <a:custGeom>
              <a:avLst/>
              <a:gdLst>
                <a:gd name="T0" fmla="*/ 21 w 26"/>
                <a:gd name="T1" fmla="*/ 157 h 157"/>
                <a:gd name="T2" fmla="*/ 21 w 26"/>
                <a:gd name="T3" fmla="*/ 157 h 157"/>
                <a:gd name="T4" fmla="*/ 26 w 26"/>
                <a:gd name="T5" fmla="*/ 117 h 157"/>
                <a:gd name="T6" fmla="*/ 21 w 26"/>
                <a:gd name="T7" fmla="*/ 79 h 157"/>
                <a:gd name="T8" fmla="*/ 18 w 26"/>
                <a:gd name="T9" fmla="*/ 40 h 157"/>
                <a:gd name="T10" fmla="*/ 21 w 26"/>
                <a:gd name="T11" fmla="*/ 3 h 157"/>
                <a:gd name="T12" fmla="*/ 5 w 26"/>
                <a:gd name="T13" fmla="*/ 0 h 157"/>
                <a:gd name="T14" fmla="*/ 0 w 26"/>
                <a:gd name="T15" fmla="*/ 40 h 157"/>
                <a:gd name="T16" fmla="*/ 5 w 26"/>
                <a:gd name="T17" fmla="*/ 79 h 157"/>
                <a:gd name="T18" fmla="*/ 8 w 26"/>
                <a:gd name="T19" fmla="*/ 117 h 157"/>
                <a:gd name="T20" fmla="*/ 5 w 26"/>
                <a:gd name="T21" fmla="*/ 154 h 157"/>
                <a:gd name="T22" fmla="*/ 5 w 26"/>
                <a:gd name="T23" fmla="*/ 154 h 157"/>
                <a:gd name="T24" fmla="*/ 21 w 26"/>
                <a:gd name="T25" fmla="*/ 157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7"/>
                <a:gd name="T41" fmla="*/ 26 w 26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7">
                  <a:moveTo>
                    <a:pt x="21" y="157"/>
                  </a:moveTo>
                  <a:lnTo>
                    <a:pt x="21" y="157"/>
                  </a:lnTo>
                  <a:lnTo>
                    <a:pt x="26" y="117"/>
                  </a:lnTo>
                  <a:lnTo>
                    <a:pt x="21" y="79"/>
                  </a:lnTo>
                  <a:lnTo>
                    <a:pt x="18" y="40"/>
                  </a:lnTo>
                  <a:lnTo>
                    <a:pt x="21" y="3"/>
                  </a:lnTo>
                  <a:lnTo>
                    <a:pt x="5" y="0"/>
                  </a:lnTo>
                  <a:lnTo>
                    <a:pt x="0" y="40"/>
                  </a:lnTo>
                  <a:lnTo>
                    <a:pt x="5" y="79"/>
                  </a:lnTo>
                  <a:lnTo>
                    <a:pt x="8" y="117"/>
                  </a:lnTo>
                  <a:lnTo>
                    <a:pt x="5" y="154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7" name="Freeform 58"/>
            <p:cNvSpPr>
              <a:spLocks/>
            </p:cNvSpPr>
            <p:nvPr/>
          </p:nvSpPr>
          <p:spPr bwMode="auto">
            <a:xfrm>
              <a:off x="1839" y="2984"/>
              <a:ext cx="18" cy="34"/>
            </a:xfrm>
            <a:custGeom>
              <a:avLst/>
              <a:gdLst>
                <a:gd name="T0" fmla="*/ 16 w 35"/>
                <a:gd name="T1" fmla="*/ 69 h 69"/>
                <a:gd name="T2" fmla="*/ 16 w 35"/>
                <a:gd name="T3" fmla="*/ 69 h 69"/>
                <a:gd name="T4" fmla="*/ 19 w 35"/>
                <a:gd name="T5" fmla="*/ 53 h 69"/>
                <a:gd name="T6" fmla="*/ 24 w 35"/>
                <a:gd name="T7" fmla="*/ 38 h 69"/>
                <a:gd name="T8" fmla="*/ 30 w 35"/>
                <a:gd name="T9" fmla="*/ 21 h 69"/>
                <a:gd name="T10" fmla="*/ 35 w 35"/>
                <a:gd name="T11" fmla="*/ 3 h 69"/>
                <a:gd name="T12" fmla="*/ 19 w 35"/>
                <a:gd name="T13" fmla="*/ 0 h 69"/>
                <a:gd name="T14" fmla="*/ 14 w 35"/>
                <a:gd name="T15" fmla="*/ 15 h 69"/>
                <a:gd name="T16" fmla="*/ 8 w 35"/>
                <a:gd name="T17" fmla="*/ 33 h 69"/>
                <a:gd name="T18" fmla="*/ 3 w 35"/>
                <a:gd name="T19" fmla="*/ 50 h 69"/>
                <a:gd name="T20" fmla="*/ 0 w 35"/>
                <a:gd name="T21" fmla="*/ 69 h 69"/>
                <a:gd name="T22" fmla="*/ 0 w 35"/>
                <a:gd name="T23" fmla="*/ 69 h 69"/>
                <a:gd name="T24" fmla="*/ 16 w 35"/>
                <a:gd name="T25" fmla="*/ 69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9"/>
                <a:gd name="T41" fmla="*/ 35 w 3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9">
                  <a:moveTo>
                    <a:pt x="16" y="69"/>
                  </a:moveTo>
                  <a:lnTo>
                    <a:pt x="16" y="69"/>
                  </a:lnTo>
                  <a:lnTo>
                    <a:pt x="19" y="53"/>
                  </a:lnTo>
                  <a:lnTo>
                    <a:pt x="24" y="38"/>
                  </a:lnTo>
                  <a:lnTo>
                    <a:pt x="30" y="21"/>
                  </a:lnTo>
                  <a:lnTo>
                    <a:pt x="35" y="3"/>
                  </a:lnTo>
                  <a:lnTo>
                    <a:pt x="19" y="0"/>
                  </a:lnTo>
                  <a:lnTo>
                    <a:pt x="14" y="15"/>
                  </a:lnTo>
                  <a:lnTo>
                    <a:pt x="8" y="33"/>
                  </a:lnTo>
                  <a:lnTo>
                    <a:pt x="3" y="50"/>
                  </a:lnTo>
                  <a:lnTo>
                    <a:pt x="0" y="69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8" name="Freeform 59"/>
            <p:cNvSpPr>
              <a:spLocks/>
            </p:cNvSpPr>
            <p:nvPr/>
          </p:nvSpPr>
          <p:spPr bwMode="auto">
            <a:xfrm>
              <a:off x="1839" y="3018"/>
              <a:ext cx="34" cy="110"/>
            </a:xfrm>
            <a:custGeom>
              <a:avLst/>
              <a:gdLst>
                <a:gd name="T0" fmla="*/ 59 w 67"/>
                <a:gd name="T1" fmla="*/ 201 h 220"/>
                <a:gd name="T2" fmla="*/ 67 w 67"/>
                <a:gd name="T3" fmla="*/ 209 h 220"/>
                <a:gd name="T4" fmla="*/ 61 w 67"/>
                <a:gd name="T5" fmla="*/ 185 h 220"/>
                <a:gd name="T6" fmla="*/ 53 w 67"/>
                <a:gd name="T7" fmla="*/ 158 h 220"/>
                <a:gd name="T8" fmla="*/ 43 w 67"/>
                <a:gd name="T9" fmla="*/ 133 h 220"/>
                <a:gd name="T10" fmla="*/ 35 w 67"/>
                <a:gd name="T11" fmla="*/ 106 h 220"/>
                <a:gd name="T12" fmla="*/ 27 w 67"/>
                <a:gd name="T13" fmla="*/ 79 h 220"/>
                <a:gd name="T14" fmla="*/ 22 w 67"/>
                <a:gd name="T15" fmla="*/ 52 h 220"/>
                <a:gd name="T16" fmla="*/ 18 w 67"/>
                <a:gd name="T17" fmla="*/ 27 h 220"/>
                <a:gd name="T18" fmla="*/ 16 w 67"/>
                <a:gd name="T19" fmla="*/ 0 h 220"/>
                <a:gd name="T20" fmla="*/ 0 w 67"/>
                <a:gd name="T21" fmla="*/ 0 h 220"/>
                <a:gd name="T22" fmla="*/ 2 w 67"/>
                <a:gd name="T23" fmla="*/ 27 h 220"/>
                <a:gd name="T24" fmla="*/ 6 w 67"/>
                <a:gd name="T25" fmla="*/ 55 h 220"/>
                <a:gd name="T26" fmla="*/ 11 w 67"/>
                <a:gd name="T27" fmla="*/ 82 h 220"/>
                <a:gd name="T28" fmla="*/ 19 w 67"/>
                <a:gd name="T29" fmla="*/ 109 h 220"/>
                <a:gd name="T30" fmla="*/ 27 w 67"/>
                <a:gd name="T31" fmla="*/ 138 h 220"/>
                <a:gd name="T32" fmla="*/ 36 w 67"/>
                <a:gd name="T33" fmla="*/ 164 h 220"/>
                <a:gd name="T34" fmla="*/ 44 w 67"/>
                <a:gd name="T35" fmla="*/ 188 h 220"/>
                <a:gd name="T36" fmla="*/ 51 w 67"/>
                <a:gd name="T37" fmla="*/ 212 h 220"/>
                <a:gd name="T38" fmla="*/ 59 w 67"/>
                <a:gd name="T39" fmla="*/ 220 h 220"/>
                <a:gd name="T40" fmla="*/ 51 w 67"/>
                <a:gd name="T41" fmla="*/ 212 h 220"/>
                <a:gd name="T42" fmla="*/ 53 w 67"/>
                <a:gd name="T43" fmla="*/ 220 h 220"/>
                <a:gd name="T44" fmla="*/ 59 w 67"/>
                <a:gd name="T45" fmla="*/ 220 h 220"/>
                <a:gd name="T46" fmla="*/ 59 w 67"/>
                <a:gd name="T47" fmla="*/ 201 h 2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220"/>
                <a:gd name="T74" fmla="*/ 67 w 67"/>
                <a:gd name="T75" fmla="*/ 220 h 2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220">
                  <a:moveTo>
                    <a:pt x="59" y="201"/>
                  </a:moveTo>
                  <a:lnTo>
                    <a:pt x="67" y="209"/>
                  </a:lnTo>
                  <a:lnTo>
                    <a:pt x="61" y="185"/>
                  </a:lnTo>
                  <a:lnTo>
                    <a:pt x="53" y="158"/>
                  </a:lnTo>
                  <a:lnTo>
                    <a:pt x="43" y="133"/>
                  </a:lnTo>
                  <a:lnTo>
                    <a:pt x="35" y="106"/>
                  </a:lnTo>
                  <a:lnTo>
                    <a:pt x="27" y="79"/>
                  </a:lnTo>
                  <a:lnTo>
                    <a:pt x="22" y="52"/>
                  </a:lnTo>
                  <a:lnTo>
                    <a:pt x="18" y="27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" y="27"/>
                  </a:lnTo>
                  <a:lnTo>
                    <a:pt x="6" y="55"/>
                  </a:lnTo>
                  <a:lnTo>
                    <a:pt x="11" y="82"/>
                  </a:lnTo>
                  <a:lnTo>
                    <a:pt x="19" y="109"/>
                  </a:lnTo>
                  <a:lnTo>
                    <a:pt x="27" y="138"/>
                  </a:lnTo>
                  <a:lnTo>
                    <a:pt x="36" y="164"/>
                  </a:lnTo>
                  <a:lnTo>
                    <a:pt x="44" y="188"/>
                  </a:lnTo>
                  <a:lnTo>
                    <a:pt x="51" y="212"/>
                  </a:lnTo>
                  <a:lnTo>
                    <a:pt x="59" y="220"/>
                  </a:lnTo>
                  <a:lnTo>
                    <a:pt x="51" y="212"/>
                  </a:lnTo>
                  <a:lnTo>
                    <a:pt x="53" y="220"/>
                  </a:lnTo>
                  <a:lnTo>
                    <a:pt x="59" y="220"/>
                  </a:lnTo>
                  <a:lnTo>
                    <a:pt x="59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9" name="Freeform 60"/>
            <p:cNvSpPr>
              <a:spLocks/>
            </p:cNvSpPr>
            <p:nvPr/>
          </p:nvSpPr>
          <p:spPr bwMode="auto">
            <a:xfrm>
              <a:off x="1869" y="3119"/>
              <a:ext cx="265" cy="10"/>
            </a:xfrm>
            <a:custGeom>
              <a:avLst/>
              <a:gdLst>
                <a:gd name="T0" fmla="*/ 512 w 530"/>
                <a:gd name="T1" fmla="*/ 11 h 20"/>
                <a:gd name="T2" fmla="*/ 521 w 530"/>
                <a:gd name="T3" fmla="*/ 2 h 20"/>
                <a:gd name="T4" fmla="*/ 0 w 530"/>
                <a:gd name="T5" fmla="*/ 0 h 20"/>
                <a:gd name="T6" fmla="*/ 0 w 530"/>
                <a:gd name="T7" fmla="*/ 19 h 20"/>
                <a:gd name="T8" fmla="*/ 521 w 530"/>
                <a:gd name="T9" fmla="*/ 20 h 20"/>
                <a:gd name="T10" fmla="*/ 530 w 530"/>
                <a:gd name="T11" fmla="*/ 11 h 20"/>
                <a:gd name="T12" fmla="*/ 521 w 530"/>
                <a:gd name="T13" fmla="*/ 20 h 20"/>
                <a:gd name="T14" fmla="*/ 530 w 530"/>
                <a:gd name="T15" fmla="*/ 20 h 20"/>
                <a:gd name="T16" fmla="*/ 530 w 530"/>
                <a:gd name="T17" fmla="*/ 11 h 20"/>
                <a:gd name="T18" fmla="*/ 512 w 530"/>
                <a:gd name="T19" fmla="*/ 11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0"/>
                <a:gd name="T31" fmla="*/ 0 h 20"/>
                <a:gd name="T32" fmla="*/ 530 w 530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0" h="20">
                  <a:moveTo>
                    <a:pt x="512" y="11"/>
                  </a:moveTo>
                  <a:lnTo>
                    <a:pt x="521" y="2"/>
                  </a:lnTo>
                  <a:lnTo>
                    <a:pt x="0" y="0"/>
                  </a:lnTo>
                  <a:lnTo>
                    <a:pt x="0" y="19"/>
                  </a:lnTo>
                  <a:lnTo>
                    <a:pt x="521" y="20"/>
                  </a:lnTo>
                  <a:lnTo>
                    <a:pt x="530" y="11"/>
                  </a:lnTo>
                  <a:lnTo>
                    <a:pt x="521" y="20"/>
                  </a:lnTo>
                  <a:lnTo>
                    <a:pt x="530" y="20"/>
                  </a:lnTo>
                  <a:lnTo>
                    <a:pt x="530" y="11"/>
                  </a:lnTo>
                  <a:lnTo>
                    <a:pt x="51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15875" y="3200400"/>
            <a:ext cx="8988425" cy="2322513"/>
            <a:chOff x="10" y="2016"/>
            <a:chExt cx="5662" cy="1463"/>
          </a:xfrm>
        </p:grpSpPr>
        <p:pic>
          <p:nvPicPr>
            <p:cNvPr id="57354" name="Picture 6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" y="2016"/>
              <a:ext cx="5662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66"/>
            <p:cNvGrpSpPr>
              <a:grpSpLocks/>
            </p:cNvGrpSpPr>
            <p:nvPr/>
          </p:nvGrpSpPr>
          <p:grpSpPr bwMode="auto">
            <a:xfrm>
              <a:off x="1824" y="2160"/>
              <a:ext cx="787" cy="1019"/>
              <a:chOff x="1681" y="2110"/>
              <a:chExt cx="787" cy="1019"/>
            </a:xfrm>
          </p:grpSpPr>
          <p:sp>
            <p:nvSpPr>
              <p:cNvPr id="57356" name="Freeform 67"/>
              <p:cNvSpPr>
                <a:spLocks/>
              </p:cNvSpPr>
              <p:nvPr/>
            </p:nvSpPr>
            <p:spPr bwMode="auto">
              <a:xfrm>
                <a:off x="1685" y="2115"/>
                <a:ext cx="778" cy="1009"/>
              </a:xfrm>
              <a:custGeom>
                <a:avLst/>
                <a:gdLst>
                  <a:gd name="T0" fmla="*/ 902 w 1556"/>
                  <a:gd name="T1" fmla="*/ 1751 h 2019"/>
                  <a:gd name="T2" fmla="*/ 960 w 1556"/>
                  <a:gd name="T3" fmla="*/ 1645 h 2019"/>
                  <a:gd name="T4" fmla="*/ 1043 w 1556"/>
                  <a:gd name="T5" fmla="*/ 1580 h 2019"/>
                  <a:gd name="T6" fmla="*/ 1148 w 1556"/>
                  <a:gd name="T7" fmla="*/ 1443 h 2019"/>
                  <a:gd name="T8" fmla="*/ 1240 w 1556"/>
                  <a:gd name="T9" fmla="*/ 1300 h 2019"/>
                  <a:gd name="T10" fmla="*/ 1331 w 1556"/>
                  <a:gd name="T11" fmla="*/ 1173 h 2019"/>
                  <a:gd name="T12" fmla="*/ 1431 w 1556"/>
                  <a:gd name="T13" fmla="*/ 1070 h 2019"/>
                  <a:gd name="T14" fmla="*/ 1530 w 1556"/>
                  <a:gd name="T15" fmla="*/ 945 h 2019"/>
                  <a:gd name="T16" fmla="*/ 1544 w 1556"/>
                  <a:gd name="T17" fmla="*/ 842 h 2019"/>
                  <a:gd name="T18" fmla="*/ 1484 w 1556"/>
                  <a:gd name="T19" fmla="*/ 810 h 2019"/>
                  <a:gd name="T20" fmla="*/ 1415 w 1556"/>
                  <a:gd name="T21" fmla="*/ 818 h 2019"/>
                  <a:gd name="T22" fmla="*/ 1295 w 1556"/>
                  <a:gd name="T23" fmla="*/ 900 h 2019"/>
                  <a:gd name="T24" fmla="*/ 1195 w 1556"/>
                  <a:gd name="T25" fmla="*/ 1002 h 2019"/>
                  <a:gd name="T26" fmla="*/ 1103 w 1556"/>
                  <a:gd name="T27" fmla="*/ 1077 h 2019"/>
                  <a:gd name="T28" fmla="*/ 1007 w 1556"/>
                  <a:gd name="T29" fmla="*/ 1073 h 2019"/>
                  <a:gd name="T30" fmla="*/ 989 w 1556"/>
                  <a:gd name="T31" fmla="*/ 928 h 2019"/>
                  <a:gd name="T32" fmla="*/ 972 w 1556"/>
                  <a:gd name="T33" fmla="*/ 749 h 2019"/>
                  <a:gd name="T34" fmla="*/ 1000 w 1556"/>
                  <a:gd name="T35" fmla="*/ 564 h 2019"/>
                  <a:gd name="T36" fmla="*/ 986 w 1556"/>
                  <a:gd name="T37" fmla="*/ 262 h 2019"/>
                  <a:gd name="T38" fmla="*/ 953 w 1556"/>
                  <a:gd name="T39" fmla="*/ 139 h 2019"/>
                  <a:gd name="T40" fmla="*/ 892 w 1556"/>
                  <a:gd name="T41" fmla="*/ 84 h 2019"/>
                  <a:gd name="T42" fmla="*/ 815 w 1556"/>
                  <a:gd name="T43" fmla="*/ 109 h 2019"/>
                  <a:gd name="T44" fmla="*/ 792 w 1556"/>
                  <a:gd name="T45" fmla="*/ 241 h 2019"/>
                  <a:gd name="T46" fmla="*/ 776 w 1556"/>
                  <a:gd name="T47" fmla="*/ 461 h 2019"/>
                  <a:gd name="T48" fmla="*/ 742 w 1556"/>
                  <a:gd name="T49" fmla="*/ 674 h 2019"/>
                  <a:gd name="T50" fmla="*/ 745 w 1556"/>
                  <a:gd name="T51" fmla="*/ 455 h 2019"/>
                  <a:gd name="T52" fmla="*/ 706 w 1556"/>
                  <a:gd name="T53" fmla="*/ 238 h 2019"/>
                  <a:gd name="T54" fmla="*/ 664 w 1556"/>
                  <a:gd name="T55" fmla="*/ 41 h 2019"/>
                  <a:gd name="T56" fmla="*/ 597 w 1556"/>
                  <a:gd name="T57" fmla="*/ 0 h 2019"/>
                  <a:gd name="T58" fmla="*/ 526 w 1556"/>
                  <a:gd name="T59" fmla="*/ 21 h 2019"/>
                  <a:gd name="T60" fmla="*/ 506 w 1556"/>
                  <a:gd name="T61" fmla="*/ 141 h 2019"/>
                  <a:gd name="T62" fmla="*/ 515 w 1556"/>
                  <a:gd name="T63" fmla="*/ 458 h 2019"/>
                  <a:gd name="T64" fmla="*/ 533 w 1556"/>
                  <a:gd name="T65" fmla="*/ 603 h 2019"/>
                  <a:gd name="T66" fmla="*/ 525 w 1556"/>
                  <a:gd name="T67" fmla="*/ 578 h 2019"/>
                  <a:gd name="T68" fmla="*/ 460 w 1556"/>
                  <a:gd name="T69" fmla="*/ 320 h 2019"/>
                  <a:gd name="T70" fmla="*/ 397 w 1556"/>
                  <a:gd name="T71" fmla="*/ 137 h 2019"/>
                  <a:gd name="T72" fmla="*/ 294 w 1556"/>
                  <a:gd name="T73" fmla="*/ 159 h 2019"/>
                  <a:gd name="T74" fmla="*/ 278 w 1556"/>
                  <a:gd name="T75" fmla="*/ 321 h 2019"/>
                  <a:gd name="T76" fmla="*/ 303 w 1556"/>
                  <a:gd name="T77" fmla="*/ 560 h 2019"/>
                  <a:gd name="T78" fmla="*/ 334 w 1556"/>
                  <a:gd name="T79" fmla="*/ 728 h 2019"/>
                  <a:gd name="T80" fmla="*/ 361 w 1556"/>
                  <a:gd name="T81" fmla="*/ 839 h 2019"/>
                  <a:gd name="T82" fmla="*/ 294 w 1556"/>
                  <a:gd name="T83" fmla="*/ 784 h 2019"/>
                  <a:gd name="T84" fmla="*/ 206 w 1556"/>
                  <a:gd name="T85" fmla="*/ 651 h 2019"/>
                  <a:gd name="T86" fmla="*/ 135 w 1556"/>
                  <a:gd name="T87" fmla="*/ 531 h 2019"/>
                  <a:gd name="T88" fmla="*/ 76 w 1556"/>
                  <a:gd name="T89" fmla="*/ 485 h 2019"/>
                  <a:gd name="T90" fmla="*/ 24 w 1556"/>
                  <a:gd name="T91" fmla="*/ 501 h 2019"/>
                  <a:gd name="T92" fmla="*/ 8 w 1556"/>
                  <a:gd name="T93" fmla="*/ 619 h 2019"/>
                  <a:gd name="T94" fmla="*/ 91 w 1556"/>
                  <a:gd name="T95" fmla="*/ 811 h 2019"/>
                  <a:gd name="T96" fmla="*/ 186 w 1556"/>
                  <a:gd name="T97" fmla="*/ 968 h 2019"/>
                  <a:gd name="T98" fmla="*/ 244 w 1556"/>
                  <a:gd name="T99" fmla="*/ 1160 h 2019"/>
                  <a:gd name="T100" fmla="*/ 282 w 1556"/>
                  <a:gd name="T101" fmla="*/ 1356 h 2019"/>
                  <a:gd name="T102" fmla="*/ 314 w 1556"/>
                  <a:gd name="T103" fmla="*/ 1497 h 2019"/>
                  <a:gd name="T104" fmla="*/ 342 w 1556"/>
                  <a:gd name="T105" fmla="*/ 1571 h 2019"/>
                  <a:gd name="T106" fmla="*/ 338 w 1556"/>
                  <a:gd name="T107" fmla="*/ 1701 h 2019"/>
                  <a:gd name="T108" fmla="*/ 317 w 1556"/>
                  <a:gd name="T109" fmla="*/ 1834 h 2019"/>
                  <a:gd name="T110" fmla="*/ 360 w 1556"/>
                  <a:gd name="T111" fmla="*/ 1993 h 20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6"/>
                  <a:gd name="T169" fmla="*/ 0 h 2019"/>
                  <a:gd name="T170" fmla="*/ 1556 w 1556"/>
                  <a:gd name="T171" fmla="*/ 2019 h 20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6" h="2019">
                    <a:moveTo>
                      <a:pt x="887" y="2019"/>
                    </a:moveTo>
                    <a:lnTo>
                      <a:pt x="888" y="1961"/>
                    </a:lnTo>
                    <a:lnTo>
                      <a:pt x="892" y="1898"/>
                    </a:lnTo>
                    <a:lnTo>
                      <a:pt x="898" y="1836"/>
                    </a:lnTo>
                    <a:lnTo>
                      <a:pt x="901" y="1779"/>
                    </a:lnTo>
                    <a:lnTo>
                      <a:pt x="902" y="1751"/>
                    </a:lnTo>
                    <a:lnTo>
                      <a:pt x="903" y="1721"/>
                    </a:lnTo>
                    <a:lnTo>
                      <a:pt x="910" y="1694"/>
                    </a:lnTo>
                    <a:lnTo>
                      <a:pt x="923" y="1671"/>
                    </a:lnTo>
                    <a:lnTo>
                      <a:pt x="934" y="1661"/>
                    </a:lnTo>
                    <a:lnTo>
                      <a:pt x="946" y="1651"/>
                    </a:lnTo>
                    <a:lnTo>
                      <a:pt x="960" y="1645"/>
                    </a:lnTo>
                    <a:lnTo>
                      <a:pt x="973" y="1636"/>
                    </a:lnTo>
                    <a:lnTo>
                      <a:pt x="986" y="1628"/>
                    </a:lnTo>
                    <a:lnTo>
                      <a:pt x="1001" y="1622"/>
                    </a:lnTo>
                    <a:lnTo>
                      <a:pt x="1013" y="1612"/>
                    </a:lnTo>
                    <a:lnTo>
                      <a:pt x="1024" y="1602"/>
                    </a:lnTo>
                    <a:lnTo>
                      <a:pt x="1043" y="1580"/>
                    </a:lnTo>
                    <a:lnTo>
                      <a:pt x="1062" y="1559"/>
                    </a:lnTo>
                    <a:lnTo>
                      <a:pt x="1079" y="1536"/>
                    </a:lnTo>
                    <a:lnTo>
                      <a:pt x="1097" y="1513"/>
                    </a:lnTo>
                    <a:lnTo>
                      <a:pt x="1114" y="1490"/>
                    </a:lnTo>
                    <a:lnTo>
                      <a:pt x="1131" y="1467"/>
                    </a:lnTo>
                    <a:lnTo>
                      <a:pt x="1148" y="1443"/>
                    </a:lnTo>
                    <a:lnTo>
                      <a:pt x="1164" y="1420"/>
                    </a:lnTo>
                    <a:lnTo>
                      <a:pt x="1178" y="1396"/>
                    </a:lnTo>
                    <a:lnTo>
                      <a:pt x="1195" y="1372"/>
                    </a:lnTo>
                    <a:lnTo>
                      <a:pt x="1211" y="1348"/>
                    </a:lnTo>
                    <a:lnTo>
                      <a:pt x="1225" y="1324"/>
                    </a:lnTo>
                    <a:lnTo>
                      <a:pt x="1240" y="1300"/>
                    </a:lnTo>
                    <a:lnTo>
                      <a:pt x="1256" y="1275"/>
                    </a:lnTo>
                    <a:lnTo>
                      <a:pt x="1271" y="1251"/>
                    </a:lnTo>
                    <a:lnTo>
                      <a:pt x="1287" y="1227"/>
                    </a:lnTo>
                    <a:lnTo>
                      <a:pt x="1301" y="1208"/>
                    </a:lnTo>
                    <a:lnTo>
                      <a:pt x="1315" y="1191"/>
                    </a:lnTo>
                    <a:lnTo>
                      <a:pt x="1331" y="1173"/>
                    </a:lnTo>
                    <a:lnTo>
                      <a:pt x="1348" y="1156"/>
                    </a:lnTo>
                    <a:lnTo>
                      <a:pt x="1364" y="1140"/>
                    </a:lnTo>
                    <a:lnTo>
                      <a:pt x="1381" y="1124"/>
                    </a:lnTo>
                    <a:lnTo>
                      <a:pt x="1397" y="1108"/>
                    </a:lnTo>
                    <a:lnTo>
                      <a:pt x="1413" y="1090"/>
                    </a:lnTo>
                    <a:lnTo>
                      <a:pt x="1431" y="1070"/>
                    </a:lnTo>
                    <a:lnTo>
                      <a:pt x="1448" y="1050"/>
                    </a:lnTo>
                    <a:lnTo>
                      <a:pt x="1466" y="1028"/>
                    </a:lnTo>
                    <a:lnTo>
                      <a:pt x="1482" y="1008"/>
                    </a:lnTo>
                    <a:lnTo>
                      <a:pt x="1498" y="987"/>
                    </a:lnTo>
                    <a:lnTo>
                      <a:pt x="1514" y="965"/>
                    </a:lnTo>
                    <a:lnTo>
                      <a:pt x="1530" y="945"/>
                    </a:lnTo>
                    <a:lnTo>
                      <a:pt x="1546" y="924"/>
                    </a:lnTo>
                    <a:lnTo>
                      <a:pt x="1554" y="908"/>
                    </a:lnTo>
                    <a:lnTo>
                      <a:pt x="1556" y="890"/>
                    </a:lnTo>
                    <a:lnTo>
                      <a:pt x="1554" y="873"/>
                    </a:lnTo>
                    <a:lnTo>
                      <a:pt x="1549" y="855"/>
                    </a:lnTo>
                    <a:lnTo>
                      <a:pt x="1544" y="842"/>
                    </a:lnTo>
                    <a:lnTo>
                      <a:pt x="1535" y="830"/>
                    </a:lnTo>
                    <a:lnTo>
                      <a:pt x="1525" y="819"/>
                    </a:lnTo>
                    <a:lnTo>
                      <a:pt x="1513" y="815"/>
                    </a:lnTo>
                    <a:lnTo>
                      <a:pt x="1503" y="814"/>
                    </a:lnTo>
                    <a:lnTo>
                      <a:pt x="1494" y="811"/>
                    </a:lnTo>
                    <a:lnTo>
                      <a:pt x="1484" y="810"/>
                    </a:lnTo>
                    <a:lnTo>
                      <a:pt x="1475" y="807"/>
                    </a:lnTo>
                    <a:lnTo>
                      <a:pt x="1466" y="806"/>
                    </a:lnTo>
                    <a:lnTo>
                      <a:pt x="1456" y="806"/>
                    </a:lnTo>
                    <a:lnTo>
                      <a:pt x="1447" y="806"/>
                    </a:lnTo>
                    <a:lnTo>
                      <a:pt x="1437" y="808"/>
                    </a:lnTo>
                    <a:lnTo>
                      <a:pt x="1415" y="818"/>
                    </a:lnTo>
                    <a:lnTo>
                      <a:pt x="1392" y="828"/>
                    </a:lnTo>
                    <a:lnTo>
                      <a:pt x="1370" y="842"/>
                    </a:lnTo>
                    <a:lnTo>
                      <a:pt x="1350" y="854"/>
                    </a:lnTo>
                    <a:lnTo>
                      <a:pt x="1331" y="869"/>
                    </a:lnTo>
                    <a:lnTo>
                      <a:pt x="1313" y="884"/>
                    </a:lnTo>
                    <a:lnTo>
                      <a:pt x="1295" y="900"/>
                    </a:lnTo>
                    <a:lnTo>
                      <a:pt x="1278" y="916"/>
                    </a:lnTo>
                    <a:lnTo>
                      <a:pt x="1262" y="933"/>
                    </a:lnTo>
                    <a:lnTo>
                      <a:pt x="1244" y="949"/>
                    </a:lnTo>
                    <a:lnTo>
                      <a:pt x="1228" y="967"/>
                    </a:lnTo>
                    <a:lnTo>
                      <a:pt x="1212" y="984"/>
                    </a:lnTo>
                    <a:lnTo>
                      <a:pt x="1195" y="1002"/>
                    </a:lnTo>
                    <a:lnTo>
                      <a:pt x="1178" y="1019"/>
                    </a:lnTo>
                    <a:lnTo>
                      <a:pt x="1161" y="1037"/>
                    </a:lnTo>
                    <a:lnTo>
                      <a:pt x="1144" y="1053"/>
                    </a:lnTo>
                    <a:lnTo>
                      <a:pt x="1131" y="1062"/>
                    </a:lnTo>
                    <a:lnTo>
                      <a:pt x="1118" y="1070"/>
                    </a:lnTo>
                    <a:lnTo>
                      <a:pt x="1103" y="1077"/>
                    </a:lnTo>
                    <a:lnTo>
                      <a:pt x="1087" y="1081"/>
                    </a:lnTo>
                    <a:lnTo>
                      <a:pt x="1071" y="1085"/>
                    </a:lnTo>
                    <a:lnTo>
                      <a:pt x="1055" y="1088"/>
                    </a:lnTo>
                    <a:lnTo>
                      <a:pt x="1037" y="1090"/>
                    </a:lnTo>
                    <a:lnTo>
                      <a:pt x="1021" y="1092"/>
                    </a:lnTo>
                    <a:lnTo>
                      <a:pt x="1007" y="1073"/>
                    </a:lnTo>
                    <a:lnTo>
                      <a:pt x="997" y="1051"/>
                    </a:lnTo>
                    <a:lnTo>
                      <a:pt x="990" y="1028"/>
                    </a:lnTo>
                    <a:lnTo>
                      <a:pt x="988" y="1003"/>
                    </a:lnTo>
                    <a:lnTo>
                      <a:pt x="986" y="979"/>
                    </a:lnTo>
                    <a:lnTo>
                      <a:pt x="988" y="953"/>
                    </a:lnTo>
                    <a:lnTo>
                      <a:pt x="989" y="928"/>
                    </a:lnTo>
                    <a:lnTo>
                      <a:pt x="990" y="904"/>
                    </a:lnTo>
                    <a:lnTo>
                      <a:pt x="990" y="873"/>
                    </a:lnTo>
                    <a:lnTo>
                      <a:pt x="986" y="845"/>
                    </a:lnTo>
                    <a:lnTo>
                      <a:pt x="981" y="815"/>
                    </a:lnTo>
                    <a:lnTo>
                      <a:pt x="976" y="786"/>
                    </a:lnTo>
                    <a:lnTo>
                      <a:pt x="972" y="749"/>
                    </a:lnTo>
                    <a:lnTo>
                      <a:pt x="973" y="713"/>
                    </a:lnTo>
                    <a:lnTo>
                      <a:pt x="976" y="677"/>
                    </a:lnTo>
                    <a:lnTo>
                      <a:pt x="981" y="641"/>
                    </a:lnTo>
                    <a:lnTo>
                      <a:pt x="986" y="615"/>
                    </a:lnTo>
                    <a:lnTo>
                      <a:pt x="993" y="590"/>
                    </a:lnTo>
                    <a:lnTo>
                      <a:pt x="1000" y="564"/>
                    </a:lnTo>
                    <a:lnTo>
                      <a:pt x="1003" y="537"/>
                    </a:lnTo>
                    <a:lnTo>
                      <a:pt x="1003" y="473"/>
                    </a:lnTo>
                    <a:lnTo>
                      <a:pt x="999" y="410"/>
                    </a:lnTo>
                    <a:lnTo>
                      <a:pt x="993" y="348"/>
                    </a:lnTo>
                    <a:lnTo>
                      <a:pt x="988" y="284"/>
                    </a:lnTo>
                    <a:lnTo>
                      <a:pt x="986" y="262"/>
                    </a:lnTo>
                    <a:lnTo>
                      <a:pt x="984" y="241"/>
                    </a:lnTo>
                    <a:lnTo>
                      <a:pt x="981" y="219"/>
                    </a:lnTo>
                    <a:lnTo>
                      <a:pt x="977" y="198"/>
                    </a:lnTo>
                    <a:lnTo>
                      <a:pt x="972" y="178"/>
                    </a:lnTo>
                    <a:lnTo>
                      <a:pt x="964" y="157"/>
                    </a:lnTo>
                    <a:lnTo>
                      <a:pt x="953" y="139"/>
                    </a:lnTo>
                    <a:lnTo>
                      <a:pt x="941" y="120"/>
                    </a:lnTo>
                    <a:lnTo>
                      <a:pt x="933" y="110"/>
                    </a:lnTo>
                    <a:lnTo>
                      <a:pt x="923" y="102"/>
                    </a:lnTo>
                    <a:lnTo>
                      <a:pt x="914" y="94"/>
                    </a:lnTo>
                    <a:lnTo>
                      <a:pt x="905" y="89"/>
                    </a:lnTo>
                    <a:lnTo>
                      <a:pt x="892" y="84"/>
                    </a:lnTo>
                    <a:lnTo>
                      <a:pt x="880" y="82"/>
                    </a:lnTo>
                    <a:lnTo>
                      <a:pt x="868" y="81"/>
                    </a:lnTo>
                    <a:lnTo>
                      <a:pt x="855" y="84"/>
                    </a:lnTo>
                    <a:lnTo>
                      <a:pt x="839" y="89"/>
                    </a:lnTo>
                    <a:lnTo>
                      <a:pt x="825" y="98"/>
                    </a:lnTo>
                    <a:lnTo>
                      <a:pt x="815" y="109"/>
                    </a:lnTo>
                    <a:lnTo>
                      <a:pt x="807" y="121"/>
                    </a:lnTo>
                    <a:lnTo>
                      <a:pt x="801" y="136"/>
                    </a:lnTo>
                    <a:lnTo>
                      <a:pt x="797" y="152"/>
                    </a:lnTo>
                    <a:lnTo>
                      <a:pt x="794" y="168"/>
                    </a:lnTo>
                    <a:lnTo>
                      <a:pt x="793" y="184"/>
                    </a:lnTo>
                    <a:lnTo>
                      <a:pt x="792" y="241"/>
                    </a:lnTo>
                    <a:lnTo>
                      <a:pt x="796" y="294"/>
                    </a:lnTo>
                    <a:lnTo>
                      <a:pt x="797" y="348"/>
                    </a:lnTo>
                    <a:lnTo>
                      <a:pt x="793" y="403"/>
                    </a:lnTo>
                    <a:lnTo>
                      <a:pt x="788" y="422"/>
                    </a:lnTo>
                    <a:lnTo>
                      <a:pt x="781" y="441"/>
                    </a:lnTo>
                    <a:lnTo>
                      <a:pt x="776" y="461"/>
                    </a:lnTo>
                    <a:lnTo>
                      <a:pt x="772" y="481"/>
                    </a:lnTo>
                    <a:lnTo>
                      <a:pt x="769" y="539"/>
                    </a:lnTo>
                    <a:lnTo>
                      <a:pt x="765" y="596"/>
                    </a:lnTo>
                    <a:lnTo>
                      <a:pt x="760" y="653"/>
                    </a:lnTo>
                    <a:lnTo>
                      <a:pt x="752" y="709"/>
                    </a:lnTo>
                    <a:lnTo>
                      <a:pt x="742" y="674"/>
                    </a:lnTo>
                    <a:lnTo>
                      <a:pt x="738" y="639"/>
                    </a:lnTo>
                    <a:lnTo>
                      <a:pt x="738" y="604"/>
                    </a:lnTo>
                    <a:lnTo>
                      <a:pt x="741" y="568"/>
                    </a:lnTo>
                    <a:lnTo>
                      <a:pt x="743" y="529"/>
                    </a:lnTo>
                    <a:lnTo>
                      <a:pt x="746" y="492"/>
                    </a:lnTo>
                    <a:lnTo>
                      <a:pt x="745" y="455"/>
                    </a:lnTo>
                    <a:lnTo>
                      <a:pt x="738" y="416"/>
                    </a:lnTo>
                    <a:lnTo>
                      <a:pt x="730" y="383"/>
                    </a:lnTo>
                    <a:lnTo>
                      <a:pt x="723" y="349"/>
                    </a:lnTo>
                    <a:lnTo>
                      <a:pt x="717" y="317"/>
                    </a:lnTo>
                    <a:lnTo>
                      <a:pt x="711" y="284"/>
                    </a:lnTo>
                    <a:lnTo>
                      <a:pt x="706" y="238"/>
                    </a:lnTo>
                    <a:lnTo>
                      <a:pt x="702" y="194"/>
                    </a:lnTo>
                    <a:lnTo>
                      <a:pt x="696" y="148"/>
                    </a:lnTo>
                    <a:lnTo>
                      <a:pt x="687" y="102"/>
                    </a:lnTo>
                    <a:lnTo>
                      <a:pt x="682" y="81"/>
                    </a:lnTo>
                    <a:lnTo>
                      <a:pt x="674" y="59"/>
                    </a:lnTo>
                    <a:lnTo>
                      <a:pt x="664" y="41"/>
                    </a:lnTo>
                    <a:lnTo>
                      <a:pt x="651" y="25"/>
                    </a:lnTo>
                    <a:lnTo>
                      <a:pt x="641" y="16"/>
                    </a:lnTo>
                    <a:lnTo>
                      <a:pt x="632" y="10"/>
                    </a:lnTo>
                    <a:lnTo>
                      <a:pt x="621" y="6"/>
                    </a:lnTo>
                    <a:lnTo>
                      <a:pt x="609" y="2"/>
                    </a:lnTo>
                    <a:lnTo>
                      <a:pt x="597" y="0"/>
                    </a:lnTo>
                    <a:lnTo>
                      <a:pt x="584" y="0"/>
                    </a:lnTo>
                    <a:lnTo>
                      <a:pt x="572" y="2"/>
                    </a:lnTo>
                    <a:lnTo>
                      <a:pt x="558" y="4"/>
                    </a:lnTo>
                    <a:lnTo>
                      <a:pt x="546" y="8"/>
                    </a:lnTo>
                    <a:lnTo>
                      <a:pt x="535" y="14"/>
                    </a:lnTo>
                    <a:lnTo>
                      <a:pt x="526" y="21"/>
                    </a:lnTo>
                    <a:lnTo>
                      <a:pt x="518" y="27"/>
                    </a:lnTo>
                    <a:lnTo>
                      <a:pt x="511" y="37"/>
                    </a:lnTo>
                    <a:lnTo>
                      <a:pt x="506" y="46"/>
                    </a:lnTo>
                    <a:lnTo>
                      <a:pt x="503" y="57"/>
                    </a:lnTo>
                    <a:lnTo>
                      <a:pt x="502" y="69"/>
                    </a:lnTo>
                    <a:lnTo>
                      <a:pt x="506" y="141"/>
                    </a:lnTo>
                    <a:lnTo>
                      <a:pt x="515" y="211"/>
                    </a:lnTo>
                    <a:lnTo>
                      <a:pt x="522" y="281"/>
                    </a:lnTo>
                    <a:lnTo>
                      <a:pt x="523" y="353"/>
                    </a:lnTo>
                    <a:lnTo>
                      <a:pt x="521" y="390"/>
                    </a:lnTo>
                    <a:lnTo>
                      <a:pt x="517" y="424"/>
                    </a:lnTo>
                    <a:lnTo>
                      <a:pt x="515" y="458"/>
                    </a:lnTo>
                    <a:lnTo>
                      <a:pt x="518" y="493"/>
                    </a:lnTo>
                    <a:lnTo>
                      <a:pt x="523" y="517"/>
                    </a:lnTo>
                    <a:lnTo>
                      <a:pt x="527" y="540"/>
                    </a:lnTo>
                    <a:lnTo>
                      <a:pt x="531" y="564"/>
                    </a:lnTo>
                    <a:lnTo>
                      <a:pt x="533" y="588"/>
                    </a:lnTo>
                    <a:lnTo>
                      <a:pt x="533" y="603"/>
                    </a:lnTo>
                    <a:lnTo>
                      <a:pt x="535" y="618"/>
                    </a:lnTo>
                    <a:lnTo>
                      <a:pt x="534" y="633"/>
                    </a:lnTo>
                    <a:lnTo>
                      <a:pt x="529" y="647"/>
                    </a:lnTo>
                    <a:lnTo>
                      <a:pt x="529" y="624"/>
                    </a:lnTo>
                    <a:lnTo>
                      <a:pt x="527" y="600"/>
                    </a:lnTo>
                    <a:lnTo>
                      <a:pt x="525" y="578"/>
                    </a:lnTo>
                    <a:lnTo>
                      <a:pt x="519" y="555"/>
                    </a:lnTo>
                    <a:lnTo>
                      <a:pt x="504" y="506"/>
                    </a:lnTo>
                    <a:lnTo>
                      <a:pt x="492" y="459"/>
                    </a:lnTo>
                    <a:lnTo>
                      <a:pt x="480" y="412"/>
                    </a:lnTo>
                    <a:lnTo>
                      <a:pt x="470" y="365"/>
                    </a:lnTo>
                    <a:lnTo>
                      <a:pt x="460" y="320"/>
                    </a:lnTo>
                    <a:lnTo>
                      <a:pt x="449" y="273"/>
                    </a:lnTo>
                    <a:lnTo>
                      <a:pt x="440" y="226"/>
                    </a:lnTo>
                    <a:lnTo>
                      <a:pt x="429" y="178"/>
                    </a:lnTo>
                    <a:lnTo>
                      <a:pt x="423" y="160"/>
                    </a:lnTo>
                    <a:lnTo>
                      <a:pt x="412" y="147"/>
                    </a:lnTo>
                    <a:lnTo>
                      <a:pt x="397" y="137"/>
                    </a:lnTo>
                    <a:lnTo>
                      <a:pt x="380" y="132"/>
                    </a:lnTo>
                    <a:lnTo>
                      <a:pt x="362" y="131"/>
                    </a:lnTo>
                    <a:lnTo>
                      <a:pt x="343" y="133"/>
                    </a:lnTo>
                    <a:lnTo>
                      <a:pt x="326" y="137"/>
                    </a:lnTo>
                    <a:lnTo>
                      <a:pt x="310" y="145"/>
                    </a:lnTo>
                    <a:lnTo>
                      <a:pt x="294" y="159"/>
                    </a:lnTo>
                    <a:lnTo>
                      <a:pt x="283" y="176"/>
                    </a:lnTo>
                    <a:lnTo>
                      <a:pt x="276" y="196"/>
                    </a:lnTo>
                    <a:lnTo>
                      <a:pt x="275" y="218"/>
                    </a:lnTo>
                    <a:lnTo>
                      <a:pt x="275" y="253"/>
                    </a:lnTo>
                    <a:lnTo>
                      <a:pt x="276" y="286"/>
                    </a:lnTo>
                    <a:lnTo>
                      <a:pt x="278" y="321"/>
                    </a:lnTo>
                    <a:lnTo>
                      <a:pt x="282" y="356"/>
                    </a:lnTo>
                    <a:lnTo>
                      <a:pt x="287" y="398"/>
                    </a:lnTo>
                    <a:lnTo>
                      <a:pt x="291" y="439"/>
                    </a:lnTo>
                    <a:lnTo>
                      <a:pt x="295" y="480"/>
                    </a:lnTo>
                    <a:lnTo>
                      <a:pt x="299" y="520"/>
                    </a:lnTo>
                    <a:lnTo>
                      <a:pt x="303" y="560"/>
                    </a:lnTo>
                    <a:lnTo>
                      <a:pt x="310" y="602"/>
                    </a:lnTo>
                    <a:lnTo>
                      <a:pt x="319" y="642"/>
                    </a:lnTo>
                    <a:lnTo>
                      <a:pt x="331" y="682"/>
                    </a:lnTo>
                    <a:lnTo>
                      <a:pt x="334" y="698"/>
                    </a:lnTo>
                    <a:lnTo>
                      <a:pt x="334" y="713"/>
                    </a:lnTo>
                    <a:lnTo>
                      <a:pt x="334" y="728"/>
                    </a:lnTo>
                    <a:lnTo>
                      <a:pt x="337" y="744"/>
                    </a:lnTo>
                    <a:lnTo>
                      <a:pt x="342" y="765"/>
                    </a:lnTo>
                    <a:lnTo>
                      <a:pt x="349" y="786"/>
                    </a:lnTo>
                    <a:lnTo>
                      <a:pt x="355" y="807"/>
                    </a:lnTo>
                    <a:lnTo>
                      <a:pt x="361" y="828"/>
                    </a:lnTo>
                    <a:lnTo>
                      <a:pt x="361" y="839"/>
                    </a:lnTo>
                    <a:lnTo>
                      <a:pt x="355" y="847"/>
                    </a:lnTo>
                    <a:lnTo>
                      <a:pt x="349" y="850"/>
                    </a:lnTo>
                    <a:lnTo>
                      <a:pt x="341" y="847"/>
                    </a:lnTo>
                    <a:lnTo>
                      <a:pt x="323" y="827"/>
                    </a:lnTo>
                    <a:lnTo>
                      <a:pt x="307" y="806"/>
                    </a:lnTo>
                    <a:lnTo>
                      <a:pt x="294" y="784"/>
                    </a:lnTo>
                    <a:lnTo>
                      <a:pt x="282" y="760"/>
                    </a:lnTo>
                    <a:lnTo>
                      <a:pt x="268" y="737"/>
                    </a:lnTo>
                    <a:lnTo>
                      <a:pt x="255" y="714"/>
                    </a:lnTo>
                    <a:lnTo>
                      <a:pt x="239" y="692"/>
                    </a:lnTo>
                    <a:lnTo>
                      <a:pt x="221" y="670"/>
                    </a:lnTo>
                    <a:lnTo>
                      <a:pt x="206" y="651"/>
                    </a:lnTo>
                    <a:lnTo>
                      <a:pt x="193" y="633"/>
                    </a:lnTo>
                    <a:lnTo>
                      <a:pt x="182" y="612"/>
                    </a:lnTo>
                    <a:lnTo>
                      <a:pt x="172" y="592"/>
                    </a:lnTo>
                    <a:lnTo>
                      <a:pt x="159" y="571"/>
                    </a:lnTo>
                    <a:lnTo>
                      <a:pt x="149" y="551"/>
                    </a:lnTo>
                    <a:lnTo>
                      <a:pt x="135" y="531"/>
                    </a:lnTo>
                    <a:lnTo>
                      <a:pt x="121" y="510"/>
                    </a:lnTo>
                    <a:lnTo>
                      <a:pt x="113" y="502"/>
                    </a:lnTo>
                    <a:lnTo>
                      <a:pt x="104" y="497"/>
                    </a:lnTo>
                    <a:lnTo>
                      <a:pt x="95" y="492"/>
                    </a:lnTo>
                    <a:lnTo>
                      <a:pt x="86" y="488"/>
                    </a:lnTo>
                    <a:lnTo>
                      <a:pt x="76" y="485"/>
                    </a:lnTo>
                    <a:lnTo>
                      <a:pt x="66" y="485"/>
                    </a:lnTo>
                    <a:lnTo>
                      <a:pt x="56" y="486"/>
                    </a:lnTo>
                    <a:lnTo>
                      <a:pt x="45" y="489"/>
                    </a:lnTo>
                    <a:lnTo>
                      <a:pt x="40" y="489"/>
                    </a:lnTo>
                    <a:lnTo>
                      <a:pt x="33" y="492"/>
                    </a:lnTo>
                    <a:lnTo>
                      <a:pt x="24" y="501"/>
                    </a:lnTo>
                    <a:lnTo>
                      <a:pt x="12" y="520"/>
                    </a:lnTo>
                    <a:lnTo>
                      <a:pt x="5" y="535"/>
                    </a:lnTo>
                    <a:lnTo>
                      <a:pt x="0" y="551"/>
                    </a:lnTo>
                    <a:lnTo>
                      <a:pt x="0" y="569"/>
                    </a:lnTo>
                    <a:lnTo>
                      <a:pt x="1" y="592"/>
                    </a:lnTo>
                    <a:lnTo>
                      <a:pt x="8" y="619"/>
                    </a:lnTo>
                    <a:lnTo>
                      <a:pt x="17" y="650"/>
                    </a:lnTo>
                    <a:lnTo>
                      <a:pt x="32" y="688"/>
                    </a:lnTo>
                    <a:lnTo>
                      <a:pt x="51" y="731"/>
                    </a:lnTo>
                    <a:lnTo>
                      <a:pt x="64" y="757"/>
                    </a:lnTo>
                    <a:lnTo>
                      <a:pt x="78" y="784"/>
                    </a:lnTo>
                    <a:lnTo>
                      <a:pt x="91" y="811"/>
                    </a:lnTo>
                    <a:lnTo>
                      <a:pt x="106" y="837"/>
                    </a:lnTo>
                    <a:lnTo>
                      <a:pt x="121" y="862"/>
                    </a:lnTo>
                    <a:lnTo>
                      <a:pt x="137" y="888"/>
                    </a:lnTo>
                    <a:lnTo>
                      <a:pt x="153" y="913"/>
                    </a:lnTo>
                    <a:lnTo>
                      <a:pt x="169" y="939"/>
                    </a:lnTo>
                    <a:lnTo>
                      <a:pt x="186" y="968"/>
                    </a:lnTo>
                    <a:lnTo>
                      <a:pt x="200" y="998"/>
                    </a:lnTo>
                    <a:lnTo>
                      <a:pt x="211" y="1028"/>
                    </a:lnTo>
                    <a:lnTo>
                      <a:pt x="220" y="1061"/>
                    </a:lnTo>
                    <a:lnTo>
                      <a:pt x="228" y="1093"/>
                    </a:lnTo>
                    <a:lnTo>
                      <a:pt x="236" y="1126"/>
                    </a:lnTo>
                    <a:lnTo>
                      <a:pt x="244" y="1160"/>
                    </a:lnTo>
                    <a:lnTo>
                      <a:pt x="253" y="1194"/>
                    </a:lnTo>
                    <a:lnTo>
                      <a:pt x="262" y="1227"/>
                    </a:lnTo>
                    <a:lnTo>
                      <a:pt x="268" y="1259"/>
                    </a:lnTo>
                    <a:lnTo>
                      <a:pt x="274" y="1292"/>
                    </a:lnTo>
                    <a:lnTo>
                      <a:pt x="278" y="1324"/>
                    </a:lnTo>
                    <a:lnTo>
                      <a:pt x="282" y="1356"/>
                    </a:lnTo>
                    <a:lnTo>
                      <a:pt x="286" y="1388"/>
                    </a:lnTo>
                    <a:lnTo>
                      <a:pt x="292" y="1420"/>
                    </a:lnTo>
                    <a:lnTo>
                      <a:pt x="300" y="1454"/>
                    </a:lnTo>
                    <a:lnTo>
                      <a:pt x="304" y="1469"/>
                    </a:lnTo>
                    <a:lnTo>
                      <a:pt x="309" y="1483"/>
                    </a:lnTo>
                    <a:lnTo>
                      <a:pt x="314" y="1497"/>
                    </a:lnTo>
                    <a:lnTo>
                      <a:pt x="318" y="1512"/>
                    </a:lnTo>
                    <a:lnTo>
                      <a:pt x="323" y="1525"/>
                    </a:lnTo>
                    <a:lnTo>
                      <a:pt x="329" y="1539"/>
                    </a:lnTo>
                    <a:lnTo>
                      <a:pt x="335" y="1552"/>
                    </a:lnTo>
                    <a:lnTo>
                      <a:pt x="342" y="1565"/>
                    </a:lnTo>
                    <a:lnTo>
                      <a:pt x="342" y="1571"/>
                    </a:lnTo>
                    <a:lnTo>
                      <a:pt x="341" y="1576"/>
                    </a:lnTo>
                    <a:lnTo>
                      <a:pt x="337" y="1580"/>
                    </a:lnTo>
                    <a:lnTo>
                      <a:pt x="334" y="1585"/>
                    </a:lnTo>
                    <a:lnTo>
                      <a:pt x="330" y="1624"/>
                    </a:lnTo>
                    <a:lnTo>
                      <a:pt x="334" y="1663"/>
                    </a:lnTo>
                    <a:lnTo>
                      <a:pt x="338" y="1701"/>
                    </a:lnTo>
                    <a:lnTo>
                      <a:pt x="334" y="1740"/>
                    </a:lnTo>
                    <a:lnTo>
                      <a:pt x="329" y="1756"/>
                    </a:lnTo>
                    <a:lnTo>
                      <a:pt x="323" y="1773"/>
                    </a:lnTo>
                    <a:lnTo>
                      <a:pt x="318" y="1789"/>
                    </a:lnTo>
                    <a:lnTo>
                      <a:pt x="315" y="1807"/>
                    </a:lnTo>
                    <a:lnTo>
                      <a:pt x="317" y="1834"/>
                    </a:lnTo>
                    <a:lnTo>
                      <a:pt x="321" y="1861"/>
                    </a:lnTo>
                    <a:lnTo>
                      <a:pt x="326" y="1887"/>
                    </a:lnTo>
                    <a:lnTo>
                      <a:pt x="334" y="1914"/>
                    </a:lnTo>
                    <a:lnTo>
                      <a:pt x="342" y="1942"/>
                    </a:lnTo>
                    <a:lnTo>
                      <a:pt x="351" y="1968"/>
                    </a:lnTo>
                    <a:lnTo>
                      <a:pt x="360" y="1993"/>
                    </a:lnTo>
                    <a:lnTo>
                      <a:pt x="366" y="2018"/>
                    </a:lnTo>
                    <a:lnTo>
                      <a:pt x="887" y="2019"/>
                    </a:lnTo>
                    <a:close/>
                  </a:path>
                </a:pathLst>
              </a:custGeom>
              <a:solidFill>
                <a:srgbClr val="FFBF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7" name="Freeform 68"/>
              <p:cNvSpPr>
                <a:spLocks/>
              </p:cNvSpPr>
              <p:nvPr/>
            </p:nvSpPr>
            <p:spPr bwMode="auto">
              <a:xfrm>
                <a:off x="2124" y="3004"/>
                <a:ext cx="16" cy="120"/>
              </a:xfrm>
              <a:custGeom>
                <a:avLst/>
                <a:gdLst>
                  <a:gd name="T0" fmla="*/ 14 w 31"/>
                  <a:gd name="T1" fmla="*/ 0 h 240"/>
                  <a:gd name="T2" fmla="*/ 14 w 31"/>
                  <a:gd name="T3" fmla="*/ 0 h 240"/>
                  <a:gd name="T4" fmla="*/ 12 w 31"/>
                  <a:gd name="T5" fmla="*/ 57 h 240"/>
                  <a:gd name="T6" fmla="*/ 6 w 31"/>
                  <a:gd name="T7" fmla="*/ 119 h 240"/>
                  <a:gd name="T8" fmla="*/ 2 w 31"/>
                  <a:gd name="T9" fmla="*/ 182 h 240"/>
                  <a:gd name="T10" fmla="*/ 0 w 31"/>
                  <a:gd name="T11" fmla="*/ 240 h 240"/>
                  <a:gd name="T12" fmla="*/ 18 w 31"/>
                  <a:gd name="T13" fmla="*/ 240 h 240"/>
                  <a:gd name="T14" fmla="*/ 18 w 31"/>
                  <a:gd name="T15" fmla="*/ 182 h 240"/>
                  <a:gd name="T16" fmla="*/ 23 w 31"/>
                  <a:gd name="T17" fmla="*/ 119 h 240"/>
                  <a:gd name="T18" fmla="*/ 28 w 31"/>
                  <a:gd name="T19" fmla="*/ 57 h 240"/>
                  <a:gd name="T20" fmla="*/ 31 w 31"/>
                  <a:gd name="T21" fmla="*/ 0 h 240"/>
                  <a:gd name="T22" fmla="*/ 31 w 31"/>
                  <a:gd name="T23" fmla="*/ 0 h 240"/>
                  <a:gd name="T24" fmla="*/ 14 w 31"/>
                  <a:gd name="T25" fmla="*/ 0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0"/>
                  <a:gd name="T41" fmla="*/ 31 w 31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0">
                    <a:moveTo>
                      <a:pt x="14" y="0"/>
                    </a:moveTo>
                    <a:lnTo>
                      <a:pt x="14" y="0"/>
                    </a:lnTo>
                    <a:lnTo>
                      <a:pt x="12" y="57"/>
                    </a:lnTo>
                    <a:lnTo>
                      <a:pt x="6" y="119"/>
                    </a:lnTo>
                    <a:lnTo>
                      <a:pt x="2" y="182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182"/>
                    </a:lnTo>
                    <a:lnTo>
                      <a:pt x="23" y="119"/>
                    </a:lnTo>
                    <a:lnTo>
                      <a:pt x="28" y="57"/>
                    </a:lnTo>
                    <a:lnTo>
                      <a:pt x="3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8" name="Freeform 69"/>
              <p:cNvSpPr>
                <a:spLocks/>
              </p:cNvSpPr>
              <p:nvPr/>
            </p:nvSpPr>
            <p:spPr bwMode="auto">
              <a:xfrm>
                <a:off x="2132" y="2948"/>
                <a:ext cx="19" cy="56"/>
              </a:xfrm>
              <a:custGeom>
                <a:avLst/>
                <a:gdLst>
                  <a:gd name="T0" fmla="*/ 25 w 38"/>
                  <a:gd name="T1" fmla="*/ 0 h 113"/>
                  <a:gd name="T2" fmla="*/ 25 w 38"/>
                  <a:gd name="T3" fmla="*/ 0 h 113"/>
                  <a:gd name="T4" fmla="*/ 10 w 38"/>
                  <a:gd name="T5" fmla="*/ 26 h 113"/>
                  <a:gd name="T6" fmla="*/ 3 w 38"/>
                  <a:gd name="T7" fmla="*/ 55 h 113"/>
                  <a:gd name="T8" fmla="*/ 2 w 38"/>
                  <a:gd name="T9" fmla="*/ 85 h 113"/>
                  <a:gd name="T10" fmla="*/ 0 w 38"/>
                  <a:gd name="T11" fmla="*/ 113 h 113"/>
                  <a:gd name="T12" fmla="*/ 17 w 38"/>
                  <a:gd name="T13" fmla="*/ 113 h 113"/>
                  <a:gd name="T14" fmla="*/ 18 w 38"/>
                  <a:gd name="T15" fmla="*/ 85 h 113"/>
                  <a:gd name="T16" fmla="*/ 19 w 38"/>
                  <a:gd name="T17" fmla="*/ 55 h 113"/>
                  <a:gd name="T18" fmla="*/ 26 w 38"/>
                  <a:gd name="T19" fmla="*/ 31 h 113"/>
                  <a:gd name="T20" fmla="*/ 38 w 38"/>
                  <a:gd name="T21" fmla="*/ 11 h 113"/>
                  <a:gd name="T22" fmla="*/ 38 w 38"/>
                  <a:gd name="T23" fmla="*/ 11 h 113"/>
                  <a:gd name="T24" fmla="*/ 25 w 38"/>
                  <a:gd name="T25" fmla="*/ 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13"/>
                  <a:gd name="T41" fmla="*/ 38 w 38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13">
                    <a:moveTo>
                      <a:pt x="25" y="0"/>
                    </a:moveTo>
                    <a:lnTo>
                      <a:pt x="25" y="0"/>
                    </a:lnTo>
                    <a:lnTo>
                      <a:pt x="10" y="26"/>
                    </a:lnTo>
                    <a:lnTo>
                      <a:pt x="3" y="55"/>
                    </a:lnTo>
                    <a:lnTo>
                      <a:pt x="2" y="85"/>
                    </a:lnTo>
                    <a:lnTo>
                      <a:pt x="0" y="113"/>
                    </a:lnTo>
                    <a:lnTo>
                      <a:pt x="17" y="113"/>
                    </a:lnTo>
                    <a:lnTo>
                      <a:pt x="18" y="85"/>
                    </a:lnTo>
                    <a:lnTo>
                      <a:pt x="19" y="55"/>
                    </a:lnTo>
                    <a:lnTo>
                      <a:pt x="26" y="31"/>
                    </a:lnTo>
                    <a:lnTo>
                      <a:pt x="38" y="1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9" name="Freeform 70"/>
              <p:cNvSpPr>
                <a:spLocks/>
              </p:cNvSpPr>
              <p:nvPr/>
            </p:nvSpPr>
            <p:spPr bwMode="auto">
              <a:xfrm>
                <a:off x="2144" y="2913"/>
                <a:ext cx="57" cy="40"/>
              </a:xfrm>
              <a:custGeom>
                <a:avLst/>
                <a:gdLst>
                  <a:gd name="T0" fmla="*/ 100 w 114"/>
                  <a:gd name="T1" fmla="*/ 0 h 81"/>
                  <a:gd name="T2" fmla="*/ 100 w 114"/>
                  <a:gd name="T3" fmla="*/ 0 h 81"/>
                  <a:gd name="T4" fmla="*/ 91 w 114"/>
                  <a:gd name="T5" fmla="*/ 10 h 81"/>
                  <a:gd name="T6" fmla="*/ 80 w 114"/>
                  <a:gd name="T7" fmla="*/ 19 h 81"/>
                  <a:gd name="T8" fmla="*/ 65 w 114"/>
                  <a:gd name="T9" fmla="*/ 24 h 81"/>
                  <a:gd name="T10" fmla="*/ 52 w 114"/>
                  <a:gd name="T11" fmla="*/ 34 h 81"/>
                  <a:gd name="T12" fmla="*/ 39 w 114"/>
                  <a:gd name="T13" fmla="*/ 40 h 81"/>
                  <a:gd name="T14" fmla="*/ 25 w 114"/>
                  <a:gd name="T15" fmla="*/ 49 h 81"/>
                  <a:gd name="T16" fmla="*/ 12 w 114"/>
                  <a:gd name="T17" fmla="*/ 58 h 81"/>
                  <a:gd name="T18" fmla="*/ 0 w 114"/>
                  <a:gd name="T19" fmla="*/ 70 h 81"/>
                  <a:gd name="T20" fmla="*/ 13 w 114"/>
                  <a:gd name="T21" fmla="*/ 81 h 81"/>
                  <a:gd name="T22" fmla="*/ 22 w 114"/>
                  <a:gd name="T23" fmla="*/ 71 h 81"/>
                  <a:gd name="T24" fmla="*/ 33 w 114"/>
                  <a:gd name="T25" fmla="*/ 62 h 81"/>
                  <a:gd name="T26" fmla="*/ 47 w 114"/>
                  <a:gd name="T27" fmla="*/ 57 h 81"/>
                  <a:gd name="T28" fmla="*/ 60 w 114"/>
                  <a:gd name="T29" fmla="*/ 47 h 81"/>
                  <a:gd name="T30" fmla="*/ 73 w 114"/>
                  <a:gd name="T31" fmla="*/ 40 h 81"/>
                  <a:gd name="T32" fmla="*/ 88 w 114"/>
                  <a:gd name="T33" fmla="*/ 32 h 81"/>
                  <a:gd name="T34" fmla="*/ 102 w 114"/>
                  <a:gd name="T35" fmla="*/ 23 h 81"/>
                  <a:gd name="T36" fmla="*/ 114 w 114"/>
                  <a:gd name="T37" fmla="*/ 11 h 81"/>
                  <a:gd name="T38" fmla="*/ 114 w 114"/>
                  <a:gd name="T39" fmla="*/ 11 h 81"/>
                  <a:gd name="T40" fmla="*/ 100 w 114"/>
                  <a:gd name="T41" fmla="*/ 0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81"/>
                  <a:gd name="T65" fmla="*/ 114 w 114"/>
                  <a:gd name="T66" fmla="*/ 81 h 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81">
                    <a:moveTo>
                      <a:pt x="100" y="0"/>
                    </a:moveTo>
                    <a:lnTo>
                      <a:pt x="100" y="0"/>
                    </a:lnTo>
                    <a:lnTo>
                      <a:pt x="91" y="10"/>
                    </a:lnTo>
                    <a:lnTo>
                      <a:pt x="80" y="19"/>
                    </a:lnTo>
                    <a:lnTo>
                      <a:pt x="65" y="24"/>
                    </a:lnTo>
                    <a:lnTo>
                      <a:pt x="52" y="34"/>
                    </a:lnTo>
                    <a:lnTo>
                      <a:pt x="39" y="40"/>
                    </a:lnTo>
                    <a:lnTo>
                      <a:pt x="25" y="49"/>
                    </a:lnTo>
                    <a:lnTo>
                      <a:pt x="12" y="58"/>
                    </a:lnTo>
                    <a:lnTo>
                      <a:pt x="0" y="70"/>
                    </a:lnTo>
                    <a:lnTo>
                      <a:pt x="13" y="81"/>
                    </a:lnTo>
                    <a:lnTo>
                      <a:pt x="22" y="71"/>
                    </a:lnTo>
                    <a:lnTo>
                      <a:pt x="33" y="62"/>
                    </a:lnTo>
                    <a:lnTo>
                      <a:pt x="47" y="57"/>
                    </a:lnTo>
                    <a:lnTo>
                      <a:pt x="60" y="47"/>
                    </a:lnTo>
                    <a:lnTo>
                      <a:pt x="73" y="40"/>
                    </a:lnTo>
                    <a:lnTo>
                      <a:pt x="88" y="32"/>
                    </a:lnTo>
                    <a:lnTo>
                      <a:pt x="102" y="23"/>
                    </a:lnTo>
                    <a:lnTo>
                      <a:pt x="114" y="1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0" name="Freeform 71"/>
              <p:cNvSpPr>
                <a:spLocks/>
              </p:cNvSpPr>
              <p:nvPr/>
            </p:nvSpPr>
            <p:spPr bwMode="auto">
              <a:xfrm>
                <a:off x="2194" y="2726"/>
                <a:ext cx="138" cy="192"/>
              </a:xfrm>
              <a:custGeom>
                <a:avLst/>
                <a:gdLst>
                  <a:gd name="T0" fmla="*/ 263 w 277"/>
                  <a:gd name="T1" fmla="*/ 0 h 384"/>
                  <a:gd name="T2" fmla="*/ 263 w 277"/>
                  <a:gd name="T3" fmla="*/ 0 h 384"/>
                  <a:gd name="T4" fmla="*/ 247 w 277"/>
                  <a:gd name="T5" fmla="*/ 24 h 384"/>
                  <a:gd name="T6" fmla="*/ 233 w 277"/>
                  <a:gd name="T7" fmla="*/ 48 h 384"/>
                  <a:gd name="T8" fmla="*/ 216 w 277"/>
                  <a:gd name="T9" fmla="*/ 73 h 384"/>
                  <a:gd name="T10" fmla="*/ 202 w 277"/>
                  <a:gd name="T11" fmla="*/ 97 h 384"/>
                  <a:gd name="T12" fmla="*/ 187 w 277"/>
                  <a:gd name="T13" fmla="*/ 121 h 384"/>
                  <a:gd name="T14" fmla="*/ 171 w 277"/>
                  <a:gd name="T15" fmla="*/ 145 h 384"/>
                  <a:gd name="T16" fmla="*/ 155 w 277"/>
                  <a:gd name="T17" fmla="*/ 169 h 384"/>
                  <a:gd name="T18" fmla="*/ 140 w 277"/>
                  <a:gd name="T19" fmla="*/ 193 h 384"/>
                  <a:gd name="T20" fmla="*/ 124 w 277"/>
                  <a:gd name="T21" fmla="*/ 216 h 384"/>
                  <a:gd name="T22" fmla="*/ 108 w 277"/>
                  <a:gd name="T23" fmla="*/ 239 h 384"/>
                  <a:gd name="T24" fmla="*/ 90 w 277"/>
                  <a:gd name="T25" fmla="*/ 262 h 384"/>
                  <a:gd name="T26" fmla="*/ 73 w 277"/>
                  <a:gd name="T27" fmla="*/ 285 h 384"/>
                  <a:gd name="T28" fmla="*/ 55 w 277"/>
                  <a:gd name="T29" fmla="*/ 307 h 384"/>
                  <a:gd name="T30" fmla="*/ 38 w 277"/>
                  <a:gd name="T31" fmla="*/ 330 h 384"/>
                  <a:gd name="T32" fmla="*/ 19 w 277"/>
                  <a:gd name="T33" fmla="*/ 352 h 384"/>
                  <a:gd name="T34" fmla="*/ 0 w 277"/>
                  <a:gd name="T35" fmla="*/ 373 h 384"/>
                  <a:gd name="T36" fmla="*/ 14 w 277"/>
                  <a:gd name="T37" fmla="*/ 384 h 384"/>
                  <a:gd name="T38" fmla="*/ 33 w 277"/>
                  <a:gd name="T39" fmla="*/ 362 h 384"/>
                  <a:gd name="T40" fmla="*/ 51 w 277"/>
                  <a:gd name="T41" fmla="*/ 341 h 384"/>
                  <a:gd name="T42" fmla="*/ 69 w 277"/>
                  <a:gd name="T43" fmla="*/ 318 h 384"/>
                  <a:gd name="T44" fmla="*/ 86 w 277"/>
                  <a:gd name="T45" fmla="*/ 295 h 384"/>
                  <a:gd name="T46" fmla="*/ 104 w 277"/>
                  <a:gd name="T47" fmla="*/ 273 h 384"/>
                  <a:gd name="T48" fmla="*/ 121 w 277"/>
                  <a:gd name="T49" fmla="*/ 250 h 384"/>
                  <a:gd name="T50" fmla="*/ 137 w 277"/>
                  <a:gd name="T51" fmla="*/ 224 h 384"/>
                  <a:gd name="T52" fmla="*/ 153 w 277"/>
                  <a:gd name="T53" fmla="*/ 201 h 384"/>
                  <a:gd name="T54" fmla="*/ 168 w 277"/>
                  <a:gd name="T55" fmla="*/ 177 h 384"/>
                  <a:gd name="T56" fmla="*/ 184 w 277"/>
                  <a:gd name="T57" fmla="*/ 153 h 384"/>
                  <a:gd name="T58" fmla="*/ 200 w 277"/>
                  <a:gd name="T59" fmla="*/ 129 h 384"/>
                  <a:gd name="T60" fmla="*/ 215 w 277"/>
                  <a:gd name="T61" fmla="*/ 105 h 384"/>
                  <a:gd name="T62" fmla="*/ 230 w 277"/>
                  <a:gd name="T63" fmla="*/ 81 h 384"/>
                  <a:gd name="T64" fmla="*/ 246 w 277"/>
                  <a:gd name="T65" fmla="*/ 56 h 384"/>
                  <a:gd name="T66" fmla="*/ 261 w 277"/>
                  <a:gd name="T67" fmla="*/ 32 h 384"/>
                  <a:gd name="T68" fmla="*/ 277 w 277"/>
                  <a:gd name="T69" fmla="*/ 8 h 384"/>
                  <a:gd name="T70" fmla="*/ 277 w 277"/>
                  <a:gd name="T71" fmla="*/ 8 h 384"/>
                  <a:gd name="T72" fmla="*/ 263 w 277"/>
                  <a:gd name="T73" fmla="*/ 0 h 3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7"/>
                  <a:gd name="T112" fmla="*/ 0 h 384"/>
                  <a:gd name="T113" fmla="*/ 277 w 277"/>
                  <a:gd name="T114" fmla="*/ 384 h 3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7" h="384">
                    <a:moveTo>
                      <a:pt x="263" y="0"/>
                    </a:moveTo>
                    <a:lnTo>
                      <a:pt x="263" y="0"/>
                    </a:lnTo>
                    <a:lnTo>
                      <a:pt x="247" y="24"/>
                    </a:lnTo>
                    <a:lnTo>
                      <a:pt x="233" y="48"/>
                    </a:lnTo>
                    <a:lnTo>
                      <a:pt x="216" y="73"/>
                    </a:lnTo>
                    <a:lnTo>
                      <a:pt x="202" y="97"/>
                    </a:lnTo>
                    <a:lnTo>
                      <a:pt x="187" y="121"/>
                    </a:lnTo>
                    <a:lnTo>
                      <a:pt x="171" y="145"/>
                    </a:lnTo>
                    <a:lnTo>
                      <a:pt x="155" y="169"/>
                    </a:lnTo>
                    <a:lnTo>
                      <a:pt x="140" y="193"/>
                    </a:lnTo>
                    <a:lnTo>
                      <a:pt x="124" y="216"/>
                    </a:lnTo>
                    <a:lnTo>
                      <a:pt x="108" y="239"/>
                    </a:lnTo>
                    <a:lnTo>
                      <a:pt x="90" y="262"/>
                    </a:lnTo>
                    <a:lnTo>
                      <a:pt x="73" y="285"/>
                    </a:lnTo>
                    <a:lnTo>
                      <a:pt x="55" y="307"/>
                    </a:lnTo>
                    <a:lnTo>
                      <a:pt x="38" y="330"/>
                    </a:lnTo>
                    <a:lnTo>
                      <a:pt x="19" y="352"/>
                    </a:lnTo>
                    <a:lnTo>
                      <a:pt x="0" y="373"/>
                    </a:lnTo>
                    <a:lnTo>
                      <a:pt x="14" y="384"/>
                    </a:lnTo>
                    <a:lnTo>
                      <a:pt x="33" y="362"/>
                    </a:lnTo>
                    <a:lnTo>
                      <a:pt x="51" y="341"/>
                    </a:lnTo>
                    <a:lnTo>
                      <a:pt x="69" y="318"/>
                    </a:lnTo>
                    <a:lnTo>
                      <a:pt x="86" y="295"/>
                    </a:lnTo>
                    <a:lnTo>
                      <a:pt x="104" y="273"/>
                    </a:lnTo>
                    <a:lnTo>
                      <a:pt x="121" y="250"/>
                    </a:lnTo>
                    <a:lnTo>
                      <a:pt x="137" y="224"/>
                    </a:lnTo>
                    <a:lnTo>
                      <a:pt x="153" y="201"/>
                    </a:lnTo>
                    <a:lnTo>
                      <a:pt x="168" y="177"/>
                    </a:lnTo>
                    <a:lnTo>
                      <a:pt x="184" y="153"/>
                    </a:lnTo>
                    <a:lnTo>
                      <a:pt x="200" y="129"/>
                    </a:lnTo>
                    <a:lnTo>
                      <a:pt x="215" y="105"/>
                    </a:lnTo>
                    <a:lnTo>
                      <a:pt x="230" y="81"/>
                    </a:lnTo>
                    <a:lnTo>
                      <a:pt x="246" y="56"/>
                    </a:lnTo>
                    <a:lnTo>
                      <a:pt x="261" y="32"/>
                    </a:lnTo>
                    <a:lnTo>
                      <a:pt x="277" y="8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1" name="Freeform 72"/>
              <p:cNvSpPr>
                <a:spLocks/>
              </p:cNvSpPr>
              <p:nvPr/>
            </p:nvSpPr>
            <p:spPr bwMode="auto">
              <a:xfrm>
                <a:off x="2326" y="2657"/>
                <a:ext cx="70" cy="73"/>
              </a:xfrm>
              <a:custGeom>
                <a:avLst/>
                <a:gdLst>
                  <a:gd name="T0" fmla="*/ 127 w 140"/>
                  <a:gd name="T1" fmla="*/ 0 h 146"/>
                  <a:gd name="T2" fmla="*/ 127 w 140"/>
                  <a:gd name="T3" fmla="*/ 0 h 146"/>
                  <a:gd name="T4" fmla="*/ 111 w 140"/>
                  <a:gd name="T5" fmla="*/ 17 h 146"/>
                  <a:gd name="T6" fmla="*/ 96 w 140"/>
                  <a:gd name="T7" fmla="*/ 32 h 146"/>
                  <a:gd name="T8" fmla="*/ 78 w 140"/>
                  <a:gd name="T9" fmla="*/ 48 h 146"/>
                  <a:gd name="T10" fmla="*/ 61 w 140"/>
                  <a:gd name="T11" fmla="*/ 66 h 146"/>
                  <a:gd name="T12" fmla="*/ 45 w 140"/>
                  <a:gd name="T13" fmla="*/ 83 h 146"/>
                  <a:gd name="T14" fmla="*/ 29 w 140"/>
                  <a:gd name="T15" fmla="*/ 101 h 146"/>
                  <a:gd name="T16" fmla="*/ 14 w 140"/>
                  <a:gd name="T17" fmla="*/ 118 h 146"/>
                  <a:gd name="T18" fmla="*/ 0 w 140"/>
                  <a:gd name="T19" fmla="*/ 138 h 146"/>
                  <a:gd name="T20" fmla="*/ 14 w 140"/>
                  <a:gd name="T21" fmla="*/ 146 h 146"/>
                  <a:gd name="T22" fmla="*/ 27 w 140"/>
                  <a:gd name="T23" fmla="*/ 129 h 146"/>
                  <a:gd name="T24" fmla="*/ 42 w 140"/>
                  <a:gd name="T25" fmla="*/ 111 h 146"/>
                  <a:gd name="T26" fmla="*/ 58 w 140"/>
                  <a:gd name="T27" fmla="*/ 94 h 146"/>
                  <a:gd name="T28" fmla="*/ 74 w 140"/>
                  <a:gd name="T29" fmla="*/ 76 h 146"/>
                  <a:gd name="T30" fmla="*/ 89 w 140"/>
                  <a:gd name="T31" fmla="*/ 62 h 146"/>
                  <a:gd name="T32" fmla="*/ 106 w 140"/>
                  <a:gd name="T33" fmla="*/ 45 h 146"/>
                  <a:gd name="T34" fmla="*/ 124 w 140"/>
                  <a:gd name="T35" fmla="*/ 28 h 146"/>
                  <a:gd name="T36" fmla="*/ 140 w 140"/>
                  <a:gd name="T37" fmla="*/ 11 h 146"/>
                  <a:gd name="T38" fmla="*/ 140 w 140"/>
                  <a:gd name="T39" fmla="*/ 11 h 146"/>
                  <a:gd name="T40" fmla="*/ 127 w 140"/>
                  <a:gd name="T41" fmla="*/ 0 h 1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146"/>
                  <a:gd name="T65" fmla="*/ 140 w 140"/>
                  <a:gd name="T66" fmla="*/ 146 h 1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146">
                    <a:moveTo>
                      <a:pt x="127" y="0"/>
                    </a:moveTo>
                    <a:lnTo>
                      <a:pt x="127" y="0"/>
                    </a:lnTo>
                    <a:lnTo>
                      <a:pt x="111" y="17"/>
                    </a:lnTo>
                    <a:lnTo>
                      <a:pt x="96" y="32"/>
                    </a:lnTo>
                    <a:lnTo>
                      <a:pt x="78" y="48"/>
                    </a:lnTo>
                    <a:lnTo>
                      <a:pt x="61" y="66"/>
                    </a:lnTo>
                    <a:lnTo>
                      <a:pt x="45" y="83"/>
                    </a:lnTo>
                    <a:lnTo>
                      <a:pt x="29" y="101"/>
                    </a:lnTo>
                    <a:lnTo>
                      <a:pt x="14" y="118"/>
                    </a:lnTo>
                    <a:lnTo>
                      <a:pt x="0" y="138"/>
                    </a:lnTo>
                    <a:lnTo>
                      <a:pt x="14" y="146"/>
                    </a:lnTo>
                    <a:lnTo>
                      <a:pt x="27" y="129"/>
                    </a:lnTo>
                    <a:lnTo>
                      <a:pt x="42" y="111"/>
                    </a:lnTo>
                    <a:lnTo>
                      <a:pt x="58" y="94"/>
                    </a:lnTo>
                    <a:lnTo>
                      <a:pt x="74" y="76"/>
                    </a:lnTo>
                    <a:lnTo>
                      <a:pt x="89" y="62"/>
                    </a:lnTo>
                    <a:lnTo>
                      <a:pt x="106" y="45"/>
                    </a:lnTo>
                    <a:lnTo>
                      <a:pt x="124" y="28"/>
                    </a:lnTo>
                    <a:lnTo>
                      <a:pt x="140" y="1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2" name="Freeform 73"/>
              <p:cNvSpPr>
                <a:spLocks/>
              </p:cNvSpPr>
              <p:nvPr/>
            </p:nvSpPr>
            <p:spPr bwMode="auto">
              <a:xfrm>
                <a:off x="2389" y="2574"/>
                <a:ext cx="73" cy="88"/>
              </a:xfrm>
              <a:custGeom>
                <a:avLst/>
                <a:gdLst>
                  <a:gd name="T0" fmla="*/ 133 w 146"/>
                  <a:gd name="T1" fmla="*/ 0 h 178"/>
                  <a:gd name="T2" fmla="*/ 133 w 146"/>
                  <a:gd name="T3" fmla="*/ 0 h 178"/>
                  <a:gd name="T4" fmla="*/ 116 w 146"/>
                  <a:gd name="T5" fmla="*/ 22 h 178"/>
                  <a:gd name="T6" fmla="*/ 100 w 146"/>
                  <a:gd name="T7" fmla="*/ 42 h 178"/>
                  <a:gd name="T8" fmla="*/ 84 w 146"/>
                  <a:gd name="T9" fmla="*/ 63 h 178"/>
                  <a:gd name="T10" fmla="*/ 68 w 146"/>
                  <a:gd name="T11" fmla="*/ 85 h 178"/>
                  <a:gd name="T12" fmla="*/ 52 w 146"/>
                  <a:gd name="T13" fmla="*/ 105 h 178"/>
                  <a:gd name="T14" fmla="*/ 35 w 146"/>
                  <a:gd name="T15" fmla="*/ 127 h 178"/>
                  <a:gd name="T16" fmla="*/ 17 w 146"/>
                  <a:gd name="T17" fmla="*/ 147 h 178"/>
                  <a:gd name="T18" fmla="*/ 0 w 146"/>
                  <a:gd name="T19" fmla="*/ 167 h 178"/>
                  <a:gd name="T20" fmla="*/ 13 w 146"/>
                  <a:gd name="T21" fmla="*/ 178 h 178"/>
                  <a:gd name="T22" fmla="*/ 30 w 146"/>
                  <a:gd name="T23" fmla="*/ 157 h 178"/>
                  <a:gd name="T24" fmla="*/ 48 w 146"/>
                  <a:gd name="T25" fmla="*/ 137 h 178"/>
                  <a:gd name="T26" fmla="*/ 65 w 146"/>
                  <a:gd name="T27" fmla="*/ 116 h 178"/>
                  <a:gd name="T28" fmla="*/ 82 w 146"/>
                  <a:gd name="T29" fmla="*/ 96 h 178"/>
                  <a:gd name="T30" fmla="*/ 98 w 146"/>
                  <a:gd name="T31" fmla="*/ 74 h 178"/>
                  <a:gd name="T32" fmla="*/ 114 w 146"/>
                  <a:gd name="T33" fmla="*/ 53 h 178"/>
                  <a:gd name="T34" fmla="*/ 130 w 146"/>
                  <a:gd name="T35" fmla="*/ 33 h 178"/>
                  <a:gd name="T36" fmla="*/ 146 w 146"/>
                  <a:gd name="T37" fmla="*/ 11 h 178"/>
                  <a:gd name="T38" fmla="*/ 146 w 146"/>
                  <a:gd name="T39" fmla="*/ 11 h 178"/>
                  <a:gd name="T40" fmla="*/ 133 w 146"/>
                  <a:gd name="T41" fmla="*/ 0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6"/>
                  <a:gd name="T64" fmla="*/ 0 h 178"/>
                  <a:gd name="T65" fmla="*/ 146 w 146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6" h="178">
                    <a:moveTo>
                      <a:pt x="133" y="0"/>
                    </a:moveTo>
                    <a:lnTo>
                      <a:pt x="133" y="0"/>
                    </a:lnTo>
                    <a:lnTo>
                      <a:pt x="116" y="22"/>
                    </a:lnTo>
                    <a:lnTo>
                      <a:pt x="100" y="42"/>
                    </a:lnTo>
                    <a:lnTo>
                      <a:pt x="84" y="63"/>
                    </a:lnTo>
                    <a:lnTo>
                      <a:pt x="68" y="85"/>
                    </a:lnTo>
                    <a:lnTo>
                      <a:pt x="52" y="105"/>
                    </a:lnTo>
                    <a:lnTo>
                      <a:pt x="35" y="127"/>
                    </a:lnTo>
                    <a:lnTo>
                      <a:pt x="17" y="147"/>
                    </a:lnTo>
                    <a:lnTo>
                      <a:pt x="0" y="167"/>
                    </a:lnTo>
                    <a:lnTo>
                      <a:pt x="13" y="178"/>
                    </a:lnTo>
                    <a:lnTo>
                      <a:pt x="30" y="157"/>
                    </a:lnTo>
                    <a:lnTo>
                      <a:pt x="48" y="137"/>
                    </a:lnTo>
                    <a:lnTo>
                      <a:pt x="65" y="116"/>
                    </a:lnTo>
                    <a:lnTo>
                      <a:pt x="82" y="96"/>
                    </a:lnTo>
                    <a:lnTo>
                      <a:pt x="98" y="74"/>
                    </a:lnTo>
                    <a:lnTo>
                      <a:pt x="114" y="53"/>
                    </a:lnTo>
                    <a:lnTo>
                      <a:pt x="130" y="33"/>
                    </a:lnTo>
                    <a:lnTo>
                      <a:pt x="146" y="11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Freeform 74"/>
              <p:cNvSpPr>
                <a:spLocks/>
              </p:cNvSpPr>
              <p:nvPr/>
            </p:nvSpPr>
            <p:spPr bwMode="auto">
              <a:xfrm>
                <a:off x="2455" y="2541"/>
                <a:ext cx="13" cy="38"/>
              </a:xfrm>
              <a:custGeom>
                <a:avLst/>
                <a:gdLst>
                  <a:gd name="T0" fmla="*/ 1 w 25"/>
                  <a:gd name="T1" fmla="*/ 5 h 76"/>
                  <a:gd name="T2" fmla="*/ 1 w 25"/>
                  <a:gd name="T3" fmla="*/ 5 h 76"/>
                  <a:gd name="T4" fmla="*/ 6 w 25"/>
                  <a:gd name="T5" fmla="*/ 21 h 76"/>
                  <a:gd name="T6" fmla="*/ 6 w 25"/>
                  <a:gd name="T7" fmla="*/ 37 h 76"/>
                  <a:gd name="T8" fmla="*/ 6 w 25"/>
                  <a:gd name="T9" fmla="*/ 53 h 76"/>
                  <a:gd name="T10" fmla="*/ 0 w 25"/>
                  <a:gd name="T11" fmla="*/ 65 h 76"/>
                  <a:gd name="T12" fmla="*/ 13 w 25"/>
                  <a:gd name="T13" fmla="*/ 76 h 76"/>
                  <a:gd name="T14" fmla="*/ 22 w 25"/>
                  <a:gd name="T15" fmla="*/ 56 h 76"/>
                  <a:gd name="T16" fmla="*/ 25 w 25"/>
                  <a:gd name="T17" fmla="*/ 37 h 76"/>
                  <a:gd name="T18" fmla="*/ 22 w 25"/>
                  <a:gd name="T19" fmla="*/ 18 h 76"/>
                  <a:gd name="T20" fmla="*/ 17 w 25"/>
                  <a:gd name="T21" fmla="*/ 0 h 76"/>
                  <a:gd name="T22" fmla="*/ 17 w 25"/>
                  <a:gd name="T23" fmla="*/ 0 h 76"/>
                  <a:gd name="T24" fmla="*/ 1 w 25"/>
                  <a:gd name="T25" fmla="*/ 5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76"/>
                  <a:gd name="T41" fmla="*/ 25 w 25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76">
                    <a:moveTo>
                      <a:pt x="1" y="5"/>
                    </a:moveTo>
                    <a:lnTo>
                      <a:pt x="1" y="5"/>
                    </a:lnTo>
                    <a:lnTo>
                      <a:pt x="6" y="21"/>
                    </a:lnTo>
                    <a:lnTo>
                      <a:pt x="6" y="37"/>
                    </a:lnTo>
                    <a:lnTo>
                      <a:pt x="6" y="53"/>
                    </a:lnTo>
                    <a:lnTo>
                      <a:pt x="0" y="65"/>
                    </a:lnTo>
                    <a:lnTo>
                      <a:pt x="13" y="76"/>
                    </a:lnTo>
                    <a:lnTo>
                      <a:pt x="22" y="56"/>
                    </a:lnTo>
                    <a:lnTo>
                      <a:pt x="25" y="37"/>
                    </a:lnTo>
                    <a:lnTo>
                      <a:pt x="22" y="18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4" name="Freeform 75"/>
              <p:cNvSpPr>
                <a:spLocks/>
              </p:cNvSpPr>
              <p:nvPr/>
            </p:nvSpPr>
            <p:spPr bwMode="auto">
              <a:xfrm>
                <a:off x="2442" y="2518"/>
                <a:ext cx="22" cy="26"/>
              </a:xfrm>
              <a:custGeom>
                <a:avLst/>
                <a:gdLst>
                  <a:gd name="T0" fmla="*/ 0 w 44"/>
                  <a:gd name="T1" fmla="*/ 16 h 51"/>
                  <a:gd name="T2" fmla="*/ 0 w 44"/>
                  <a:gd name="T3" fmla="*/ 16 h 51"/>
                  <a:gd name="T4" fmla="*/ 8 w 44"/>
                  <a:gd name="T5" fmla="*/ 19 h 51"/>
                  <a:gd name="T6" fmla="*/ 16 w 44"/>
                  <a:gd name="T7" fmla="*/ 28 h 51"/>
                  <a:gd name="T8" fmla="*/ 22 w 44"/>
                  <a:gd name="T9" fmla="*/ 39 h 51"/>
                  <a:gd name="T10" fmla="*/ 28 w 44"/>
                  <a:gd name="T11" fmla="*/ 51 h 51"/>
                  <a:gd name="T12" fmla="*/ 44 w 44"/>
                  <a:gd name="T13" fmla="*/ 46 h 51"/>
                  <a:gd name="T14" fmla="*/ 39 w 44"/>
                  <a:gd name="T15" fmla="*/ 31 h 51"/>
                  <a:gd name="T16" fmla="*/ 29 w 44"/>
                  <a:gd name="T17" fmla="*/ 17 h 51"/>
                  <a:gd name="T18" fmla="*/ 16 w 44"/>
                  <a:gd name="T19" fmla="*/ 5 h 51"/>
                  <a:gd name="T20" fmla="*/ 0 w 44"/>
                  <a:gd name="T21" fmla="*/ 0 h 51"/>
                  <a:gd name="T22" fmla="*/ 0 w 44"/>
                  <a:gd name="T23" fmla="*/ 0 h 51"/>
                  <a:gd name="T24" fmla="*/ 0 w 44"/>
                  <a:gd name="T25" fmla="*/ 16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1"/>
                  <a:gd name="T41" fmla="*/ 44 w 44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1">
                    <a:moveTo>
                      <a:pt x="0" y="16"/>
                    </a:moveTo>
                    <a:lnTo>
                      <a:pt x="0" y="16"/>
                    </a:lnTo>
                    <a:lnTo>
                      <a:pt x="8" y="19"/>
                    </a:lnTo>
                    <a:lnTo>
                      <a:pt x="16" y="28"/>
                    </a:lnTo>
                    <a:lnTo>
                      <a:pt x="22" y="39"/>
                    </a:lnTo>
                    <a:lnTo>
                      <a:pt x="28" y="51"/>
                    </a:lnTo>
                    <a:lnTo>
                      <a:pt x="44" y="46"/>
                    </a:lnTo>
                    <a:lnTo>
                      <a:pt x="39" y="31"/>
                    </a:lnTo>
                    <a:lnTo>
                      <a:pt x="29" y="17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5" name="Freeform 76"/>
              <p:cNvSpPr>
                <a:spLocks/>
              </p:cNvSpPr>
              <p:nvPr/>
            </p:nvSpPr>
            <p:spPr bwMode="auto">
              <a:xfrm>
                <a:off x="2403" y="2513"/>
                <a:ext cx="39" cy="13"/>
              </a:xfrm>
              <a:custGeom>
                <a:avLst/>
                <a:gdLst>
                  <a:gd name="T0" fmla="*/ 5 w 78"/>
                  <a:gd name="T1" fmla="*/ 20 h 27"/>
                  <a:gd name="T2" fmla="*/ 5 w 78"/>
                  <a:gd name="T3" fmla="*/ 20 h 27"/>
                  <a:gd name="T4" fmla="*/ 12 w 78"/>
                  <a:gd name="T5" fmla="*/ 18 h 27"/>
                  <a:gd name="T6" fmla="*/ 21 w 78"/>
                  <a:gd name="T7" fmla="*/ 19 h 27"/>
                  <a:gd name="T8" fmla="*/ 31 w 78"/>
                  <a:gd name="T9" fmla="*/ 18 h 27"/>
                  <a:gd name="T10" fmla="*/ 39 w 78"/>
                  <a:gd name="T11" fmla="*/ 19 h 27"/>
                  <a:gd name="T12" fmla="*/ 48 w 78"/>
                  <a:gd name="T13" fmla="*/ 22 h 27"/>
                  <a:gd name="T14" fmla="*/ 58 w 78"/>
                  <a:gd name="T15" fmla="*/ 23 h 27"/>
                  <a:gd name="T16" fmla="*/ 67 w 78"/>
                  <a:gd name="T17" fmla="*/ 26 h 27"/>
                  <a:gd name="T18" fmla="*/ 78 w 78"/>
                  <a:gd name="T19" fmla="*/ 27 h 27"/>
                  <a:gd name="T20" fmla="*/ 78 w 78"/>
                  <a:gd name="T21" fmla="*/ 11 h 27"/>
                  <a:gd name="T22" fmla="*/ 70 w 78"/>
                  <a:gd name="T23" fmla="*/ 10 h 27"/>
                  <a:gd name="T24" fmla="*/ 60 w 78"/>
                  <a:gd name="T25" fmla="*/ 7 h 27"/>
                  <a:gd name="T26" fmla="*/ 51 w 78"/>
                  <a:gd name="T27" fmla="*/ 6 h 27"/>
                  <a:gd name="T28" fmla="*/ 41 w 78"/>
                  <a:gd name="T29" fmla="*/ 3 h 27"/>
                  <a:gd name="T30" fmla="*/ 31 w 78"/>
                  <a:gd name="T31" fmla="*/ 2 h 27"/>
                  <a:gd name="T32" fmla="*/ 21 w 78"/>
                  <a:gd name="T33" fmla="*/ 0 h 27"/>
                  <a:gd name="T34" fmla="*/ 12 w 78"/>
                  <a:gd name="T35" fmla="*/ 2 h 27"/>
                  <a:gd name="T36" fmla="*/ 0 w 78"/>
                  <a:gd name="T37" fmla="*/ 4 h 27"/>
                  <a:gd name="T38" fmla="*/ 0 w 78"/>
                  <a:gd name="T39" fmla="*/ 4 h 27"/>
                  <a:gd name="T40" fmla="*/ 5 w 78"/>
                  <a:gd name="T41" fmla="*/ 20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8"/>
                  <a:gd name="T64" fmla="*/ 0 h 27"/>
                  <a:gd name="T65" fmla="*/ 78 w 78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8" h="27">
                    <a:moveTo>
                      <a:pt x="5" y="20"/>
                    </a:moveTo>
                    <a:lnTo>
                      <a:pt x="5" y="20"/>
                    </a:lnTo>
                    <a:lnTo>
                      <a:pt x="12" y="18"/>
                    </a:lnTo>
                    <a:lnTo>
                      <a:pt x="21" y="19"/>
                    </a:lnTo>
                    <a:lnTo>
                      <a:pt x="31" y="18"/>
                    </a:lnTo>
                    <a:lnTo>
                      <a:pt x="39" y="19"/>
                    </a:lnTo>
                    <a:lnTo>
                      <a:pt x="48" y="22"/>
                    </a:lnTo>
                    <a:lnTo>
                      <a:pt x="58" y="23"/>
                    </a:lnTo>
                    <a:lnTo>
                      <a:pt x="67" y="26"/>
                    </a:lnTo>
                    <a:lnTo>
                      <a:pt x="78" y="27"/>
                    </a:lnTo>
                    <a:lnTo>
                      <a:pt x="78" y="11"/>
                    </a:lnTo>
                    <a:lnTo>
                      <a:pt x="70" y="10"/>
                    </a:lnTo>
                    <a:lnTo>
                      <a:pt x="60" y="7"/>
                    </a:lnTo>
                    <a:lnTo>
                      <a:pt x="51" y="6"/>
                    </a:lnTo>
                    <a:lnTo>
                      <a:pt x="41" y="3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4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6" name="Freeform 77"/>
              <p:cNvSpPr>
                <a:spLocks/>
              </p:cNvSpPr>
              <p:nvPr/>
            </p:nvSpPr>
            <p:spPr bwMode="auto">
              <a:xfrm>
                <a:off x="2255" y="2515"/>
                <a:ext cx="151" cy="129"/>
              </a:xfrm>
              <a:custGeom>
                <a:avLst/>
                <a:gdLst>
                  <a:gd name="T0" fmla="*/ 11 w 302"/>
                  <a:gd name="T1" fmla="*/ 259 h 259"/>
                  <a:gd name="T2" fmla="*/ 11 w 302"/>
                  <a:gd name="T3" fmla="*/ 259 h 259"/>
                  <a:gd name="T4" fmla="*/ 28 w 302"/>
                  <a:gd name="T5" fmla="*/ 243 h 259"/>
                  <a:gd name="T6" fmla="*/ 47 w 302"/>
                  <a:gd name="T7" fmla="*/ 224 h 259"/>
                  <a:gd name="T8" fmla="*/ 63 w 302"/>
                  <a:gd name="T9" fmla="*/ 207 h 259"/>
                  <a:gd name="T10" fmla="*/ 81 w 302"/>
                  <a:gd name="T11" fmla="*/ 190 h 259"/>
                  <a:gd name="T12" fmla="*/ 97 w 302"/>
                  <a:gd name="T13" fmla="*/ 172 h 259"/>
                  <a:gd name="T14" fmla="*/ 112 w 302"/>
                  <a:gd name="T15" fmla="*/ 155 h 259"/>
                  <a:gd name="T16" fmla="*/ 129 w 302"/>
                  <a:gd name="T17" fmla="*/ 139 h 259"/>
                  <a:gd name="T18" fmla="*/ 145 w 302"/>
                  <a:gd name="T19" fmla="*/ 121 h 259"/>
                  <a:gd name="T20" fmla="*/ 163 w 302"/>
                  <a:gd name="T21" fmla="*/ 106 h 259"/>
                  <a:gd name="T22" fmla="*/ 180 w 302"/>
                  <a:gd name="T23" fmla="*/ 90 h 259"/>
                  <a:gd name="T24" fmla="*/ 199 w 302"/>
                  <a:gd name="T25" fmla="*/ 75 h 259"/>
                  <a:gd name="T26" fmla="*/ 216 w 302"/>
                  <a:gd name="T27" fmla="*/ 61 h 259"/>
                  <a:gd name="T28" fmla="*/ 236 w 302"/>
                  <a:gd name="T29" fmla="*/ 49 h 259"/>
                  <a:gd name="T30" fmla="*/ 258 w 302"/>
                  <a:gd name="T31" fmla="*/ 37 h 259"/>
                  <a:gd name="T32" fmla="*/ 279 w 302"/>
                  <a:gd name="T33" fmla="*/ 26 h 259"/>
                  <a:gd name="T34" fmla="*/ 302 w 302"/>
                  <a:gd name="T35" fmla="*/ 16 h 259"/>
                  <a:gd name="T36" fmla="*/ 297 w 302"/>
                  <a:gd name="T37" fmla="*/ 0 h 259"/>
                  <a:gd name="T38" fmla="*/ 274 w 302"/>
                  <a:gd name="T39" fmla="*/ 10 h 259"/>
                  <a:gd name="T40" fmla="*/ 250 w 302"/>
                  <a:gd name="T41" fmla="*/ 20 h 259"/>
                  <a:gd name="T42" fmla="*/ 228 w 302"/>
                  <a:gd name="T43" fmla="*/ 35 h 259"/>
                  <a:gd name="T44" fmla="*/ 208 w 302"/>
                  <a:gd name="T45" fmla="*/ 47 h 259"/>
                  <a:gd name="T46" fmla="*/ 188 w 302"/>
                  <a:gd name="T47" fmla="*/ 62 h 259"/>
                  <a:gd name="T48" fmla="*/ 169 w 302"/>
                  <a:gd name="T49" fmla="*/ 77 h 259"/>
                  <a:gd name="T50" fmla="*/ 152 w 302"/>
                  <a:gd name="T51" fmla="*/ 93 h 259"/>
                  <a:gd name="T52" fmla="*/ 134 w 302"/>
                  <a:gd name="T53" fmla="*/ 110 h 259"/>
                  <a:gd name="T54" fmla="*/ 118 w 302"/>
                  <a:gd name="T55" fmla="*/ 128 h 259"/>
                  <a:gd name="T56" fmla="*/ 101 w 302"/>
                  <a:gd name="T57" fmla="*/ 144 h 259"/>
                  <a:gd name="T58" fmla="*/ 83 w 302"/>
                  <a:gd name="T59" fmla="*/ 161 h 259"/>
                  <a:gd name="T60" fmla="*/ 67 w 302"/>
                  <a:gd name="T61" fmla="*/ 179 h 259"/>
                  <a:gd name="T62" fmla="*/ 50 w 302"/>
                  <a:gd name="T63" fmla="*/ 196 h 259"/>
                  <a:gd name="T64" fmla="*/ 34 w 302"/>
                  <a:gd name="T65" fmla="*/ 214 h 259"/>
                  <a:gd name="T66" fmla="*/ 18 w 302"/>
                  <a:gd name="T67" fmla="*/ 230 h 259"/>
                  <a:gd name="T68" fmla="*/ 0 w 302"/>
                  <a:gd name="T69" fmla="*/ 246 h 259"/>
                  <a:gd name="T70" fmla="*/ 0 w 302"/>
                  <a:gd name="T71" fmla="*/ 246 h 259"/>
                  <a:gd name="T72" fmla="*/ 11 w 302"/>
                  <a:gd name="T73" fmla="*/ 259 h 2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259"/>
                  <a:gd name="T113" fmla="*/ 302 w 302"/>
                  <a:gd name="T114" fmla="*/ 259 h 2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259">
                    <a:moveTo>
                      <a:pt x="11" y="259"/>
                    </a:moveTo>
                    <a:lnTo>
                      <a:pt x="11" y="259"/>
                    </a:lnTo>
                    <a:lnTo>
                      <a:pt x="28" y="243"/>
                    </a:lnTo>
                    <a:lnTo>
                      <a:pt x="47" y="224"/>
                    </a:lnTo>
                    <a:lnTo>
                      <a:pt x="63" y="207"/>
                    </a:lnTo>
                    <a:lnTo>
                      <a:pt x="81" y="190"/>
                    </a:lnTo>
                    <a:lnTo>
                      <a:pt x="97" y="172"/>
                    </a:lnTo>
                    <a:lnTo>
                      <a:pt x="112" y="155"/>
                    </a:lnTo>
                    <a:lnTo>
                      <a:pt x="129" y="139"/>
                    </a:lnTo>
                    <a:lnTo>
                      <a:pt x="145" y="121"/>
                    </a:lnTo>
                    <a:lnTo>
                      <a:pt x="163" y="106"/>
                    </a:lnTo>
                    <a:lnTo>
                      <a:pt x="180" y="90"/>
                    </a:lnTo>
                    <a:lnTo>
                      <a:pt x="199" y="75"/>
                    </a:lnTo>
                    <a:lnTo>
                      <a:pt x="216" y="61"/>
                    </a:lnTo>
                    <a:lnTo>
                      <a:pt x="236" y="49"/>
                    </a:lnTo>
                    <a:lnTo>
                      <a:pt x="258" y="37"/>
                    </a:lnTo>
                    <a:lnTo>
                      <a:pt x="279" y="26"/>
                    </a:lnTo>
                    <a:lnTo>
                      <a:pt x="302" y="16"/>
                    </a:lnTo>
                    <a:lnTo>
                      <a:pt x="297" y="0"/>
                    </a:lnTo>
                    <a:lnTo>
                      <a:pt x="274" y="10"/>
                    </a:lnTo>
                    <a:lnTo>
                      <a:pt x="250" y="20"/>
                    </a:lnTo>
                    <a:lnTo>
                      <a:pt x="228" y="35"/>
                    </a:lnTo>
                    <a:lnTo>
                      <a:pt x="208" y="47"/>
                    </a:lnTo>
                    <a:lnTo>
                      <a:pt x="188" y="62"/>
                    </a:lnTo>
                    <a:lnTo>
                      <a:pt x="169" y="77"/>
                    </a:lnTo>
                    <a:lnTo>
                      <a:pt x="152" y="93"/>
                    </a:lnTo>
                    <a:lnTo>
                      <a:pt x="134" y="110"/>
                    </a:lnTo>
                    <a:lnTo>
                      <a:pt x="118" y="128"/>
                    </a:lnTo>
                    <a:lnTo>
                      <a:pt x="101" y="144"/>
                    </a:lnTo>
                    <a:lnTo>
                      <a:pt x="83" y="161"/>
                    </a:lnTo>
                    <a:lnTo>
                      <a:pt x="67" y="179"/>
                    </a:lnTo>
                    <a:lnTo>
                      <a:pt x="50" y="196"/>
                    </a:lnTo>
                    <a:lnTo>
                      <a:pt x="34" y="214"/>
                    </a:lnTo>
                    <a:lnTo>
                      <a:pt x="18" y="230"/>
                    </a:lnTo>
                    <a:lnTo>
                      <a:pt x="0" y="246"/>
                    </a:lnTo>
                    <a:lnTo>
                      <a:pt x="11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7" name="Freeform 78"/>
              <p:cNvSpPr>
                <a:spLocks/>
              </p:cNvSpPr>
              <p:nvPr/>
            </p:nvSpPr>
            <p:spPr bwMode="auto">
              <a:xfrm>
                <a:off x="2193" y="2637"/>
                <a:ext cx="67" cy="28"/>
              </a:xfrm>
              <a:custGeom>
                <a:avLst/>
                <a:gdLst>
                  <a:gd name="T0" fmla="*/ 0 w 134"/>
                  <a:gd name="T1" fmla="*/ 51 h 55"/>
                  <a:gd name="T2" fmla="*/ 6 w 134"/>
                  <a:gd name="T3" fmla="*/ 54 h 55"/>
                  <a:gd name="T4" fmla="*/ 22 w 134"/>
                  <a:gd name="T5" fmla="*/ 52 h 55"/>
                  <a:gd name="T6" fmla="*/ 41 w 134"/>
                  <a:gd name="T7" fmla="*/ 50 h 55"/>
                  <a:gd name="T8" fmla="*/ 57 w 134"/>
                  <a:gd name="T9" fmla="*/ 47 h 55"/>
                  <a:gd name="T10" fmla="*/ 73 w 134"/>
                  <a:gd name="T11" fmla="*/ 43 h 55"/>
                  <a:gd name="T12" fmla="*/ 91 w 134"/>
                  <a:gd name="T13" fmla="*/ 39 h 55"/>
                  <a:gd name="T14" fmla="*/ 107 w 134"/>
                  <a:gd name="T15" fmla="*/ 32 h 55"/>
                  <a:gd name="T16" fmla="*/ 120 w 134"/>
                  <a:gd name="T17" fmla="*/ 23 h 55"/>
                  <a:gd name="T18" fmla="*/ 134 w 134"/>
                  <a:gd name="T19" fmla="*/ 13 h 55"/>
                  <a:gd name="T20" fmla="*/ 123 w 134"/>
                  <a:gd name="T21" fmla="*/ 0 h 55"/>
                  <a:gd name="T22" fmla="*/ 112 w 134"/>
                  <a:gd name="T23" fmla="*/ 9 h 55"/>
                  <a:gd name="T24" fmla="*/ 99 w 134"/>
                  <a:gd name="T25" fmla="*/ 16 h 55"/>
                  <a:gd name="T26" fmla="*/ 86 w 134"/>
                  <a:gd name="T27" fmla="*/ 23 h 55"/>
                  <a:gd name="T28" fmla="*/ 71 w 134"/>
                  <a:gd name="T29" fmla="*/ 27 h 55"/>
                  <a:gd name="T30" fmla="*/ 55 w 134"/>
                  <a:gd name="T31" fmla="*/ 31 h 55"/>
                  <a:gd name="T32" fmla="*/ 39 w 134"/>
                  <a:gd name="T33" fmla="*/ 33 h 55"/>
                  <a:gd name="T34" fmla="*/ 22 w 134"/>
                  <a:gd name="T35" fmla="*/ 36 h 55"/>
                  <a:gd name="T36" fmla="*/ 6 w 134"/>
                  <a:gd name="T37" fmla="*/ 38 h 55"/>
                  <a:gd name="T38" fmla="*/ 13 w 134"/>
                  <a:gd name="T39" fmla="*/ 40 h 55"/>
                  <a:gd name="T40" fmla="*/ 0 w 134"/>
                  <a:gd name="T41" fmla="*/ 51 h 55"/>
                  <a:gd name="T42" fmla="*/ 4 w 134"/>
                  <a:gd name="T43" fmla="*/ 55 h 55"/>
                  <a:gd name="T44" fmla="*/ 6 w 134"/>
                  <a:gd name="T45" fmla="*/ 54 h 55"/>
                  <a:gd name="T46" fmla="*/ 0 w 134"/>
                  <a:gd name="T47" fmla="*/ 51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4"/>
                  <a:gd name="T73" fmla="*/ 0 h 55"/>
                  <a:gd name="T74" fmla="*/ 134 w 134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4" h="55">
                    <a:moveTo>
                      <a:pt x="0" y="51"/>
                    </a:moveTo>
                    <a:lnTo>
                      <a:pt x="6" y="54"/>
                    </a:lnTo>
                    <a:lnTo>
                      <a:pt x="22" y="52"/>
                    </a:lnTo>
                    <a:lnTo>
                      <a:pt x="41" y="50"/>
                    </a:lnTo>
                    <a:lnTo>
                      <a:pt x="57" y="47"/>
                    </a:lnTo>
                    <a:lnTo>
                      <a:pt x="73" y="43"/>
                    </a:lnTo>
                    <a:lnTo>
                      <a:pt x="91" y="39"/>
                    </a:lnTo>
                    <a:lnTo>
                      <a:pt x="107" y="32"/>
                    </a:lnTo>
                    <a:lnTo>
                      <a:pt x="120" y="23"/>
                    </a:lnTo>
                    <a:lnTo>
                      <a:pt x="134" y="13"/>
                    </a:lnTo>
                    <a:lnTo>
                      <a:pt x="123" y="0"/>
                    </a:lnTo>
                    <a:lnTo>
                      <a:pt x="112" y="9"/>
                    </a:lnTo>
                    <a:lnTo>
                      <a:pt x="99" y="16"/>
                    </a:lnTo>
                    <a:lnTo>
                      <a:pt x="86" y="23"/>
                    </a:lnTo>
                    <a:lnTo>
                      <a:pt x="71" y="27"/>
                    </a:lnTo>
                    <a:lnTo>
                      <a:pt x="55" y="31"/>
                    </a:lnTo>
                    <a:lnTo>
                      <a:pt x="39" y="33"/>
                    </a:lnTo>
                    <a:lnTo>
                      <a:pt x="22" y="36"/>
                    </a:lnTo>
                    <a:lnTo>
                      <a:pt x="6" y="38"/>
                    </a:lnTo>
                    <a:lnTo>
                      <a:pt x="13" y="40"/>
                    </a:lnTo>
                    <a:lnTo>
                      <a:pt x="0" y="51"/>
                    </a:lnTo>
                    <a:lnTo>
                      <a:pt x="4" y="55"/>
                    </a:lnTo>
                    <a:lnTo>
                      <a:pt x="6" y="5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8" name="Freeform 79"/>
              <p:cNvSpPr>
                <a:spLocks/>
              </p:cNvSpPr>
              <p:nvPr/>
            </p:nvSpPr>
            <p:spPr bwMode="auto">
              <a:xfrm>
                <a:off x="2174" y="2566"/>
                <a:ext cx="26" cy="97"/>
              </a:xfrm>
              <a:custGeom>
                <a:avLst/>
                <a:gdLst>
                  <a:gd name="T0" fmla="*/ 5 w 51"/>
                  <a:gd name="T1" fmla="*/ 0 h 193"/>
                  <a:gd name="T2" fmla="*/ 5 w 51"/>
                  <a:gd name="T3" fmla="*/ 0 h 193"/>
                  <a:gd name="T4" fmla="*/ 4 w 51"/>
                  <a:gd name="T5" fmla="*/ 24 h 193"/>
                  <a:gd name="T6" fmla="*/ 3 w 51"/>
                  <a:gd name="T7" fmla="*/ 49 h 193"/>
                  <a:gd name="T8" fmla="*/ 0 w 51"/>
                  <a:gd name="T9" fmla="*/ 75 h 193"/>
                  <a:gd name="T10" fmla="*/ 3 w 51"/>
                  <a:gd name="T11" fmla="*/ 99 h 193"/>
                  <a:gd name="T12" fmla="*/ 5 w 51"/>
                  <a:gd name="T13" fmla="*/ 126 h 193"/>
                  <a:gd name="T14" fmla="*/ 12 w 51"/>
                  <a:gd name="T15" fmla="*/ 150 h 193"/>
                  <a:gd name="T16" fmla="*/ 23 w 51"/>
                  <a:gd name="T17" fmla="*/ 173 h 193"/>
                  <a:gd name="T18" fmla="*/ 38 w 51"/>
                  <a:gd name="T19" fmla="*/ 193 h 193"/>
                  <a:gd name="T20" fmla="*/ 51 w 51"/>
                  <a:gd name="T21" fmla="*/ 182 h 193"/>
                  <a:gd name="T22" fmla="*/ 36 w 51"/>
                  <a:gd name="T23" fmla="*/ 165 h 193"/>
                  <a:gd name="T24" fmla="*/ 28 w 51"/>
                  <a:gd name="T25" fmla="*/ 145 h 193"/>
                  <a:gd name="T26" fmla="*/ 22 w 51"/>
                  <a:gd name="T27" fmla="*/ 123 h 193"/>
                  <a:gd name="T28" fmla="*/ 19 w 51"/>
                  <a:gd name="T29" fmla="*/ 99 h 193"/>
                  <a:gd name="T30" fmla="*/ 19 w 51"/>
                  <a:gd name="T31" fmla="*/ 75 h 193"/>
                  <a:gd name="T32" fmla="*/ 19 w 51"/>
                  <a:gd name="T33" fmla="*/ 49 h 193"/>
                  <a:gd name="T34" fmla="*/ 20 w 51"/>
                  <a:gd name="T35" fmla="*/ 24 h 193"/>
                  <a:gd name="T36" fmla="*/ 22 w 51"/>
                  <a:gd name="T37" fmla="*/ 0 h 193"/>
                  <a:gd name="T38" fmla="*/ 22 w 51"/>
                  <a:gd name="T39" fmla="*/ 0 h 193"/>
                  <a:gd name="T40" fmla="*/ 5 w 51"/>
                  <a:gd name="T41" fmla="*/ 0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193"/>
                  <a:gd name="T65" fmla="*/ 51 w 51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193">
                    <a:moveTo>
                      <a:pt x="5" y="0"/>
                    </a:moveTo>
                    <a:lnTo>
                      <a:pt x="5" y="0"/>
                    </a:lnTo>
                    <a:lnTo>
                      <a:pt x="4" y="24"/>
                    </a:lnTo>
                    <a:lnTo>
                      <a:pt x="3" y="49"/>
                    </a:lnTo>
                    <a:lnTo>
                      <a:pt x="0" y="75"/>
                    </a:lnTo>
                    <a:lnTo>
                      <a:pt x="3" y="99"/>
                    </a:lnTo>
                    <a:lnTo>
                      <a:pt x="5" y="126"/>
                    </a:lnTo>
                    <a:lnTo>
                      <a:pt x="12" y="150"/>
                    </a:lnTo>
                    <a:lnTo>
                      <a:pt x="23" y="173"/>
                    </a:lnTo>
                    <a:lnTo>
                      <a:pt x="38" y="193"/>
                    </a:lnTo>
                    <a:lnTo>
                      <a:pt x="51" y="182"/>
                    </a:lnTo>
                    <a:lnTo>
                      <a:pt x="36" y="165"/>
                    </a:lnTo>
                    <a:lnTo>
                      <a:pt x="28" y="145"/>
                    </a:lnTo>
                    <a:lnTo>
                      <a:pt x="22" y="123"/>
                    </a:lnTo>
                    <a:lnTo>
                      <a:pt x="19" y="99"/>
                    </a:lnTo>
                    <a:lnTo>
                      <a:pt x="19" y="75"/>
                    </a:lnTo>
                    <a:lnTo>
                      <a:pt x="19" y="49"/>
                    </a:lnTo>
                    <a:lnTo>
                      <a:pt x="20" y="24"/>
                    </a:lnTo>
                    <a:lnTo>
                      <a:pt x="2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9" name="Freeform 80"/>
              <p:cNvSpPr>
                <a:spLocks/>
              </p:cNvSpPr>
              <p:nvPr/>
            </p:nvSpPr>
            <p:spPr bwMode="auto">
              <a:xfrm>
                <a:off x="2169" y="2507"/>
                <a:ext cx="16" cy="59"/>
              </a:xfrm>
              <a:custGeom>
                <a:avLst/>
                <a:gdLst>
                  <a:gd name="T0" fmla="*/ 0 w 31"/>
                  <a:gd name="T1" fmla="*/ 3 h 120"/>
                  <a:gd name="T2" fmla="*/ 0 w 31"/>
                  <a:gd name="T3" fmla="*/ 3 h 120"/>
                  <a:gd name="T4" fmla="*/ 5 w 31"/>
                  <a:gd name="T5" fmla="*/ 32 h 120"/>
                  <a:gd name="T6" fmla="*/ 10 w 31"/>
                  <a:gd name="T7" fmla="*/ 62 h 120"/>
                  <a:gd name="T8" fmla="*/ 14 w 31"/>
                  <a:gd name="T9" fmla="*/ 89 h 120"/>
                  <a:gd name="T10" fmla="*/ 14 w 31"/>
                  <a:gd name="T11" fmla="*/ 120 h 120"/>
                  <a:gd name="T12" fmla="*/ 31 w 31"/>
                  <a:gd name="T13" fmla="*/ 120 h 120"/>
                  <a:gd name="T14" fmla="*/ 31 w 31"/>
                  <a:gd name="T15" fmla="*/ 89 h 120"/>
                  <a:gd name="T16" fmla="*/ 26 w 31"/>
                  <a:gd name="T17" fmla="*/ 59 h 120"/>
                  <a:gd name="T18" fmla="*/ 21 w 31"/>
                  <a:gd name="T19" fmla="*/ 30 h 120"/>
                  <a:gd name="T20" fmla="*/ 16 w 31"/>
                  <a:gd name="T21" fmla="*/ 0 h 120"/>
                  <a:gd name="T22" fmla="*/ 16 w 31"/>
                  <a:gd name="T23" fmla="*/ 0 h 120"/>
                  <a:gd name="T24" fmla="*/ 0 w 31"/>
                  <a:gd name="T25" fmla="*/ 3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20"/>
                  <a:gd name="T41" fmla="*/ 31 w 31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20">
                    <a:moveTo>
                      <a:pt x="0" y="3"/>
                    </a:moveTo>
                    <a:lnTo>
                      <a:pt x="0" y="3"/>
                    </a:lnTo>
                    <a:lnTo>
                      <a:pt x="5" y="32"/>
                    </a:lnTo>
                    <a:lnTo>
                      <a:pt x="10" y="62"/>
                    </a:lnTo>
                    <a:lnTo>
                      <a:pt x="14" y="89"/>
                    </a:lnTo>
                    <a:lnTo>
                      <a:pt x="14" y="120"/>
                    </a:lnTo>
                    <a:lnTo>
                      <a:pt x="31" y="120"/>
                    </a:lnTo>
                    <a:lnTo>
                      <a:pt x="31" y="89"/>
                    </a:lnTo>
                    <a:lnTo>
                      <a:pt x="26" y="59"/>
                    </a:lnTo>
                    <a:lnTo>
                      <a:pt x="21" y="3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0" name="Freeform 81"/>
              <p:cNvSpPr>
                <a:spLocks/>
              </p:cNvSpPr>
              <p:nvPr/>
            </p:nvSpPr>
            <p:spPr bwMode="auto">
              <a:xfrm>
                <a:off x="2167" y="2434"/>
                <a:ext cx="13" cy="74"/>
              </a:xfrm>
              <a:custGeom>
                <a:avLst/>
                <a:gdLst>
                  <a:gd name="T0" fmla="*/ 9 w 25"/>
                  <a:gd name="T1" fmla="*/ 0 h 148"/>
                  <a:gd name="T2" fmla="*/ 9 w 25"/>
                  <a:gd name="T3" fmla="*/ 2 h 148"/>
                  <a:gd name="T4" fmla="*/ 4 w 25"/>
                  <a:gd name="T5" fmla="*/ 38 h 148"/>
                  <a:gd name="T6" fmla="*/ 1 w 25"/>
                  <a:gd name="T7" fmla="*/ 74 h 148"/>
                  <a:gd name="T8" fmla="*/ 0 w 25"/>
                  <a:gd name="T9" fmla="*/ 110 h 148"/>
                  <a:gd name="T10" fmla="*/ 4 w 25"/>
                  <a:gd name="T11" fmla="*/ 148 h 148"/>
                  <a:gd name="T12" fmla="*/ 20 w 25"/>
                  <a:gd name="T13" fmla="*/ 145 h 148"/>
                  <a:gd name="T14" fmla="*/ 16 w 25"/>
                  <a:gd name="T15" fmla="*/ 110 h 148"/>
                  <a:gd name="T16" fmla="*/ 17 w 25"/>
                  <a:gd name="T17" fmla="*/ 74 h 148"/>
                  <a:gd name="T18" fmla="*/ 20 w 25"/>
                  <a:gd name="T19" fmla="*/ 38 h 148"/>
                  <a:gd name="T20" fmla="*/ 25 w 25"/>
                  <a:gd name="T21" fmla="*/ 2 h 148"/>
                  <a:gd name="T22" fmla="*/ 25 w 25"/>
                  <a:gd name="T23" fmla="*/ 3 h 148"/>
                  <a:gd name="T24" fmla="*/ 9 w 25"/>
                  <a:gd name="T25" fmla="*/ 0 h 1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8"/>
                  <a:gd name="T41" fmla="*/ 25 w 25"/>
                  <a:gd name="T42" fmla="*/ 148 h 1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8">
                    <a:moveTo>
                      <a:pt x="9" y="0"/>
                    </a:moveTo>
                    <a:lnTo>
                      <a:pt x="9" y="2"/>
                    </a:lnTo>
                    <a:lnTo>
                      <a:pt x="4" y="38"/>
                    </a:lnTo>
                    <a:lnTo>
                      <a:pt x="1" y="74"/>
                    </a:lnTo>
                    <a:lnTo>
                      <a:pt x="0" y="110"/>
                    </a:lnTo>
                    <a:lnTo>
                      <a:pt x="4" y="148"/>
                    </a:lnTo>
                    <a:lnTo>
                      <a:pt x="20" y="145"/>
                    </a:lnTo>
                    <a:lnTo>
                      <a:pt x="16" y="110"/>
                    </a:lnTo>
                    <a:lnTo>
                      <a:pt x="17" y="74"/>
                    </a:lnTo>
                    <a:lnTo>
                      <a:pt x="20" y="38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Freeform 82"/>
              <p:cNvSpPr>
                <a:spLocks/>
              </p:cNvSpPr>
              <p:nvPr/>
            </p:nvSpPr>
            <p:spPr bwMode="auto">
              <a:xfrm>
                <a:off x="2172" y="2383"/>
                <a:ext cx="19" cy="52"/>
              </a:xfrm>
              <a:custGeom>
                <a:avLst/>
                <a:gdLst>
                  <a:gd name="T0" fmla="*/ 21 w 38"/>
                  <a:gd name="T1" fmla="*/ 0 h 105"/>
                  <a:gd name="T2" fmla="*/ 21 w 38"/>
                  <a:gd name="T3" fmla="*/ 0 h 105"/>
                  <a:gd name="T4" fmla="*/ 19 w 38"/>
                  <a:gd name="T5" fmla="*/ 26 h 105"/>
                  <a:gd name="T6" fmla="*/ 12 w 38"/>
                  <a:gd name="T7" fmla="*/ 51 h 105"/>
                  <a:gd name="T8" fmla="*/ 5 w 38"/>
                  <a:gd name="T9" fmla="*/ 77 h 105"/>
                  <a:gd name="T10" fmla="*/ 0 w 38"/>
                  <a:gd name="T11" fmla="*/ 102 h 105"/>
                  <a:gd name="T12" fmla="*/ 16 w 38"/>
                  <a:gd name="T13" fmla="*/ 105 h 105"/>
                  <a:gd name="T14" fmla="*/ 21 w 38"/>
                  <a:gd name="T15" fmla="*/ 79 h 105"/>
                  <a:gd name="T16" fmla="*/ 28 w 38"/>
                  <a:gd name="T17" fmla="*/ 54 h 105"/>
                  <a:gd name="T18" fmla="*/ 35 w 38"/>
                  <a:gd name="T19" fmla="*/ 28 h 105"/>
                  <a:gd name="T20" fmla="*/ 38 w 38"/>
                  <a:gd name="T21" fmla="*/ 0 h 105"/>
                  <a:gd name="T22" fmla="*/ 38 w 38"/>
                  <a:gd name="T23" fmla="*/ 0 h 105"/>
                  <a:gd name="T24" fmla="*/ 21 w 38"/>
                  <a:gd name="T25" fmla="*/ 0 h 1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05"/>
                  <a:gd name="T41" fmla="*/ 38 w 38"/>
                  <a:gd name="T42" fmla="*/ 105 h 1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05">
                    <a:moveTo>
                      <a:pt x="21" y="0"/>
                    </a:moveTo>
                    <a:lnTo>
                      <a:pt x="21" y="0"/>
                    </a:lnTo>
                    <a:lnTo>
                      <a:pt x="19" y="26"/>
                    </a:lnTo>
                    <a:lnTo>
                      <a:pt x="12" y="51"/>
                    </a:lnTo>
                    <a:lnTo>
                      <a:pt x="5" y="77"/>
                    </a:lnTo>
                    <a:lnTo>
                      <a:pt x="0" y="102"/>
                    </a:lnTo>
                    <a:lnTo>
                      <a:pt x="16" y="105"/>
                    </a:lnTo>
                    <a:lnTo>
                      <a:pt x="21" y="79"/>
                    </a:lnTo>
                    <a:lnTo>
                      <a:pt x="28" y="54"/>
                    </a:lnTo>
                    <a:lnTo>
                      <a:pt x="35" y="28"/>
                    </a:lnTo>
                    <a:lnTo>
                      <a:pt x="3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2" name="Freeform 83"/>
              <p:cNvSpPr>
                <a:spLocks/>
              </p:cNvSpPr>
              <p:nvPr/>
            </p:nvSpPr>
            <p:spPr bwMode="auto">
              <a:xfrm>
                <a:off x="2175" y="2256"/>
                <a:ext cx="16" cy="127"/>
              </a:xfrm>
              <a:custGeom>
                <a:avLst/>
                <a:gdLst>
                  <a:gd name="T0" fmla="*/ 0 w 31"/>
                  <a:gd name="T1" fmla="*/ 0 h 253"/>
                  <a:gd name="T2" fmla="*/ 0 w 31"/>
                  <a:gd name="T3" fmla="*/ 0 h 253"/>
                  <a:gd name="T4" fmla="*/ 5 w 31"/>
                  <a:gd name="T5" fmla="*/ 64 h 253"/>
                  <a:gd name="T6" fmla="*/ 10 w 31"/>
                  <a:gd name="T7" fmla="*/ 126 h 253"/>
                  <a:gd name="T8" fmla="*/ 14 w 31"/>
                  <a:gd name="T9" fmla="*/ 189 h 253"/>
                  <a:gd name="T10" fmla="*/ 14 w 31"/>
                  <a:gd name="T11" fmla="*/ 253 h 253"/>
                  <a:gd name="T12" fmla="*/ 31 w 31"/>
                  <a:gd name="T13" fmla="*/ 253 h 253"/>
                  <a:gd name="T14" fmla="*/ 31 w 31"/>
                  <a:gd name="T15" fmla="*/ 189 h 253"/>
                  <a:gd name="T16" fmla="*/ 27 w 31"/>
                  <a:gd name="T17" fmla="*/ 126 h 253"/>
                  <a:gd name="T18" fmla="*/ 21 w 31"/>
                  <a:gd name="T19" fmla="*/ 64 h 253"/>
                  <a:gd name="T20" fmla="*/ 16 w 31"/>
                  <a:gd name="T21" fmla="*/ 0 h 253"/>
                  <a:gd name="T22" fmla="*/ 16 w 31"/>
                  <a:gd name="T23" fmla="*/ 0 h 253"/>
                  <a:gd name="T24" fmla="*/ 0 w 31"/>
                  <a:gd name="T25" fmla="*/ 0 h 2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53"/>
                  <a:gd name="T41" fmla="*/ 31 w 31"/>
                  <a:gd name="T42" fmla="*/ 253 h 2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53">
                    <a:moveTo>
                      <a:pt x="0" y="0"/>
                    </a:moveTo>
                    <a:lnTo>
                      <a:pt x="0" y="0"/>
                    </a:lnTo>
                    <a:lnTo>
                      <a:pt x="5" y="64"/>
                    </a:lnTo>
                    <a:lnTo>
                      <a:pt x="10" y="126"/>
                    </a:lnTo>
                    <a:lnTo>
                      <a:pt x="14" y="189"/>
                    </a:lnTo>
                    <a:lnTo>
                      <a:pt x="14" y="253"/>
                    </a:lnTo>
                    <a:lnTo>
                      <a:pt x="31" y="253"/>
                    </a:lnTo>
                    <a:lnTo>
                      <a:pt x="31" y="189"/>
                    </a:lnTo>
                    <a:lnTo>
                      <a:pt x="27" y="126"/>
                    </a:lnTo>
                    <a:lnTo>
                      <a:pt x="21" y="64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3" name="Freeform 84"/>
              <p:cNvSpPr>
                <a:spLocks/>
              </p:cNvSpPr>
              <p:nvPr/>
            </p:nvSpPr>
            <p:spPr bwMode="auto">
              <a:xfrm>
                <a:off x="2153" y="2172"/>
                <a:ext cx="30" cy="84"/>
              </a:xfrm>
              <a:custGeom>
                <a:avLst/>
                <a:gdLst>
                  <a:gd name="T0" fmla="*/ 0 w 62"/>
                  <a:gd name="T1" fmla="*/ 11 h 170"/>
                  <a:gd name="T2" fmla="*/ 0 w 62"/>
                  <a:gd name="T3" fmla="*/ 11 h 170"/>
                  <a:gd name="T4" fmla="*/ 12 w 62"/>
                  <a:gd name="T5" fmla="*/ 29 h 170"/>
                  <a:gd name="T6" fmla="*/ 22 w 62"/>
                  <a:gd name="T7" fmla="*/ 47 h 170"/>
                  <a:gd name="T8" fmla="*/ 30 w 62"/>
                  <a:gd name="T9" fmla="*/ 66 h 170"/>
                  <a:gd name="T10" fmla="*/ 35 w 62"/>
                  <a:gd name="T11" fmla="*/ 85 h 170"/>
                  <a:gd name="T12" fmla="*/ 39 w 62"/>
                  <a:gd name="T13" fmla="*/ 106 h 170"/>
                  <a:gd name="T14" fmla="*/ 42 w 62"/>
                  <a:gd name="T15" fmla="*/ 127 h 170"/>
                  <a:gd name="T16" fmla="*/ 44 w 62"/>
                  <a:gd name="T17" fmla="*/ 148 h 170"/>
                  <a:gd name="T18" fmla="*/ 46 w 62"/>
                  <a:gd name="T19" fmla="*/ 170 h 170"/>
                  <a:gd name="T20" fmla="*/ 62 w 62"/>
                  <a:gd name="T21" fmla="*/ 170 h 170"/>
                  <a:gd name="T22" fmla="*/ 60 w 62"/>
                  <a:gd name="T23" fmla="*/ 148 h 170"/>
                  <a:gd name="T24" fmla="*/ 58 w 62"/>
                  <a:gd name="T25" fmla="*/ 127 h 170"/>
                  <a:gd name="T26" fmla="*/ 55 w 62"/>
                  <a:gd name="T27" fmla="*/ 104 h 170"/>
                  <a:gd name="T28" fmla="*/ 51 w 62"/>
                  <a:gd name="T29" fmla="*/ 82 h 170"/>
                  <a:gd name="T30" fmla="*/ 46 w 62"/>
                  <a:gd name="T31" fmla="*/ 61 h 170"/>
                  <a:gd name="T32" fmla="*/ 38 w 62"/>
                  <a:gd name="T33" fmla="*/ 39 h 170"/>
                  <a:gd name="T34" fmla="*/ 26 w 62"/>
                  <a:gd name="T35" fmla="*/ 21 h 170"/>
                  <a:gd name="T36" fmla="*/ 14 w 62"/>
                  <a:gd name="T37" fmla="*/ 0 h 170"/>
                  <a:gd name="T38" fmla="*/ 14 w 62"/>
                  <a:gd name="T39" fmla="*/ 0 h 170"/>
                  <a:gd name="T40" fmla="*/ 0 w 62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"/>
                  <a:gd name="T64" fmla="*/ 0 h 170"/>
                  <a:gd name="T65" fmla="*/ 62 w 62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2" y="29"/>
                    </a:lnTo>
                    <a:lnTo>
                      <a:pt x="22" y="47"/>
                    </a:lnTo>
                    <a:lnTo>
                      <a:pt x="30" y="66"/>
                    </a:lnTo>
                    <a:lnTo>
                      <a:pt x="35" y="85"/>
                    </a:lnTo>
                    <a:lnTo>
                      <a:pt x="39" y="106"/>
                    </a:lnTo>
                    <a:lnTo>
                      <a:pt x="42" y="127"/>
                    </a:lnTo>
                    <a:lnTo>
                      <a:pt x="44" y="148"/>
                    </a:lnTo>
                    <a:lnTo>
                      <a:pt x="46" y="170"/>
                    </a:lnTo>
                    <a:lnTo>
                      <a:pt x="62" y="170"/>
                    </a:lnTo>
                    <a:lnTo>
                      <a:pt x="60" y="148"/>
                    </a:lnTo>
                    <a:lnTo>
                      <a:pt x="58" y="127"/>
                    </a:lnTo>
                    <a:lnTo>
                      <a:pt x="55" y="104"/>
                    </a:lnTo>
                    <a:lnTo>
                      <a:pt x="51" y="82"/>
                    </a:lnTo>
                    <a:lnTo>
                      <a:pt x="46" y="61"/>
                    </a:lnTo>
                    <a:lnTo>
                      <a:pt x="38" y="39"/>
                    </a:lnTo>
                    <a:lnTo>
                      <a:pt x="26" y="21"/>
                    </a:lnTo>
                    <a:lnTo>
                      <a:pt x="1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4" name="Freeform 85"/>
              <p:cNvSpPr>
                <a:spLocks/>
              </p:cNvSpPr>
              <p:nvPr/>
            </p:nvSpPr>
            <p:spPr bwMode="auto">
              <a:xfrm>
                <a:off x="2112" y="2150"/>
                <a:ext cx="47" cy="27"/>
              </a:xfrm>
              <a:custGeom>
                <a:avLst/>
                <a:gdLst>
                  <a:gd name="T0" fmla="*/ 2 w 94"/>
                  <a:gd name="T1" fmla="*/ 20 h 53"/>
                  <a:gd name="T2" fmla="*/ 2 w 94"/>
                  <a:gd name="T3" fmla="*/ 20 h 53"/>
                  <a:gd name="T4" fmla="*/ 14 w 94"/>
                  <a:gd name="T5" fmla="*/ 18 h 53"/>
                  <a:gd name="T6" fmla="*/ 26 w 94"/>
                  <a:gd name="T7" fmla="*/ 18 h 53"/>
                  <a:gd name="T8" fmla="*/ 37 w 94"/>
                  <a:gd name="T9" fmla="*/ 20 h 53"/>
                  <a:gd name="T10" fmla="*/ 47 w 94"/>
                  <a:gd name="T11" fmla="*/ 25 h 53"/>
                  <a:gd name="T12" fmla="*/ 55 w 94"/>
                  <a:gd name="T13" fmla="*/ 29 h 53"/>
                  <a:gd name="T14" fmla="*/ 64 w 94"/>
                  <a:gd name="T15" fmla="*/ 37 h 53"/>
                  <a:gd name="T16" fmla="*/ 73 w 94"/>
                  <a:gd name="T17" fmla="*/ 44 h 53"/>
                  <a:gd name="T18" fmla="*/ 80 w 94"/>
                  <a:gd name="T19" fmla="*/ 53 h 53"/>
                  <a:gd name="T20" fmla="*/ 94 w 94"/>
                  <a:gd name="T21" fmla="*/ 42 h 53"/>
                  <a:gd name="T22" fmla="*/ 84 w 94"/>
                  <a:gd name="T23" fmla="*/ 33 h 53"/>
                  <a:gd name="T24" fmla="*/ 75 w 94"/>
                  <a:gd name="T25" fmla="*/ 24 h 53"/>
                  <a:gd name="T26" fmla="*/ 65 w 94"/>
                  <a:gd name="T27" fmla="*/ 16 h 53"/>
                  <a:gd name="T28" fmla="*/ 55 w 94"/>
                  <a:gd name="T29" fmla="*/ 9 h 53"/>
                  <a:gd name="T30" fmla="*/ 40 w 94"/>
                  <a:gd name="T31" fmla="*/ 4 h 53"/>
                  <a:gd name="T32" fmla="*/ 26 w 94"/>
                  <a:gd name="T33" fmla="*/ 2 h 53"/>
                  <a:gd name="T34" fmla="*/ 14 w 94"/>
                  <a:gd name="T35" fmla="*/ 0 h 53"/>
                  <a:gd name="T36" fmla="*/ 0 w 94"/>
                  <a:gd name="T37" fmla="*/ 4 h 53"/>
                  <a:gd name="T38" fmla="*/ 0 w 94"/>
                  <a:gd name="T39" fmla="*/ 4 h 53"/>
                  <a:gd name="T40" fmla="*/ 2 w 94"/>
                  <a:gd name="T41" fmla="*/ 2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4"/>
                  <a:gd name="T64" fmla="*/ 0 h 53"/>
                  <a:gd name="T65" fmla="*/ 94 w 94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4" h="53">
                    <a:moveTo>
                      <a:pt x="2" y="20"/>
                    </a:moveTo>
                    <a:lnTo>
                      <a:pt x="2" y="20"/>
                    </a:lnTo>
                    <a:lnTo>
                      <a:pt x="14" y="18"/>
                    </a:lnTo>
                    <a:lnTo>
                      <a:pt x="26" y="18"/>
                    </a:lnTo>
                    <a:lnTo>
                      <a:pt x="37" y="20"/>
                    </a:lnTo>
                    <a:lnTo>
                      <a:pt x="47" y="25"/>
                    </a:lnTo>
                    <a:lnTo>
                      <a:pt x="55" y="29"/>
                    </a:lnTo>
                    <a:lnTo>
                      <a:pt x="64" y="37"/>
                    </a:lnTo>
                    <a:lnTo>
                      <a:pt x="73" y="44"/>
                    </a:lnTo>
                    <a:lnTo>
                      <a:pt x="80" y="53"/>
                    </a:lnTo>
                    <a:lnTo>
                      <a:pt x="94" y="42"/>
                    </a:lnTo>
                    <a:lnTo>
                      <a:pt x="84" y="33"/>
                    </a:lnTo>
                    <a:lnTo>
                      <a:pt x="75" y="24"/>
                    </a:lnTo>
                    <a:lnTo>
                      <a:pt x="65" y="16"/>
                    </a:lnTo>
                    <a:lnTo>
                      <a:pt x="55" y="9"/>
                    </a:lnTo>
                    <a:lnTo>
                      <a:pt x="40" y="4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5" name="Freeform 86"/>
              <p:cNvSpPr>
                <a:spLocks/>
              </p:cNvSpPr>
              <p:nvPr/>
            </p:nvSpPr>
            <p:spPr bwMode="auto">
              <a:xfrm>
                <a:off x="2078" y="2152"/>
                <a:ext cx="36" cy="55"/>
              </a:xfrm>
              <a:custGeom>
                <a:avLst/>
                <a:gdLst>
                  <a:gd name="T0" fmla="*/ 16 w 71"/>
                  <a:gd name="T1" fmla="*/ 108 h 108"/>
                  <a:gd name="T2" fmla="*/ 16 w 71"/>
                  <a:gd name="T3" fmla="*/ 108 h 108"/>
                  <a:gd name="T4" fmla="*/ 18 w 71"/>
                  <a:gd name="T5" fmla="*/ 92 h 108"/>
                  <a:gd name="T6" fmla="*/ 20 w 71"/>
                  <a:gd name="T7" fmla="*/ 77 h 108"/>
                  <a:gd name="T8" fmla="*/ 24 w 71"/>
                  <a:gd name="T9" fmla="*/ 63 h 108"/>
                  <a:gd name="T10" fmla="*/ 30 w 71"/>
                  <a:gd name="T11" fmla="*/ 49 h 108"/>
                  <a:gd name="T12" fmla="*/ 36 w 71"/>
                  <a:gd name="T13" fmla="*/ 38 h 108"/>
                  <a:gd name="T14" fmla="*/ 46 w 71"/>
                  <a:gd name="T15" fmla="*/ 29 h 108"/>
                  <a:gd name="T16" fmla="*/ 58 w 71"/>
                  <a:gd name="T17" fmla="*/ 21 h 108"/>
                  <a:gd name="T18" fmla="*/ 71 w 71"/>
                  <a:gd name="T19" fmla="*/ 16 h 108"/>
                  <a:gd name="T20" fmla="*/ 69 w 71"/>
                  <a:gd name="T21" fmla="*/ 0 h 108"/>
                  <a:gd name="T22" fmla="*/ 50 w 71"/>
                  <a:gd name="T23" fmla="*/ 5 h 108"/>
                  <a:gd name="T24" fmla="*/ 35 w 71"/>
                  <a:gd name="T25" fmla="*/ 16 h 108"/>
                  <a:gd name="T26" fmla="*/ 23 w 71"/>
                  <a:gd name="T27" fmla="*/ 28 h 108"/>
                  <a:gd name="T28" fmla="*/ 13 w 71"/>
                  <a:gd name="T29" fmla="*/ 41 h 108"/>
                  <a:gd name="T30" fmla="*/ 8 w 71"/>
                  <a:gd name="T31" fmla="*/ 57 h 108"/>
                  <a:gd name="T32" fmla="*/ 4 w 71"/>
                  <a:gd name="T33" fmla="*/ 75 h 108"/>
                  <a:gd name="T34" fmla="*/ 1 w 71"/>
                  <a:gd name="T35" fmla="*/ 92 h 108"/>
                  <a:gd name="T36" fmla="*/ 0 w 71"/>
                  <a:gd name="T37" fmla="*/ 108 h 108"/>
                  <a:gd name="T38" fmla="*/ 0 w 71"/>
                  <a:gd name="T39" fmla="*/ 108 h 108"/>
                  <a:gd name="T40" fmla="*/ 16 w 71"/>
                  <a:gd name="T41" fmla="*/ 108 h 1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108"/>
                  <a:gd name="T65" fmla="*/ 71 w 71"/>
                  <a:gd name="T66" fmla="*/ 108 h 10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108">
                    <a:moveTo>
                      <a:pt x="16" y="108"/>
                    </a:moveTo>
                    <a:lnTo>
                      <a:pt x="16" y="108"/>
                    </a:lnTo>
                    <a:lnTo>
                      <a:pt x="18" y="92"/>
                    </a:lnTo>
                    <a:lnTo>
                      <a:pt x="20" y="77"/>
                    </a:lnTo>
                    <a:lnTo>
                      <a:pt x="24" y="63"/>
                    </a:lnTo>
                    <a:lnTo>
                      <a:pt x="30" y="49"/>
                    </a:lnTo>
                    <a:lnTo>
                      <a:pt x="36" y="38"/>
                    </a:lnTo>
                    <a:lnTo>
                      <a:pt x="46" y="29"/>
                    </a:lnTo>
                    <a:lnTo>
                      <a:pt x="58" y="21"/>
                    </a:lnTo>
                    <a:lnTo>
                      <a:pt x="71" y="16"/>
                    </a:lnTo>
                    <a:lnTo>
                      <a:pt x="69" y="0"/>
                    </a:lnTo>
                    <a:lnTo>
                      <a:pt x="50" y="5"/>
                    </a:lnTo>
                    <a:lnTo>
                      <a:pt x="35" y="16"/>
                    </a:lnTo>
                    <a:lnTo>
                      <a:pt x="23" y="28"/>
                    </a:lnTo>
                    <a:lnTo>
                      <a:pt x="13" y="41"/>
                    </a:lnTo>
                    <a:lnTo>
                      <a:pt x="8" y="57"/>
                    </a:lnTo>
                    <a:lnTo>
                      <a:pt x="4" y="75"/>
                    </a:lnTo>
                    <a:lnTo>
                      <a:pt x="1" y="92"/>
                    </a:lnTo>
                    <a:lnTo>
                      <a:pt x="0" y="108"/>
                    </a:lnTo>
                    <a:lnTo>
                      <a:pt x="16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6" name="Freeform 87"/>
              <p:cNvSpPr>
                <a:spLocks/>
              </p:cNvSpPr>
              <p:nvPr/>
            </p:nvSpPr>
            <p:spPr bwMode="auto">
              <a:xfrm>
                <a:off x="2077" y="2207"/>
                <a:ext cx="12" cy="110"/>
              </a:xfrm>
              <a:custGeom>
                <a:avLst/>
                <a:gdLst>
                  <a:gd name="T0" fmla="*/ 19 w 25"/>
                  <a:gd name="T1" fmla="*/ 220 h 220"/>
                  <a:gd name="T2" fmla="*/ 19 w 25"/>
                  <a:gd name="T3" fmla="*/ 219 h 220"/>
                  <a:gd name="T4" fmla="*/ 25 w 25"/>
                  <a:gd name="T5" fmla="*/ 164 h 220"/>
                  <a:gd name="T6" fmla="*/ 22 w 25"/>
                  <a:gd name="T7" fmla="*/ 110 h 220"/>
                  <a:gd name="T8" fmla="*/ 19 w 25"/>
                  <a:gd name="T9" fmla="*/ 57 h 220"/>
                  <a:gd name="T10" fmla="*/ 19 w 25"/>
                  <a:gd name="T11" fmla="*/ 0 h 220"/>
                  <a:gd name="T12" fmla="*/ 3 w 25"/>
                  <a:gd name="T13" fmla="*/ 0 h 220"/>
                  <a:gd name="T14" fmla="*/ 0 w 25"/>
                  <a:gd name="T15" fmla="*/ 57 h 220"/>
                  <a:gd name="T16" fmla="*/ 6 w 25"/>
                  <a:gd name="T17" fmla="*/ 110 h 220"/>
                  <a:gd name="T18" fmla="*/ 6 w 25"/>
                  <a:gd name="T19" fmla="*/ 164 h 220"/>
                  <a:gd name="T20" fmla="*/ 3 w 25"/>
                  <a:gd name="T21" fmla="*/ 219 h 220"/>
                  <a:gd name="T22" fmla="*/ 3 w 25"/>
                  <a:gd name="T23" fmla="*/ 218 h 220"/>
                  <a:gd name="T24" fmla="*/ 19 w 25"/>
                  <a:gd name="T25" fmla="*/ 22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20"/>
                  <a:gd name="T41" fmla="*/ 25 w 25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20">
                    <a:moveTo>
                      <a:pt x="19" y="220"/>
                    </a:moveTo>
                    <a:lnTo>
                      <a:pt x="19" y="219"/>
                    </a:lnTo>
                    <a:lnTo>
                      <a:pt x="25" y="164"/>
                    </a:lnTo>
                    <a:lnTo>
                      <a:pt x="22" y="110"/>
                    </a:lnTo>
                    <a:lnTo>
                      <a:pt x="19" y="57"/>
                    </a:lnTo>
                    <a:lnTo>
                      <a:pt x="19" y="0"/>
                    </a:lnTo>
                    <a:lnTo>
                      <a:pt x="3" y="0"/>
                    </a:lnTo>
                    <a:lnTo>
                      <a:pt x="0" y="57"/>
                    </a:lnTo>
                    <a:lnTo>
                      <a:pt x="6" y="110"/>
                    </a:lnTo>
                    <a:lnTo>
                      <a:pt x="6" y="164"/>
                    </a:lnTo>
                    <a:lnTo>
                      <a:pt x="3" y="219"/>
                    </a:lnTo>
                    <a:lnTo>
                      <a:pt x="3" y="218"/>
                    </a:lnTo>
                    <a:lnTo>
                      <a:pt x="19" y="2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7" name="Freeform 88"/>
              <p:cNvSpPr>
                <a:spLocks/>
              </p:cNvSpPr>
              <p:nvPr/>
            </p:nvSpPr>
            <p:spPr bwMode="auto">
              <a:xfrm>
                <a:off x="2067" y="2315"/>
                <a:ext cx="19" cy="40"/>
              </a:xfrm>
              <a:custGeom>
                <a:avLst/>
                <a:gdLst>
                  <a:gd name="T0" fmla="*/ 16 w 37"/>
                  <a:gd name="T1" fmla="*/ 79 h 79"/>
                  <a:gd name="T2" fmla="*/ 16 w 37"/>
                  <a:gd name="T3" fmla="*/ 79 h 79"/>
                  <a:gd name="T4" fmla="*/ 20 w 37"/>
                  <a:gd name="T5" fmla="*/ 60 h 79"/>
                  <a:gd name="T6" fmla="*/ 25 w 37"/>
                  <a:gd name="T7" fmla="*/ 41 h 79"/>
                  <a:gd name="T8" fmla="*/ 32 w 37"/>
                  <a:gd name="T9" fmla="*/ 22 h 79"/>
                  <a:gd name="T10" fmla="*/ 37 w 37"/>
                  <a:gd name="T11" fmla="*/ 2 h 79"/>
                  <a:gd name="T12" fmla="*/ 21 w 37"/>
                  <a:gd name="T13" fmla="*/ 0 h 79"/>
                  <a:gd name="T14" fmla="*/ 16 w 37"/>
                  <a:gd name="T15" fmla="*/ 17 h 79"/>
                  <a:gd name="T16" fmla="*/ 9 w 37"/>
                  <a:gd name="T17" fmla="*/ 36 h 79"/>
                  <a:gd name="T18" fmla="*/ 4 w 37"/>
                  <a:gd name="T19" fmla="*/ 57 h 79"/>
                  <a:gd name="T20" fmla="*/ 0 w 37"/>
                  <a:gd name="T21" fmla="*/ 79 h 79"/>
                  <a:gd name="T22" fmla="*/ 0 w 37"/>
                  <a:gd name="T23" fmla="*/ 79 h 79"/>
                  <a:gd name="T24" fmla="*/ 16 w 3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79"/>
                  <a:gd name="T41" fmla="*/ 37 w 3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20" y="60"/>
                    </a:lnTo>
                    <a:lnTo>
                      <a:pt x="25" y="41"/>
                    </a:lnTo>
                    <a:lnTo>
                      <a:pt x="32" y="22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16" y="17"/>
                    </a:lnTo>
                    <a:lnTo>
                      <a:pt x="9" y="36"/>
                    </a:lnTo>
                    <a:lnTo>
                      <a:pt x="4" y="57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8" name="Freeform 89"/>
              <p:cNvSpPr>
                <a:spLocks/>
              </p:cNvSpPr>
              <p:nvPr/>
            </p:nvSpPr>
            <p:spPr bwMode="auto">
              <a:xfrm>
                <a:off x="2057" y="2355"/>
                <a:ext cx="18" cy="132"/>
              </a:xfrm>
              <a:custGeom>
                <a:avLst/>
                <a:gdLst>
                  <a:gd name="T0" fmla="*/ 0 w 37"/>
                  <a:gd name="T1" fmla="*/ 231 h 264"/>
                  <a:gd name="T2" fmla="*/ 17 w 37"/>
                  <a:gd name="T3" fmla="*/ 228 h 264"/>
                  <a:gd name="T4" fmla="*/ 25 w 37"/>
                  <a:gd name="T5" fmla="*/ 172 h 264"/>
                  <a:gd name="T6" fmla="*/ 30 w 37"/>
                  <a:gd name="T7" fmla="*/ 115 h 264"/>
                  <a:gd name="T8" fmla="*/ 34 w 37"/>
                  <a:gd name="T9" fmla="*/ 58 h 264"/>
                  <a:gd name="T10" fmla="*/ 37 w 37"/>
                  <a:gd name="T11" fmla="*/ 0 h 264"/>
                  <a:gd name="T12" fmla="*/ 21 w 37"/>
                  <a:gd name="T13" fmla="*/ 0 h 264"/>
                  <a:gd name="T14" fmla="*/ 18 w 37"/>
                  <a:gd name="T15" fmla="*/ 58 h 264"/>
                  <a:gd name="T16" fmla="*/ 14 w 37"/>
                  <a:gd name="T17" fmla="*/ 115 h 264"/>
                  <a:gd name="T18" fmla="*/ 9 w 37"/>
                  <a:gd name="T19" fmla="*/ 172 h 264"/>
                  <a:gd name="T20" fmla="*/ 0 w 37"/>
                  <a:gd name="T21" fmla="*/ 228 h 264"/>
                  <a:gd name="T22" fmla="*/ 17 w 37"/>
                  <a:gd name="T23" fmla="*/ 225 h 264"/>
                  <a:gd name="T24" fmla="*/ 0 w 37"/>
                  <a:gd name="T25" fmla="*/ 231 h 264"/>
                  <a:gd name="T26" fmla="*/ 13 w 37"/>
                  <a:gd name="T27" fmla="*/ 264 h 264"/>
                  <a:gd name="T28" fmla="*/ 17 w 37"/>
                  <a:gd name="T29" fmla="*/ 228 h 264"/>
                  <a:gd name="T30" fmla="*/ 0 w 37"/>
                  <a:gd name="T31" fmla="*/ 231 h 2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64"/>
                  <a:gd name="T50" fmla="*/ 37 w 37"/>
                  <a:gd name="T51" fmla="*/ 264 h 2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64">
                    <a:moveTo>
                      <a:pt x="0" y="231"/>
                    </a:moveTo>
                    <a:lnTo>
                      <a:pt x="17" y="228"/>
                    </a:lnTo>
                    <a:lnTo>
                      <a:pt x="25" y="172"/>
                    </a:lnTo>
                    <a:lnTo>
                      <a:pt x="30" y="115"/>
                    </a:lnTo>
                    <a:lnTo>
                      <a:pt x="34" y="58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8" y="58"/>
                    </a:lnTo>
                    <a:lnTo>
                      <a:pt x="14" y="115"/>
                    </a:lnTo>
                    <a:lnTo>
                      <a:pt x="9" y="172"/>
                    </a:lnTo>
                    <a:lnTo>
                      <a:pt x="0" y="228"/>
                    </a:lnTo>
                    <a:lnTo>
                      <a:pt x="17" y="225"/>
                    </a:lnTo>
                    <a:lnTo>
                      <a:pt x="0" y="231"/>
                    </a:lnTo>
                    <a:lnTo>
                      <a:pt x="13" y="264"/>
                    </a:lnTo>
                    <a:lnTo>
                      <a:pt x="17" y="228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9" name="Freeform 90"/>
              <p:cNvSpPr>
                <a:spLocks/>
              </p:cNvSpPr>
              <p:nvPr/>
            </p:nvSpPr>
            <p:spPr bwMode="auto">
              <a:xfrm>
                <a:off x="2051" y="2399"/>
                <a:ext cx="14" cy="71"/>
              </a:xfrm>
              <a:custGeom>
                <a:avLst/>
                <a:gdLst>
                  <a:gd name="T0" fmla="*/ 3 w 30"/>
                  <a:gd name="T1" fmla="*/ 0 h 144"/>
                  <a:gd name="T2" fmla="*/ 3 w 30"/>
                  <a:gd name="T3" fmla="*/ 0 h 144"/>
                  <a:gd name="T4" fmla="*/ 0 w 30"/>
                  <a:gd name="T5" fmla="*/ 36 h 144"/>
                  <a:gd name="T6" fmla="*/ 0 w 30"/>
                  <a:gd name="T7" fmla="*/ 71 h 144"/>
                  <a:gd name="T8" fmla="*/ 4 w 30"/>
                  <a:gd name="T9" fmla="*/ 107 h 144"/>
                  <a:gd name="T10" fmla="*/ 13 w 30"/>
                  <a:gd name="T11" fmla="*/ 144 h 144"/>
                  <a:gd name="T12" fmla="*/ 30 w 30"/>
                  <a:gd name="T13" fmla="*/ 138 h 144"/>
                  <a:gd name="T14" fmla="*/ 20 w 30"/>
                  <a:gd name="T15" fmla="*/ 105 h 144"/>
                  <a:gd name="T16" fmla="*/ 16 w 30"/>
                  <a:gd name="T17" fmla="*/ 71 h 144"/>
                  <a:gd name="T18" fmla="*/ 16 w 30"/>
                  <a:gd name="T19" fmla="*/ 36 h 144"/>
                  <a:gd name="T20" fmla="*/ 19 w 30"/>
                  <a:gd name="T21" fmla="*/ 0 h 144"/>
                  <a:gd name="T22" fmla="*/ 19 w 30"/>
                  <a:gd name="T23" fmla="*/ 0 h 144"/>
                  <a:gd name="T24" fmla="*/ 3 w 30"/>
                  <a:gd name="T25" fmla="*/ 0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144"/>
                  <a:gd name="T41" fmla="*/ 30 w 30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144">
                    <a:moveTo>
                      <a:pt x="3" y="0"/>
                    </a:moveTo>
                    <a:lnTo>
                      <a:pt x="3" y="0"/>
                    </a:lnTo>
                    <a:lnTo>
                      <a:pt x="0" y="36"/>
                    </a:lnTo>
                    <a:lnTo>
                      <a:pt x="0" y="71"/>
                    </a:lnTo>
                    <a:lnTo>
                      <a:pt x="4" y="107"/>
                    </a:lnTo>
                    <a:lnTo>
                      <a:pt x="13" y="144"/>
                    </a:lnTo>
                    <a:lnTo>
                      <a:pt x="30" y="138"/>
                    </a:lnTo>
                    <a:lnTo>
                      <a:pt x="20" y="105"/>
                    </a:lnTo>
                    <a:lnTo>
                      <a:pt x="16" y="71"/>
                    </a:lnTo>
                    <a:lnTo>
                      <a:pt x="16" y="36"/>
                    </a:lnTo>
                    <a:lnTo>
                      <a:pt x="1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0" name="Freeform 91"/>
              <p:cNvSpPr>
                <a:spLocks/>
              </p:cNvSpPr>
              <p:nvPr/>
            </p:nvSpPr>
            <p:spPr bwMode="auto">
              <a:xfrm>
                <a:off x="2051" y="2322"/>
                <a:ext cx="12" cy="77"/>
              </a:xfrm>
              <a:custGeom>
                <a:avLst/>
                <a:gdLst>
                  <a:gd name="T0" fmla="*/ 0 w 26"/>
                  <a:gd name="T1" fmla="*/ 3 h 153"/>
                  <a:gd name="T2" fmla="*/ 0 w 26"/>
                  <a:gd name="T3" fmla="*/ 3 h 153"/>
                  <a:gd name="T4" fmla="*/ 7 w 26"/>
                  <a:gd name="T5" fmla="*/ 40 h 153"/>
                  <a:gd name="T6" fmla="*/ 7 w 26"/>
                  <a:gd name="T7" fmla="*/ 77 h 153"/>
                  <a:gd name="T8" fmla="*/ 5 w 26"/>
                  <a:gd name="T9" fmla="*/ 114 h 153"/>
                  <a:gd name="T10" fmla="*/ 3 w 26"/>
                  <a:gd name="T11" fmla="*/ 153 h 153"/>
                  <a:gd name="T12" fmla="*/ 19 w 26"/>
                  <a:gd name="T13" fmla="*/ 153 h 153"/>
                  <a:gd name="T14" fmla="*/ 22 w 26"/>
                  <a:gd name="T15" fmla="*/ 114 h 153"/>
                  <a:gd name="T16" fmla="*/ 26 w 26"/>
                  <a:gd name="T17" fmla="*/ 77 h 153"/>
                  <a:gd name="T18" fmla="*/ 23 w 26"/>
                  <a:gd name="T19" fmla="*/ 40 h 153"/>
                  <a:gd name="T20" fmla="*/ 16 w 26"/>
                  <a:gd name="T21" fmla="*/ 0 h 153"/>
                  <a:gd name="T22" fmla="*/ 16 w 26"/>
                  <a:gd name="T23" fmla="*/ 0 h 153"/>
                  <a:gd name="T24" fmla="*/ 0 w 26"/>
                  <a:gd name="T25" fmla="*/ 3 h 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3"/>
                  <a:gd name="T41" fmla="*/ 26 w 26"/>
                  <a:gd name="T42" fmla="*/ 153 h 1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3">
                    <a:moveTo>
                      <a:pt x="0" y="3"/>
                    </a:moveTo>
                    <a:lnTo>
                      <a:pt x="0" y="3"/>
                    </a:lnTo>
                    <a:lnTo>
                      <a:pt x="7" y="40"/>
                    </a:lnTo>
                    <a:lnTo>
                      <a:pt x="7" y="77"/>
                    </a:lnTo>
                    <a:lnTo>
                      <a:pt x="5" y="114"/>
                    </a:lnTo>
                    <a:lnTo>
                      <a:pt x="3" y="153"/>
                    </a:lnTo>
                    <a:lnTo>
                      <a:pt x="19" y="153"/>
                    </a:lnTo>
                    <a:lnTo>
                      <a:pt x="22" y="114"/>
                    </a:lnTo>
                    <a:lnTo>
                      <a:pt x="26" y="77"/>
                    </a:lnTo>
                    <a:lnTo>
                      <a:pt x="23" y="4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1" name="Freeform 92"/>
              <p:cNvSpPr>
                <a:spLocks/>
              </p:cNvSpPr>
              <p:nvPr/>
            </p:nvSpPr>
            <p:spPr bwMode="auto">
              <a:xfrm>
                <a:off x="2037" y="2256"/>
                <a:ext cx="22" cy="67"/>
              </a:xfrm>
              <a:custGeom>
                <a:avLst/>
                <a:gdLst>
                  <a:gd name="T0" fmla="*/ 0 w 43"/>
                  <a:gd name="T1" fmla="*/ 3 h 136"/>
                  <a:gd name="T2" fmla="*/ 0 w 43"/>
                  <a:gd name="T3" fmla="*/ 3 h 136"/>
                  <a:gd name="T4" fmla="*/ 6 w 43"/>
                  <a:gd name="T5" fmla="*/ 36 h 136"/>
                  <a:gd name="T6" fmla="*/ 12 w 43"/>
                  <a:gd name="T7" fmla="*/ 69 h 136"/>
                  <a:gd name="T8" fmla="*/ 19 w 43"/>
                  <a:gd name="T9" fmla="*/ 102 h 136"/>
                  <a:gd name="T10" fmla="*/ 27 w 43"/>
                  <a:gd name="T11" fmla="*/ 136 h 136"/>
                  <a:gd name="T12" fmla="*/ 43 w 43"/>
                  <a:gd name="T13" fmla="*/ 133 h 136"/>
                  <a:gd name="T14" fmla="*/ 35 w 43"/>
                  <a:gd name="T15" fmla="*/ 100 h 136"/>
                  <a:gd name="T16" fmla="*/ 28 w 43"/>
                  <a:gd name="T17" fmla="*/ 66 h 136"/>
                  <a:gd name="T18" fmla="*/ 22 w 43"/>
                  <a:gd name="T19" fmla="*/ 34 h 136"/>
                  <a:gd name="T20" fmla="*/ 16 w 43"/>
                  <a:gd name="T21" fmla="*/ 0 h 136"/>
                  <a:gd name="T22" fmla="*/ 16 w 43"/>
                  <a:gd name="T23" fmla="*/ 0 h 136"/>
                  <a:gd name="T24" fmla="*/ 0 w 43"/>
                  <a:gd name="T25" fmla="*/ 3 h 1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6"/>
                  <a:gd name="T41" fmla="*/ 43 w 43"/>
                  <a:gd name="T42" fmla="*/ 136 h 1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6">
                    <a:moveTo>
                      <a:pt x="0" y="3"/>
                    </a:moveTo>
                    <a:lnTo>
                      <a:pt x="0" y="3"/>
                    </a:lnTo>
                    <a:lnTo>
                      <a:pt x="6" y="36"/>
                    </a:lnTo>
                    <a:lnTo>
                      <a:pt x="12" y="69"/>
                    </a:lnTo>
                    <a:lnTo>
                      <a:pt x="19" y="102"/>
                    </a:lnTo>
                    <a:lnTo>
                      <a:pt x="27" y="136"/>
                    </a:lnTo>
                    <a:lnTo>
                      <a:pt x="43" y="133"/>
                    </a:lnTo>
                    <a:lnTo>
                      <a:pt x="35" y="100"/>
                    </a:lnTo>
                    <a:lnTo>
                      <a:pt x="28" y="66"/>
                    </a:lnTo>
                    <a:lnTo>
                      <a:pt x="22" y="34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2" name="Freeform 93"/>
              <p:cNvSpPr>
                <a:spLocks/>
              </p:cNvSpPr>
              <p:nvPr/>
            </p:nvSpPr>
            <p:spPr bwMode="auto">
              <a:xfrm>
                <a:off x="2025" y="2165"/>
                <a:ext cx="20" cy="92"/>
              </a:xfrm>
              <a:custGeom>
                <a:avLst/>
                <a:gdLst>
                  <a:gd name="T0" fmla="*/ 0 w 40"/>
                  <a:gd name="T1" fmla="*/ 3 h 184"/>
                  <a:gd name="T2" fmla="*/ 0 w 40"/>
                  <a:gd name="T3" fmla="*/ 3 h 184"/>
                  <a:gd name="T4" fmla="*/ 9 w 40"/>
                  <a:gd name="T5" fmla="*/ 48 h 184"/>
                  <a:gd name="T6" fmla="*/ 15 w 40"/>
                  <a:gd name="T7" fmla="*/ 93 h 184"/>
                  <a:gd name="T8" fmla="*/ 19 w 40"/>
                  <a:gd name="T9" fmla="*/ 137 h 184"/>
                  <a:gd name="T10" fmla="*/ 24 w 40"/>
                  <a:gd name="T11" fmla="*/ 184 h 184"/>
                  <a:gd name="T12" fmla="*/ 40 w 40"/>
                  <a:gd name="T13" fmla="*/ 181 h 184"/>
                  <a:gd name="T14" fmla="*/ 35 w 40"/>
                  <a:gd name="T15" fmla="*/ 137 h 184"/>
                  <a:gd name="T16" fmla="*/ 31 w 40"/>
                  <a:gd name="T17" fmla="*/ 93 h 184"/>
                  <a:gd name="T18" fmla="*/ 26 w 40"/>
                  <a:gd name="T19" fmla="*/ 46 h 184"/>
                  <a:gd name="T20" fmla="*/ 16 w 40"/>
                  <a:gd name="T21" fmla="*/ 0 h 184"/>
                  <a:gd name="T22" fmla="*/ 16 w 40"/>
                  <a:gd name="T23" fmla="*/ 0 h 184"/>
                  <a:gd name="T24" fmla="*/ 0 w 40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84"/>
                  <a:gd name="T41" fmla="*/ 40 w 40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84">
                    <a:moveTo>
                      <a:pt x="0" y="3"/>
                    </a:moveTo>
                    <a:lnTo>
                      <a:pt x="0" y="3"/>
                    </a:lnTo>
                    <a:lnTo>
                      <a:pt x="9" y="48"/>
                    </a:lnTo>
                    <a:lnTo>
                      <a:pt x="15" y="93"/>
                    </a:lnTo>
                    <a:lnTo>
                      <a:pt x="19" y="137"/>
                    </a:lnTo>
                    <a:lnTo>
                      <a:pt x="24" y="184"/>
                    </a:lnTo>
                    <a:lnTo>
                      <a:pt x="40" y="181"/>
                    </a:lnTo>
                    <a:lnTo>
                      <a:pt x="35" y="137"/>
                    </a:lnTo>
                    <a:lnTo>
                      <a:pt x="31" y="93"/>
                    </a:lnTo>
                    <a:lnTo>
                      <a:pt x="26" y="46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Freeform 94"/>
              <p:cNvSpPr>
                <a:spLocks/>
              </p:cNvSpPr>
              <p:nvPr/>
            </p:nvSpPr>
            <p:spPr bwMode="auto">
              <a:xfrm>
                <a:off x="2008" y="2124"/>
                <a:ext cx="25" cy="42"/>
              </a:xfrm>
              <a:custGeom>
                <a:avLst/>
                <a:gdLst>
                  <a:gd name="T0" fmla="*/ 0 w 50"/>
                  <a:gd name="T1" fmla="*/ 11 h 85"/>
                  <a:gd name="T2" fmla="*/ 0 w 50"/>
                  <a:gd name="T3" fmla="*/ 11 h 85"/>
                  <a:gd name="T4" fmla="*/ 13 w 50"/>
                  <a:gd name="T5" fmla="*/ 26 h 85"/>
                  <a:gd name="T6" fmla="*/ 21 w 50"/>
                  <a:gd name="T7" fmla="*/ 43 h 85"/>
                  <a:gd name="T8" fmla="*/ 29 w 50"/>
                  <a:gd name="T9" fmla="*/ 65 h 85"/>
                  <a:gd name="T10" fmla="*/ 34 w 50"/>
                  <a:gd name="T11" fmla="*/ 85 h 85"/>
                  <a:gd name="T12" fmla="*/ 50 w 50"/>
                  <a:gd name="T13" fmla="*/ 82 h 85"/>
                  <a:gd name="T14" fmla="*/ 45 w 50"/>
                  <a:gd name="T15" fmla="*/ 59 h 85"/>
                  <a:gd name="T16" fmla="*/ 37 w 50"/>
                  <a:gd name="T17" fmla="*/ 38 h 85"/>
                  <a:gd name="T18" fmla="*/ 26 w 50"/>
                  <a:gd name="T19" fmla="*/ 18 h 85"/>
                  <a:gd name="T20" fmla="*/ 11 w 50"/>
                  <a:gd name="T21" fmla="*/ 0 h 85"/>
                  <a:gd name="T22" fmla="*/ 11 w 50"/>
                  <a:gd name="T23" fmla="*/ 0 h 85"/>
                  <a:gd name="T24" fmla="*/ 0 w 50"/>
                  <a:gd name="T25" fmla="*/ 11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85"/>
                  <a:gd name="T41" fmla="*/ 50 w 50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85">
                    <a:moveTo>
                      <a:pt x="0" y="11"/>
                    </a:moveTo>
                    <a:lnTo>
                      <a:pt x="0" y="11"/>
                    </a:lnTo>
                    <a:lnTo>
                      <a:pt x="13" y="26"/>
                    </a:lnTo>
                    <a:lnTo>
                      <a:pt x="21" y="43"/>
                    </a:lnTo>
                    <a:lnTo>
                      <a:pt x="29" y="65"/>
                    </a:lnTo>
                    <a:lnTo>
                      <a:pt x="34" y="85"/>
                    </a:lnTo>
                    <a:lnTo>
                      <a:pt x="50" y="82"/>
                    </a:lnTo>
                    <a:lnTo>
                      <a:pt x="45" y="59"/>
                    </a:lnTo>
                    <a:lnTo>
                      <a:pt x="37" y="38"/>
                    </a:lnTo>
                    <a:lnTo>
                      <a:pt x="26" y="18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Freeform 95"/>
              <p:cNvSpPr>
                <a:spLocks/>
              </p:cNvSpPr>
              <p:nvPr/>
            </p:nvSpPr>
            <p:spPr bwMode="auto">
              <a:xfrm>
                <a:off x="1964" y="2110"/>
                <a:ext cx="50" cy="19"/>
              </a:xfrm>
              <a:custGeom>
                <a:avLst/>
                <a:gdLst>
                  <a:gd name="T0" fmla="*/ 3 w 99"/>
                  <a:gd name="T1" fmla="*/ 21 h 39"/>
                  <a:gd name="T2" fmla="*/ 3 w 99"/>
                  <a:gd name="T3" fmla="*/ 21 h 39"/>
                  <a:gd name="T4" fmla="*/ 16 w 99"/>
                  <a:gd name="T5" fmla="*/ 19 h 39"/>
                  <a:gd name="T6" fmla="*/ 27 w 99"/>
                  <a:gd name="T7" fmla="*/ 19 h 39"/>
                  <a:gd name="T8" fmla="*/ 40 w 99"/>
                  <a:gd name="T9" fmla="*/ 19 h 39"/>
                  <a:gd name="T10" fmla="*/ 51 w 99"/>
                  <a:gd name="T11" fmla="*/ 19 h 39"/>
                  <a:gd name="T12" fmla="*/ 62 w 99"/>
                  <a:gd name="T13" fmla="*/ 23 h 39"/>
                  <a:gd name="T14" fmla="*/ 71 w 99"/>
                  <a:gd name="T15" fmla="*/ 27 h 39"/>
                  <a:gd name="T16" fmla="*/ 79 w 99"/>
                  <a:gd name="T17" fmla="*/ 32 h 39"/>
                  <a:gd name="T18" fmla="*/ 88 w 99"/>
                  <a:gd name="T19" fmla="*/ 39 h 39"/>
                  <a:gd name="T20" fmla="*/ 99 w 99"/>
                  <a:gd name="T21" fmla="*/ 28 h 39"/>
                  <a:gd name="T22" fmla="*/ 90 w 99"/>
                  <a:gd name="T23" fmla="*/ 19 h 39"/>
                  <a:gd name="T24" fmla="*/ 79 w 99"/>
                  <a:gd name="T25" fmla="*/ 11 h 39"/>
                  <a:gd name="T26" fmla="*/ 67 w 99"/>
                  <a:gd name="T27" fmla="*/ 7 h 39"/>
                  <a:gd name="T28" fmla="*/ 54 w 99"/>
                  <a:gd name="T29" fmla="*/ 3 h 39"/>
                  <a:gd name="T30" fmla="*/ 40 w 99"/>
                  <a:gd name="T31" fmla="*/ 0 h 39"/>
                  <a:gd name="T32" fmla="*/ 27 w 99"/>
                  <a:gd name="T33" fmla="*/ 0 h 39"/>
                  <a:gd name="T34" fmla="*/ 13 w 99"/>
                  <a:gd name="T35" fmla="*/ 3 h 39"/>
                  <a:gd name="T36" fmla="*/ 0 w 99"/>
                  <a:gd name="T37" fmla="*/ 5 h 39"/>
                  <a:gd name="T38" fmla="*/ 0 w 99"/>
                  <a:gd name="T39" fmla="*/ 5 h 39"/>
                  <a:gd name="T40" fmla="*/ 3 w 99"/>
                  <a:gd name="T41" fmla="*/ 2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39"/>
                  <a:gd name="T65" fmla="*/ 99 w 99"/>
                  <a:gd name="T66" fmla="*/ 39 h 3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39">
                    <a:moveTo>
                      <a:pt x="3" y="21"/>
                    </a:moveTo>
                    <a:lnTo>
                      <a:pt x="3" y="21"/>
                    </a:lnTo>
                    <a:lnTo>
                      <a:pt x="16" y="19"/>
                    </a:lnTo>
                    <a:lnTo>
                      <a:pt x="27" y="19"/>
                    </a:lnTo>
                    <a:lnTo>
                      <a:pt x="40" y="19"/>
                    </a:lnTo>
                    <a:lnTo>
                      <a:pt x="51" y="19"/>
                    </a:lnTo>
                    <a:lnTo>
                      <a:pt x="62" y="23"/>
                    </a:lnTo>
                    <a:lnTo>
                      <a:pt x="71" y="27"/>
                    </a:lnTo>
                    <a:lnTo>
                      <a:pt x="79" y="32"/>
                    </a:lnTo>
                    <a:lnTo>
                      <a:pt x="88" y="39"/>
                    </a:lnTo>
                    <a:lnTo>
                      <a:pt x="99" y="28"/>
                    </a:lnTo>
                    <a:lnTo>
                      <a:pt x="90" y="19"/>
                    </a:lnTo>
                    <a:lnTo>
                      <a:pt x="79" y="11"/>
                    </a:lnTo>
                    <a:lnTo>
                      <a:pt x="67" y="7"/>
                    </a:lnTo>
                    <a:lnTo>
                      <a:pt x="54" y="3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0" y="5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5" name="Freeform 96"/>
              <p:cNvSpPr>
                <a:spLocks/>
              </p:cNvSpPr>
              <p:nvPr/>
            </p:nvSpPr>
            <p:spPr bwMode="auto">
              <a:xfrm>
                <a:off x="1932" y="2113"/>
                <a:ext cx="33" cy="36"/>
              </a:xfrm>
              <a:custGeom>
                <a:avLst/>
                <a:gdLst>
                  <a:gd name="T0" fmla="*/ 18 w 68"/>
                  <a:gd name="T1" fmla="*/ 73 h 73"/>
                  <a:gd name="T2" fmla="*/ 19 w 68"/>
                  <a:gd name="T3" fmla="*/ 73 h 73"/>
                  <a:gd name="T4" fmla="*/ 19 w 68"/>
                  <a:gd name="T5" fmla="*/ 62 h 73"/>
                  <a:gd name="T6" fmla="*/ 22 w 68"/>
                  <a:gd name="T7" fmla="*/ 53 h 73"/>
                  <a:gd name="T8" fmla="*/ 26 w 68"/>
                  <a:gd name="T9" fmla="*/ 45 h 73"/>
                  <a:gd name="T10" fmla="*/ 33 w 68"/>
                  <a:gd name="T11" fmla="*/ 37 h 73"/>
                  <a:gd name="T12" fmla="*/ 39 w 68"/>
                  <a:gd name="T13" fmla="*/ 31 h 73"/>
                  <a:gd name="T14" fmla="*/ 47 w 68"/>
                  <a:gd name="T15" fmla="*/ 25 h 73"/>
                  <a:gd name="T16" fmla="*/ 57 w 68"/>
                  <a:gd name="T17" fmla="*/ 20 h 73"/>
                  <a:gd name="T18" fmla="*/ 68 w 68"/>
                  <a:gd name="T19" fmla="*/ 16 h 73"/>
                  <a:gd name="T20" fmla="*/ 65 w 68"/>
                  <a:gd name="T21" fmla="*/ 0 h 73"/>
                  <a:gd name="T22" fmla="*/ 51 w 68"/>
                  <a:gd name="T23" fmla="*/ 4 h 73"/>
                  <a:gd name="T24" fmla="*/ 39 w 68"/>
                  <a:gd name="T25" fmla="*/ 11 h 73"/>
                  <a:gd name="T26" fmla="*/ 29 w 68"/>
                  <a:gd name="T27" fmla="*/ 18 h 73"/>
                  <a:gd name="T28" fmla="*/ 19 w 68"/>
                  <a:gd name="T29" fmla="*/ 26 h 73"/>
                  <a:gd name="T30" fmla="*/ 12 w 68"/>
                  <a:gd name="T31" fmla="*/ 37 h 73"/>
                  <a:gd name="T32" fmla="*/ 6 w 68"/>
                  <a:gd name="T33" fmla="*/ 47 h 73"/>
                  <a:gd name="T34" fmla="*/ 3 w 68"/>
                  <a:gd name="T35" fmla="*/ 59 h 73"/>
                  <a:gd name="T36" fmla="*/ 0 w 68"/>
                  <a:gd name="T37" fmla="*/ 73 h 73"/>
                  <a:gd name="T38" fmla="*/ 2 w 68"/>
                  <a:gd name="T39" fmla="*/ 73 h 73"/>
                  <a:gd name="T40" fmla="*/ 18 w 68"/>
                  <a:gd name="T41" fmla="*/ 7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73"/>
                  <a:gd name="T65" fmla="*/ 68 w 68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73">
                    <a:moveTo>
                      <a:pt x="18" y="73"/>
                    </a:moveTo>
                    <a:lnTo>
                      <a:pt x="19" y="73"/>
                    </a:lnTo>
                    <a:lnTo>
                      <a:pt x="19" y="62"/>
                    </a:lnTo>
                    <a:lnTo>
                      <a:pt x="22" y="53"/>
                    </a:lnTo>
                    <a:lnTo>
                      <a:pt x="26" y="45"/>
                    </a:lnTo>
                    <a:lnTo>
                      <a:pt x="33" y="37"/>
                    </a:lnTo>
                    <a:lnTo>
                      <a:pt x="39" y="31"/>
                    </a:lnTo>
                    <a:lnTo>
                      <a:pt x="47" y="25"/>
                    </a:lnTo>
                    <a:lnTo>
                      <a:pt x="57" y="20"/>
                    </a:lnTo>
                    <a:lnTo>
                      <a:pt x="68" y="16"/>
                    </a:lnTo>
                    <a:lnTo>
                      <a:pt x="65" y="0"/>
                    </a:lnTo>
                    <a:lnTo>
                      <a:pt x="51" y="4"/>
                    </a:lnTo>
                    <a:lnTo>
                      <a:pt x="39" y="11"/>
                    </a:lnTo>
                    <a:lnTo>
                      <a:pt x="29" y="18"/>
                    </a:lnTo>
                    <a:lnTo>
                      <a:pt x="19" y="26"/>
                    </a:lnTo>
                    <a:lnTo>
                      <a:pt x="12" y="37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1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6" name="Freeform 97"/>
              <p:cNvSpPr>
                <a:spLocks/>
              </p:cNvSpPr>
              <p:nvPr/>
            </p:nvSpPr>
            <p:spPr bwMode="auto">
              <a:xfrm>
                <a:off x="1932" y="2149"/>
                <a:ext cx="19" cy="142"/>
              </a:xfrm>
              <a:custGeom>
                <a:avLst/>
                <a:gdLst>
                  <a:gd name="T0" fmla="*/ 37 w 37"/>
                  <a:gd name="T1" fmla="*/ 284 h 284"/>
                  <a:gd name="T2" fmla="*/ 37 w 37"/>
                  <a:gd name="T3" fmla="*/ 284 h 284"/>
                  <a:gd name="T4" fmla="*/ 36 w 37"/>
                  <a:gd name="T5" fmla="*/ 212 h 284"/>
                  <a:gd name="T6" fmla="*/ 29 w 37"/>
                  <a:gd name="T7" fmla="*/ 142 h 284"/>
                  <a:gd name="T8" fmla="*/ 20 w 37"/>
                  <a:gd name="T9" fmla="*/ 72 h 284"/>
                  <a:gd name="T10" fmla="*/ 16 w 37"/>
                  <a:gd name="T11" fmla="*/ 0 h 284"/>
                  <a:gd name="T12" fmla="*/ 0 w 37"/>
                  <a:gd name="T13" fmla="*/ 0 h 284"/>
                  <a:gd name="T14" fmla="*/ 4 w 37"/>
                  <a:gd name="T15" fmla="*/ 72 h 284"/>
                  <a:gd name="T16" fmla="*/ 13 w 37"/>
                  <a:gd name="T17" fmla="*/ 142 h 284"/>
                  <a:gd name="T18" fmla="*/ 20 w 37"/>
                  <a:gd name="T19" fmla="*/ 212 h 284"/>
                  <a:gd name="T20" fmla="*/ 21 w 37"/>
                  <a:gd name="T21" fmla="*/ 284 h 284"/>
                  <a:gd name="T22" fmla="*/ 21 w 37"/>
                  <a:gd name="T23" fmla="*/ 284 h 284"/>
                  <a:gd name="T24" fmla="*/ 37 w 37"/>
                  <a:gd name="T25" fmla="*/ 284 h 2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84"/>
                  <a:gd name="T41" fmla="*/ 37 w 37"/>
                  <a:gd name="T42" fmla="*/ 284 h 2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84">
                    <a:moveTo>
                      <a:pt x="37" y="284"/>
                    </a:moveTo>
                    <a:lnTo>
                      <a:pt x="37" y="284"/>
                    </a:lnTo>
                    <a:lnTo>
                      <a:pt x="36" y="212"/>
                    </a:lnTo>
                    <a:lnTo>
                      <a:pt x="29" y="142"/>
                    </a:lnTo>
                    <a:lnTo>
                      <a:pt x="20" y="7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4" y="72"/>
                    </a:lnTo>
                    <a:lnTo>
                      <a:pt x="13" y="142"/>
                    </a:lnTo>
                    <a:lnTo>
                      <a:pt x="20" y="212"/>
                    </a:lnTo>
                    <a:lnTo>
                      <a:pt x="21" y="284"/>
                    </a:lnTo>
                    <a:lnTo>
                      <a:pt x="37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7" name="Freeform 98"/>
              <p:cNvSpPr>
                <a:spLocks/>
              </p:cNvSpPr>
              <p:nvPr/>
            </p:nvSpPr>
            <p:spPr bwMode="auto">
              <a:xfrm>
                <a:off x="1938" y="2291"/>
                <a:ext cx="13" cy="71"/>
              </a:xfrm>
              <a:custGeom>
                <a:avLst/>
                <a:gdLst>
                  <a:gd name="T0" fmla="*/ 20 w 25"/>
                  <a:gd name="T1" fmla="*/ 139 h 141"/>
                  <a:gd name="T2" fmla="*/ 20 w 25"/>
                  <a:gd name="T3" fmla="*/ 140 h 141"/>
                  <a:gd name="T4" fmla="*/ 19 w 25"/>
                  <a:gd name="T5" fmla="*/ 105 h 141"/>
                  <a:gd name="T6" fmla="*/ 19 w 25"/>
                  <a:gd name="T7" fmla="*/ 71 h 141"/>
                  <a:gd name="T8" fmla="*/ 23 w 25"/>
                  <a:gd name="T9" fmla="*/ 37 h 141"/>
                  <a:gd name="T10" fmla="*/ 25 w 25"/>
                  <a:gd name="T11" fmla="*/ 0 h 141"/>
                  <a:gd name="T12" fmla="*/ 9 w 25"/>
                  <a:gd name="T13" fmla="*/ 0 h 141"/>
                  <a:gd name="T14" fmla="*/ 7 w 25"/>
                  <a:gd name="T15" fmla="*/ 37 h 141"/>
                  <a:gd name="T16" fmla="*/ 3 w 25"/>
                  <a:gd name="T17" fmla="*/ 71 h 141"/>
                  <a:gd name="T18" fmla="*/ 0 w 25"/>
                  <a:gd name="T19" fmla="*/ 105 h 141"/>
                  <a:gd name="T20" fmla="*/ 4 w 25"/>
                  <a:gd name="T21" fmla="*/ 140 h 141"/>
                  <a:gd name="T22" fmla="*/ 4 w 25"/>
                  <a:gd name="T23" fmla="*/ 141 h 141"/>
                  <a:gd name="T24" fmla="*/ 20 w 25"/>
                  <a:gd name="T25" fmla="*/ 139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1"/>
                  <a:gd name="T41" fmla="*/ 25 w 25"/>
                  <a:gd name="T42" fmla="*/ 141 h 1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1">
                    <a:moveTo>
                      <a:pt x="20" y="139"/>
                    </a:moveTo>
                    <a:lnTo>
                      <a:pt x="20" y="140"/>
                    </a:lnTo>
                    <a:lnTo>
                      <a:pt x="19" y="105"/>
                    </a:lnTo>
                    <a:lnTo>
                      <a:pt x="19" y="71"/>
                    </a:lnTo>
                    <a:lnTo>
                      <a:pt x="23" y="37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7" y="37"/>
                    </a:lnTo>
                    <a:lnTo>
                      <a:pt x="3" y="71"/>
                    </a:lnTo>
                    <a:lnTo>
                      <a:pt x="0" y="105"/>
                    </a:lnTo>
                    <a:lnTo>
                      <a:pt x="4" y="140"/>
                    </a:lnTo>
                    <a:lnTo>
                      <a:pt x="4" y="141"/>
                    </a:lnTo>
                    <a:lnTo>
                      <a:pt x="20" y="1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8" name="Freeform 99"/>
              <p:cNvSpPr>
                <a:spLocks/>
              </p:cNvSpPr>
              <p:nvPr/>
            </p:nvSpPr>
            <p:spPr bwMode="auto">
              <a:xfrm>
                <a:off x="1940" y="2360"/>
                <a:ext cx="16" cy="49"/>
              </a:xfrm>
              <a:custGeom>
                <a:avLst/>
                <a:gdLst>
                  <a:gd name="T0" fmla="*/ 31 w 31"/>
                  <a:gd name="T1" fmla="*/ 96 h 96"/>
                  <a:gd name="T2" fmla="*/ 31 w 31"/>
                  <a:gd name="T3" fmla="*/ 96 h 96"/>
                  <a:gd name="T4" fmla="*/ 29 w 31"/>
                  <a:gd name="T5" fmla="*/ 72 h 96"/>
                  <a:gd name="T6" fmla="*/ 25 w 31"/>
                  <a:gd name="T7" fmla="*/ 47 h 96"/>
                  <a:gd name="T8" fmla="*/ 21 w 31"/>
                  <a:gd name="T9" fmla="*/ 24 h 96"/>
                  <a:gd name="T10" fmla="*/ 16 w 31"/>
                  <a:gd name="T11" fmla="*/ 0 h 96"/>
                  <a:gd name="T12" fmla="*/ 0 w 31"/>
                  <a:gd name="T13" fmla="*/ 2 h 96"/>
                  <a:gd name="T14" fmla="*/ 5 w 31"/>
                  <a:gd name="T15" fmla="*/ 26 h 96"/>
                  <a:gd name="T16" fmla="*/ 9 w 31"/>
                  <a:gd name="T17" fmla="*/ 49 h 96"/>
                  <a:gd name="T18" fmla="*/ 13 w 31"/>
                  <a:gd name="T19" fmla="*/ 72 h 96"/>
                  <a:gd name="T20" fmla="*/ 15 w 31"/>
                  <a:gd name="T21" fmla="*/ 96 h 96"/>
                  <a:gd name="T22" fmla="*/ 15 w 31"/>
                  <a:gd name="T23" fmla="*/ 96 h 96"/>
                  <a:gd name="T24" fmla="*/ 31 w 31"/>
                  <a:gd name="T25" fmla="*/ 96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96"/>
                  <a:gd name="T41" fmla="*/ 31 w 31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96">
                    <a:moveTo>
                      <a:pt x="31" y="96"/>
                    </a:moveTo>
                    <a:lnTo>
                      <a:pt x="31" y="96"/>
                    </a:lnTo>
                    <a:lnTo>
                      <a:pt x="29" y="72"/>
                    </a:lnTo>
                    <a:lnTo>
                      <a:pt x="25" y="47"/>
                    </a:lnTo>
                    <a:lnTo>
                      <a:pt x="21" y="24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6"/>
                    </a:lnTo>
                    <a:lnTo>
                      <a:pt x="9" y="49"/>
                    </a:lnTo>
                    <a:lnTo>
                      <a:pt x="13" y="72"/>
                    </a:lnTo>
                    <a:lnTo>
                      <a:pt x="15" y="96"/>
                    </a:lnTo>
                    <a:lnTo>
                      <a:pt x="31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9" name="Freeform 100"/>
              <p:cNvSpPr>
                <a:spLocks/>
              </p:cNvSpPr>
              <p:nvPr/>
            </p:nvSpPr>
            <p:spPr bwMode="auto">
              <a:xfrm>
                <a:off x="1945" y="2409"/>
                <a:ext cx="13" cy="45"/>
              </a:xfrm>
              <a:custGeom>
                <a:avLst/>
                <a:gdLst>
                  <a:gd name="T0" fmla="*/ 0 w 26"/>
                  <a:gd name="T1" fmla="*/ 59 h 90"/>
                  <a:gd name="T2" fmla="*/ 16 w 26"/>
                  <a:gd name="T3" fmla="*/ 63 h 90"/>
                  <a:gd name="T4" fmla="*/ 23 w 26"/>
                  <a:gd name="T5" fmla="*/ 46 h 90"/>
                  <a:gd name="T6" fmla="*/ 26 w 26"/>
                  <a:gd name="T7" fmla="*/ 30 h 90"/>
                  <a:gd name="T8" fmla="*/ 22 w 26"/>
                  <a:gd name="T9" fmla="*/ 15 h 90"/>
                  <a:gd name="T10" fmla="*/ 22 w 26"/>
                  <a:gd name="T11" fmla="*/ 0 h 90"/>
                  <a:gd name="T12" fmla="*/ 6 w 26"/>
                  <a:gd name="T13" fmla="*/ 0 h 90"/>
                  <a:gd name="T14" fmla="*/ 6 w 26"/>
                  <a:gd name="T15" fmla="*/ 15 h 90"/>
                  <a:gd name="T16" fmla="*/ 7 w 26"/>
                  <a:gd name="T17" fmla="*/ 30 h 90"/>
                  <a:gd name="T18" fmla="*/ 7 w 26"/>
                  <a:gd name="T19" fmla="*/ 43 h 90"/>
                  <a:gd name="T20" fmla="*/ 3 w 26"/>
                  <a:gd name="T21" fmla="*/ 55 h 90"/>
                  <a:gd name="T22" fmla="*/ 19 w 26"/>
                  <a:gd name="T23" fmla="*/ 59 h 90"/>
                  <a:gd name="T24" fmla="*/ 0 w 26"/>
                  <a:gd name="T25" fmla="*/ 59 h 90"/>
                  <a:gd name="T26" fmla="*/ 2 w 26"/>
                  <a:gd name="T27" fmla="*/ 90 h 90"/>
                  <a:gd name="T28" fmla="*/ 16 w 26"/>
                  <a:gd name="T29" fmla="*/ 63 h 90"/>
                  <a:gd name="T30" fmla="*/ 0 w 26"/>
                  <a:gd name="T31" fmla="*/ 59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90"/>
                  <a:gd name="T50" fmla="*/ 26 w 26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90">
                    <a:moveTo>
                      <a:pt x="0" y="59"/>
                    </a:moveTo>
                    <a:lnTo>
                      <a:pt x="16" y="63"/>
                    </a:lnTo>
                    <a:lnTo>
                      <a:pt x="23" y="46"/>
                    </a:lnTo>
                    <a:lnTo>
                      <a:pt x="26" y="30"/>
                    </a:lnTo>
                    <a:lnTo>
                      <a:pt x="22" y="15"/>
                    </a:lnTo>
                    <a:lnTo>
                      <a:pt x="22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7" y="30"/>
                    </a:lnTo>
                    <a:lnTo>
                      <a:pt x="7" y="43"/>
                    </a:lnTo>
                    <a:lnTo>
                      <a:pt x="3" y="55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2" y="90"/>
                    </a:lnTo>
                    <a:lnTo>
                      <a:pt x="16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0" name="Freeform 101"/>
              <p:cNvSpPr>
                <a:spLocks/>
              </p:cNvSpPr>
              <p:nvPr/>
            </p:nvSpPr>
            <p:spPr bwMode="auto">
              <a:xfrm>
                <a:off x="1941" y="2391"/>
                <a:ext cx="14" cy="47"/>
              </a:xfrm>
              <a:custGeom>
                <a:avLst/>
                <a:gdLst>
                  <a:gd name="T0" fmla="*/ 0 w 27"/>
                  <a:gd name="T1" fmla="*/ 5 h 95"/>
                  <a:gd name="T2" fmla="*/ 0 w 27"/>
                  <a:gd name="T3" fmla="*/ 5 h 95"/>
                  <a:gd name="T4" fmla="*/ 6 w 27"/>
                  <a:gd name="T5" fmla="*/ 27 h 95"/>
                  <a:gd name="T6" fmla="*/ 8 w 27"/>
                  <a:gd name="T7" fmla="*/ 48 h 95"/>
                  <a:gd name="T8" fmla="*/ 8 w 27"/>
                  <a:gd name="T9" fmla="*/ 72 h 95"/>
                  <a:gd name="T10" fmla="*/ 8 w 27"/>
                  <a:gd name="T11" fmla="*/ 95 h 95"/>
                  <a:gd name="T12" fmla="*/ 27 w 27"/>
                  <a:gd name="T13" fmla="*/ 95 h 95"/>
                  <a:gd name="T14" fmla="*/ 27 w 27"/>
                  <a:gd name="T15" fmla="*/ 72 h 95"/>
                  <a:gd name="T16" fmla="*/ 24 w 27"/>
                  <a:gd name="T17" fmla="*/ 48 h 95"/>
                  <a:gd name="T18" fmla="*/ 22 w 27"/>
                  <a:gd name="T19" fmla="*/ 24 h 95"/>
                  <a:gd name="T20" fmla="*/ 16 w 27"/>
                  <a:gd name="T21" fmla="*/ 0 h 95"/>
                  <a:gd name="T22" fmla="*/ 16 w 27"/>
                  <a:gd name="T23" fmla="*/ 0 h 95"/>
                  <a:gd name="T24" fmla="*/ 0 w 27"/>
                  <a:gd name="T25" fmla="*/ 5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95"/>
                  <a:gd name="T41" fmla="*/ 27 w 27"/>
                  <a:gd name="T42" fmla="*/ 95 h 9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95">
                    <a:moveTo>
                      <a:pt x="0" y="5"/>
                    </a:moveTo>
                    <a:lnTo>
                      <a:pt x="0" y="5"/>
                    </a:lnTo>
                    <a:lnTo>
                      <a:pt x="6" y="27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8" y="95"/>
                    </a:lnTo>
                    <a:lnTo>
                      <a:pt x="27" y="95"/>
                    </a:lnTo>
                    <a:lnTo>
                      <a:pt x="27" y="72"/>
                    </a:lnTo>
                    <a:lnTo>
                      <a:pt x="24" y="48"/>
                    </a:lnTo>
                    <a:lnTo>
                      <a:pt x="22" y="24"/>
                    </a:lnTo>
                    <a:lnTo>
                      <a:pt x="1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1" name="Freeform 102"/>
              <p:cNvSpPr>
                <a:spLocks/>
              </p:cNvSpPr>
              <p:nvPr/>
            </p:nvSpPr>
            <p:spPr bwMode="auto">
              <a:xfrm>
                <a:off x="1896" y="2203"/>
                <a:ext cx="53" cy="190"/>
              </a:xfrm>
              <a:custGeom>
                <a:avLst/>
                <a:gdLst>
                  <a:gd name="T0" fmla="*/ 0 w 106"/>
                  <a:gd name="T1" fmla="*/ 3 h 381"/>
                  <a:gd name="T2" fmla="*/ 0 w 106"/>
                  <a:gd name="T3" fmla="*/ 3 h 381"/>
                  <a:gd name="T4" fmla="*/ 11 w 106"/>
                  <a:gd name="T5" fmla="*/ 51 h 381"/>
                  <a:gd name="T6" fmla="*/ 20 w 106"/>
                  <a:gd name="T7" fmla="*/ 98 h 381"/>
                  <a:gd name="T8" fmla="*/ 31 w 106"/>
                  <a:gd name="T9" fmla="*/ 145 h 381"/>
                  <a:gd name="T10" fmla="*/ 41 w 106"/>
                  <a:gd name="T11" fmla="*/ 191 h 381"/>
                  <a:gd name="T12" fmla="*/ 51 w 106"/>
                  <a:gd name="T13" fmla="*/ 238 h 381"/>
                  <a:gd name="T14" fmla="*/ 63 w 106"/>
                  <a:gd name="T15" fmla="*/ 285 h 381"/>
                  <a:gd name="T16" fmla="*/ 75 w 106"/>
                  <a:gd name="T17" fmla="*/ 332 h 381"/>
                  <a:gd name="T18" fmla="*/ 90 w 106"/>
                  <a:gd name="T19" fmla="*/ 381 h 381"/>
                  <a:gd name="T20" fmla="*/ 106 w 106"/>
                  <a:gd name="T21" fmla="*/ 376 h 381"/>
                  <a:gd name="T22" fmla="*/ 92 w 106"/>
                  <a:gd name="T23" fmla="*/ 329 h 381"/>
                  <a:gd name="T24" fmla="*/ 79 w 106"/>
                  <a:gd name="T25" fmla="*/ 282 h 381"/>
                  <a:gd name="T26" fmla="*/ 67 w 106"/>
                  <a:gd name="T27" fmla="*/ 235 h 381"/>
                  <a:gd name="T28" fmla="*/ 57 w 106"/>
                  <a:gd name="T29" fmla="*/ 188 h 381"/>
                  <a:gd name="T30" fmla="*/ 47 w 106"/>
                  <a:gd name="T31" fmla="*/ 142 h 381"/>
                  <a:gd name="T32" fmla="*/ 37 w 106"/>
                  <a:gd name="T33" fmla="*/ 95 h 381"/>
                  <a:gd name="T34" fmla="*/ 27 w 106"/>
                  <a:gd name="T35" fmla="*/ 49 h 381"/>
                  <a:gd name="T36" fmla="*/ 16 w 106"/>
                  <a:gd name="T37" fmla="*/ 0 h 381"/>
                  <a:gd name="T38" fmla="*/ 16 w 106"/>
                  <a:gd name="T39" fmla="*/ 0 h 381"/>
                  <a:gd name="T40" fmla="*/ 0 w 106"/>
                  <a:gd name="T41" fmla="*/ 3 h 3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"/>
                  <a:gd name="T64" fmla="*/ 0 h 381"/>
                  <a:gd name="T65" fmla="*/ 106 w 106"/>
                  <a:gd name="T66" fmla="*/ 381 h 3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" h="381">
                    <a:moveTo>
                      <a:pt x="0" y="3"/>
                    </a:moveTo>
                    <a:lnTo>
                      <a:pt x="0" y="3"/>
                    </a:lnTo>
                    <a:lnTo>
                      <a:pt x="11" y="51"/>
                    </a:lnTo>
                    <a:lnTo>
                      <a:pt x="20" y="98"/>
                    </a:lnTo>
                    <a:lnTo>
                      <a:pt x="31" y="145"/>
                    </a:lnTo>
                    <a:lnTo>
                      <a:pt x="41" y="191"/>
                    </a:lnTo>
                    <a:lnTo>
                      <a:pt x="51" y="238"/>
                    </a:lnTo>
                    <a:lnTo>
                      <a:pt x="63" y="285"/>
                    </a:lnTo>
                    <a:lnTo>
                      <a:pt x="75" y="332"/>
                    </a:lnTo>
                    <a:lnTo>
                      <a:pt x="90" y="381"/>
                    </a:lnTo>
                    <a:lnTo>
                      <a:pt x="106" y="376"/>
                    </a:lnTo>
                    <a:lnTo>
                      <a:pt x="92" y="329"/>
                    </a:lnTo>
                    <a:lnTo>
                      <a:pt x="79" y="282"/>
                    </a:lnTo>
                    <a:lnTo>
                      <a:pt x="67" y="235"/>
                    </a:lnTo>
                    <a:lnTo>
                      <a:pt x="57" y="188"/>
                    </a:lnTo>
                    <a:lnTo>
                      <a:pt x="47" y="142"/>
                    </a:lnTo>
                    <a:lnTo>
                      <a:pt x="37" y="95"/>
                    </a:lnTo>
                    <a:lnTo>
                      <a:pt x="27" y="49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2" name="Freeform 103"/>
              <p:cNvSpPr>
                <a:spLocks/>
              </p:cNvSpPr>
              <p:nvPr/>
            </p:nvSpPr>
            <p:spPr bwMode="auto">
              <a:xfrm>
                <a:off x="1838" y="2175"/>
                <a:ext cx="66" cy="29"/>
              </a:xfrm>
              <a:custGeom>
                <a:avLst/>
                <a:gdLst>
                  <a:gd name="T0" fmla="*/ 8 w 131"/>
                  <a:gd name="T1" fmla="*/ 31 h 58"/>
                  <a:gd name="T2" fmla="*/ 8 w 131"/>
                  <a:gd name="T3" fmla="*/ 31 h 58"/>
                  <a:gd name="T4" fmla="*/ 23 w 131"/>
                  <a:gd name="T5" fmla="*/ 24 h 58"/>
                  <a:gd name="T6" fmla="*/ 39 w 131"/>
                  <a:gd name="T7" fmla="*/ 20 h 58"/>
                  <a:gd name="T8" fmla="*/ 56 w 131"/>
                  <a:gd name="T9" fmla="*/ 19 h 58"/>
                  <a:gd name="T10" fmla="*/ 72 w 131"/>
                  <a:gd name="T11" fmla="*/ 19 h 58"/>
                  <a:gd name="T12" fmla="*/ 88 w 131"/>
                  <a:gd name="T13" fmla="*/ 24 h 58"/>
                  <a:gd name="T14" fmla="*/ 100 w 131"/>
                  <a:gd name="T15" fmla="*/ 32 h 58"/>
                  <a:gd name="T16" fmla="*/ 109 w 131"/>
                  <a:gd name="T17" fmla="*/ 43 h 58"/>
                  <a:gd name="T18" fmla="*/ 115 w 131"/>
                  <a:gd name="T19" fmla="*/ 58 h 58"/>
                  <a:gd name="T20" fmla="*/ 131 w 131"/>
                  <a:gd name="T21" fmla="*/ 55 h 58"/>
                  <a:gd name="T22" fmla="*/ 125 w 131"/>
                  <a:gd name="T23" fmla="*/ 35 h 58"/>
                  <a:gd name="T24" fmla="*/ 111 w 131"/>
                  <a:gd name="T25" fmla="*/ 19 h 58"/>
                  <a:gd name="T26" fmla="*/ 94 w 131"/>
                  <a:gd name="T27" fmla="*/ 8 h 58"/>
                  <a:gd name="T28" fmla="*/ 75 w 131"/>
                  <a:gd name="T29" fmla="*/ 3 h 58"/>
                  <a:gd name="T30" fmla="*/ 56 w 131"/>
                  <a:gd name="T31" fmla="*/ 0 h 58"/>
                  <a:gd name="T32" fmla="*/ 36 w 131"/>
                  <a:gd name="T33" fmla="*/ 4 h 58"/>
                  <a:gd name="T34" fmla="*/ 17 w 131"/>
                  <a:gd name="T35" fmla="*/ 8 h 58"/>
                  <a:gd name="T36" fmla="*/ 0 w 131"/>
                  <a:gd name="T37" fmla="*/ 18 h 58"/>
                  <a:gd name="T38" fmla="*/ 0 w 131"/>
                  <a:gd name="T39" fmla="*/ 18 h 58"/>
                  <a:gd name="T40" fmla="*/ 8 w 131"/>
                  <a:gd name="T41" fmla="*/ 31 h 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58"/>
                  <a:gd name="T65" fmla="*/ 131 w 131"/>
                  <a:gd name="T66" fmla="*/ 58 h 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58">
                    <a:moveTo>
                      <a:pt x="8" y="31"/>
                    </a:moveTo>
                    <a:lnTo>
                      <a:pt x="8" y="31"/>
                    </a:lnTo>
                    <a:lnTo>
                      <a:pt x="23" y="24"/>
                    </a:lnTo>
                    <a:lnTo>
                      <a:pt x="39" y="20"/>
                    </a:lnTo>
                    <a:lnTo>
                      <a:pt x="56" y="19"/>
                    </a:lnTo>
                    <a:lnTo>
                      <a:pt x="72" y="19"/>
                    </a:lnTo>
                    <a:lnTo>
                      <a:pt x="88" y="24"/>
                    </a:lnTo>
                    <a:lnTo>
                      <a:pt x="100" y="32"/>
                    </a:lnTo>
                    <a:lnTo>
                      <a:pt x="109" y="43"/>
                    </a:lnTo>
                    <a:lnTo>
                      <a:pt x="115" y="58"/>
                    </a:lnTo>
                    <a:lnTo>
                      <a:pt x="131" y="55"/>
                    </a:lnTo>
                    <a:lnTo>
                      <a:pt x="125" y="35"/>
                    </a:lnTo>
                    <a:lnTo>
                      <a:pt x="111" y="19"/>
                    </a:lnTo>
                    <a:lnTo>
                      <a:pt x="94" y="8"/>
                    </a:lnTo>
                    <a:lnTo>
                      <a:pt x="75" y="3"/>
                    </a:lnTo>
                    <a:lnTo>
                      <a:pt x="56" y="0"/>
                    </a:lnTo>
                    <a:lnTo>
                      <a:pt x="36" y="4"/>
                    </a:lnTo>
                    <a:lnTo>
                      <a:pt x="17" y="8"/>
                    </a:lnTo>
                    <a:lnTo>
                      <a:pt x="0" y="18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3" name="Freeform 104"/>
              <p:cNvSpPr>
                <a:spLocks/>
              </p:cNvSpPr>
              <p:nvPr/>
            </p:nvSpPr>
            <p:spPr bwMode="auto">
              <a:xfrm>
                <a:off x="1819" y="2184"/>
                <a:ext cx="23" cy="39"/>
              </a:xfrm>
              <a:custGeom>
                <a:avLst/>
                <a:gdLst>
                  <a:gd name="T0" fmla="*/ 16 w 47"/>
                  <a:gd name="T1" fmla="*/ 79 h 79"/>
                  <a:gd name="T2" fmla="*/ 16 w 47"/>
                  <a:gd name="T3" fmla="*/ 79 h 79"/>
                  <a:gd name="T4" fmla="*/ 17 w 47"/>
                  <a:gd name="T5" fmla="*/ 59 h 79"/>
                  <a:gd name="T6" fmla="*/ 24 w 47"/>
                  <a:gd name="T7" fmla="*/ 40 h 79"/>
                  <a:gd name="T8" fmla="*/ 33 w 47"/>
                  <a:gd name="T9" fmla="*/ 25 h 79"/>
                  <a:gd name="T10" fmla="*/ 47 w 47"/>
                  <a:gd name="T11" fmla="*/ 13 h 79"/>
                  <a:gd name="T12" fmla="*/ 39 w 47"/>
                  <a:gd name="T13" fmla="*/ 0 h 79"/>
                  <a:gd name="T14" fmla="*/ 20 w 47"/>
                  <a:gd name="T15" fmla="*/ 14 h 79"/>
                  <a:gd name="T16" fmla="*/ 8 w 47"/>
                  <a:gd name="T17" fmla="*/ 35 h 79"/>
                  <a:gd name="T18" fmla="*/ 1 w 47"/>
                  <a:gd name="T19" fmla="*/ 56 h 79"/>
                  <a:gd name="T20" fmla="*/ 0 w 47"/>
                  <a:gd name="T21" fmla="*/ 79 h 79"/>
                  <a:gd name="T22" fmla="*/ 0 w 47"/>
                  <a:gd name="T23" fmla="*/ 79 h 79"/>
                  <a:gd name="T24" fmla="*/ 16 w 4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9"/>
                  <a:gd name="T41" fmla="*/ 47 w 4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17" y="59"/>
                    </a:lnTo>
                    <a:lnTo>
                      <a:pt x="24" y="40"/>
                    </a:lnTo>
                    <a:lnTo>
                      <a:pt x="33" y="25"/>
                    </a:lnTo>
                    <a:lnTo>
                      <a:pt x="47" y="13"/>
                    </a:lnTo>
                    <a:lnTo>
                      <a:pt x="39" y="0"/>
                    </a:lnTo>
                    <a:lnTo>
                      <a:pt x="20" y="14"/>
                    </a:lnTo>
                    <a:lnTo>
                      <a:pt x="8" y="35"/>
                    </a:lnTo>
                    <a:lnTo>
                      <a:pt x="1" y="56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4" name="Freeform 105"/>
              <p:cNvSpPr>
                <a:spLocks/>
              </p:cNvSpPr>
              <p:nvPr/>
            </p:nvSpPr>
            <p:spPr bwMode="auto">
              <a:xfrm>
                <a:off x="1818" y="2223"/>
                <a:ext cx="12" cy="70"/>
              </a:xfrm>
              <a:custGeom>
                <a:avLst/>
                <a:gdLst>
                  <a:gd name="T0" fmla="*/ 24 w 24"/>
                  <a:gd name="T1" fmla="*/ 137 h 139"/>
                  <a:gd name="T2" fmla="*/ 24 w 24"/>
                  <a:gd name="T3" fmla="*/ 137 h 139"/>
                  <a:gd name="T4" fmla="*/ 20 w 24"/>
                  <a:gd name="T5" fmla="*/ 103 h 139"/>
                  <a:gd name="T6" fmla="*/ 18 w 24"/>
                  <a:gd name="T7" fmla="*/ 68 h 139"/>
                  <a:gd name="T8" fmla="*/ 18 w 24"/>
                  <a:gd name="T9" fmla="*/ 35 h 139"/>
                  <a:gd name="T10" fmla="*/ 17 w 24"/>
                  <a:gd name="T11" fmla="*/ 0 h 139"/>
                  <a:gd name="T12" fmla="*/ 1 w 24"/>
                  <a:gd name="T13" fmla="*/ 0 h 139"/>
                  <a:gd name="T14" fmla="*/ 0 w 24"/>
                  <a:gd name="T15" fmla="*/ 35 h 139"/>
                  <a:gd name="T16" fmla="*/ 2 w 24"/>
                  <a:gd name="T17" fmla="*/ 68 h 139"/>
                  <a:gd name="T18" fmla="*/ 4 w 24"/>
                  <a:gd name="T19" fmla="*/ 103 h 139"/>
                  <a:gd name="T20" fmla="*/ 8 w 24"/>
                  <a:gd name="T21" fmla="*/ 139 h 139"/>
                  <a:gd name="T22" fmla="*/ 8 w 24"/>
                  <a:gd name="T23" fmla="*/ 139 h 139"/>
                  <a:gd name="T24" fmla="*/ 24 w 24"/>
                  <a:gd name="T25" fmla="*/ 137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39"/>
                  <a:gd name="T41" fmla="*/ 24 w 24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39">
                    <a:moveTo>
                      <a:pt x="24" y="137"/>
                    </a:moveTo>
                    <a:lnTo>
                      <a:pt x="24" y="137"/>
                    </a:lnTo>
                    <a:lnTo>
                      <a:pt x="20" y="103"/>
                    </a:lnTo>
                    <a:lnTo>
                      <a:pt x="18" y="68"/>
                    </a:lnTo>
                    <a:lnTo>
                      <a:pt x="18" y="35"/>
                    </a:lnTo>
                    <a:lnTo>
                      <a:pt x="17" y="0"/>
                    </a:lnTo>
                    <a:lnTo>
                      <a:pt x="1" y="0"/>
                    </a:lnTo>
                    <a:lnTo>
                      <a:pt x="0" y="35"/>
                    </a:lnTo>
                    <a:lnTo>
                      <a:pt x="2" y="68"/>
                    </a:lnTo>
                    <a:lnTo>
                      <a:pt x="4" y="103"/>
                    </a:lnTo>
                    <a:lnTo>
                      <a:pt x="8" y="139"/>
                    </a:lnTo>
                    <a:lnTo>
                      <a:pt x="24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5" name="Freeform 106"/>
              <p:cNvSpPr>
                <a:spLocks/>
              </p:cNvSpPr>
              <p:nvPr/>
            </p:nvSpPr>
            <p:spPr bwMode="auto">
              <a:xfrm>
                <a:off x="1822" y="2292"/>
                <a:ext cx="33" cy="165"/>
              </a:xfrm>
              <a:custGeom>
                <a:avLst/>
                <a:gdLst>
                  <a:gd name="T0" fmla="*/ 65 w 65"/>
                  <a:gd name="T1" fmla="*/ 325 h 330"/>
                  <a:gd name="T2" fmla="*/ 65 w 65"/>
                  <a:gd name="T3" fmla="*/ 325 h 330"/>
                  <a:gd name="T4" fmla="*/ 53 w 65"/>
                  <a:gd name="T5" fmla="*/ 286 h 330"/>
                  <a:gd name="T6" fmla="*/ 44 w 65"/>
                  <a:gd name="T7" fmla="*/ 245 h 330"/>
                  <a:gd name="T8" fmla="*/ 37 w 65"/>
                  <a:gd name="T9" fmla="*/ 205 h 330"/>
                  <a:gd name="T10" fmla="*/ 33 w 65"/>
                  <a:gd name="T11" fmla="*/ 165 h 330"/>
                  <a:gd name="T12" fmla="*/ 29 w 65"/>
                  <a:gd name="T13" fmla="*/ 125 h 330"/>
                  <a:gd name="T14" fmla="*/ 25 w 65"/>
                  <a:gd name="T15" fmla="*/ 84 h 330"/>
                  <a:gd name="T16" fmla="*/ 21 w 65"/>
                  <a:gd name="T17" fmla="*/ 43 h 330"/>
                  <a:gd name="T18" fmla="*/ 16 w 65"/>
                  <a:gd name="T19" fmla="*/ 0 h 330"/>
                  <a:gd name="T20" fmla="*/ 0 w 65"/>
                  <a:gd name="T21" fmla="*/ 2 h 330"/>
                  <a:gd name="T22" fmla="*/ 5 w 65"/>
                  <a:gd name="T23" fmla="*/ 43 h 330"/>
                  <a:gd name="T24" fmla="*/ 9 w 65"/>
                  <a:gd name="T25" fmla="*/ 84 h 330"/>
                  <a:gd name="T26" fmla="*/ 13 w 65"/>
                  <a:gd name="T27" fmla="*/ 125 h 330"/>
                  <a:gd name="T28" fmla="*/ 17 w 65"/>
                  <a:gd name="T29" fmla="*/ 165 h 330"/>
                  <a:gd name="T30" fmla="*/ 21 w 65"/>
                  <a:gd name="T31" fmla="*/ 205 h 330"/>
                  <a:gd name="T32" fmla="*/ 28 w 65"/>
                  <a:gd name="T33" fmla="*/ 248 h 330"/>
                  <a:gd name="T34" fmla="*/ 37 w 65"/>
                  <a:gd name="T35" fmla="*/ 288 h 330"/>
                  <a:gd name="T36" fmla="*/ 49 w 65"/>
                  <a:gd name="T37" fmla="*/ 330 h 330"/>
                  <a:gd name="T38" fmla="*/ 49 w 65"/>
                  <a:gd name="T39" fmla="*/ 330 h 330"/>
                  <a:gd name="T40" fmla="*/ 65 w 65"/>
                  <a:gd name="T41" fmla="*/ 325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330"/>
                  <a:gd name="T65" fmla="*/ 65 w 6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330">
                    <a:moveTo>
                      <a:pt x="65" y="325"/>
                    </a:moveTo>
                    <a:lnTo>
                      <a:pt x="65" y="325"/>
                    </a:lnTo>
                    <a:lnTo>
                      <a:pt x="53" y="286"/>
                    </a:lnTo>
                    <a:lnTo>
                      <a:pt x="44" y="245"/>
                    </a:lnTo>
                    <a:lnTo>
                      <a:pt x="37" y="205"/>
                    </a:lnTo>
                    <a:lnTo>
                      <a:pt x="33" y="165"/>
                    </a:lnTo>
                    <a:lnTo>
                      <a:pt x="29" y="125"/>
                    </a:lnTo>
                    <a:lnTo>
                      <a:pt x="25" y="84"/>
                    </a:lnTo>
                    <a:lnTo>
                      <a:pt x="21" y="43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43"/>
                    </a:lnTo>
                    <a:lnTo>
                      <a:pt x="9" y="84"/>
                    </a:lnTo>
                    <a:lnTo>
                      <a:pt x="13" y="125"/>
                    </a:lnTo>
                    <a:lnTo>
                      <a:pt x="17" y="165"/>
                    </a:lnTo>
                    <a:lnTo>
                      <a:pt x="21" y="205"/>
                    </a:lnTo>
                    <a:lnTo>
                      <a:pt x="28" y="248"/>
                    </a:lnTo>
                    <a:lnTo>
                      <a:pt x="37" y="288"/>
                    </a:lnTo>
                    <a:lnTo>
                      <a:pt x="49" y="330"/>
                    </a:lnTo>
                    <a:lnTo>
                      <a:pt x="65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6" name="Freeform 107"/>
              <p:cNvSpPr>
                <a:spLocks/>
              </p:cNvSpPr>
              <p:nvPr/>
            </p:nvSpPr>
            <p:spPr bwMode="auto">
              <a:xfrm>
                <a:off x="1847" y="2454"/>
                <a:ext cx="11" cy="33"/>
              </a:xfrm>
              <a:custGeom>
                <a:avLst/>
                <a:gdLst>
                  <a:gd name="T0" fmla="*/ 22 w 22"/>
                  <a:gd name="T1" fmla="*/ 63 h 65"/>
                  <a:gd name="T2" fmla="*/ 22 w 22"/>
                  <a:gd name="T3" fmla="*/ 63 h 65"/>
                  <a:gd name="T4" fmla="*/ 19 w 22"/>
                  <a:gd name="T5" fmla="*/ 48 h 65"/>
                  <a:gd name="T6" fmla="*/ 20 w 22"/>
                  <a:gd name="T7" fmla="*/ 33 h 65"/>
                  <a:gd name="T8" fmla="*/ 19 w 22"/>
                  <a:gd name="T9" fmla="*/ 18 h 65"/>
                  <a:gd name="T10" fmla="*/ 16 w 22"/>
                  <a:gd name="T11" fmla="*/ 0 h 65"/>
                  <a:gd name="T12" fmla="*/ 0 w 22"/>
                  <a:gd name="T13" fmla="*/ 5 h 65"/>
                  <a:gd name="T14" fmla="*/ 3 w 22"/>
                  <a:gd name="T15" fmla="*/ 18 h 65"/>
                  <a:gd name="T16" fmla="*/ 2 w 22"/>
                  <a:gd name="T17" fmla="*/ 33 h 65"/>
                  <a:gd name="T18" fmla="*/ 3 w 22"/>
                  <a:gd name="T19" fmla="*/ 48 h 65"/>
                  <a:gd name="T20" fmla="*/ 6 w 22"/>
                  <a:gd name="T21" fmla="*/ 65 h 65"/>
                  <a:gd name="T22" fmla="*/ 6 w 22"/>
                  <a:gd name="T23" fmla="*/ 65 h 65"/>
                  <a:gd name="T24" fmla="*/ 22 w 22"/>
                  <a:gd name="T25" fmla="*/ 63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65"/>
                  <a:gd name="T41" fmla="*/ 22 w 2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65">
                    <a:moveTo>
                      <a:pt x="22" y="63"/>
                    </a:moveTo>
                    <a:lnTo>
                      <a:pt x="22" y="63"/>
                    </a:lnTo>
                    <a:lnTo>
                      <a:pt x="19" y="48"/>
                    </a:lnTo>
                    <a:lnTo>
                      <a:pt x="20" y="33"/>
                    </a:lnTo>
                    <a:lnTo>
                      <a:pt x="19" y="18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3" y="18"/>
                    </a:lnTo>
                    <a:lnTo>
                      <a:pt x="2" y="33"/>
                    </a:lnTo>
                    <a:lnTo>
                      <a:pt x="3" y="48"/>
                    </a:lnTo>
                    <a:lnTo>
                      <a:pt x="6" y="65"/>
                    </a:lnTo>
                    <a:lnTo>
                      <a:pt x="2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7" name="Freeform 108"/>
              <p:cNvSpPr>
                <a:spLocks/>
              </p:cNvSpPr>
              <p:nvPr/>
            </p:nvSpPr>
            <p:spPr bwMode="auto">
              <a:xfrm>
                <a:off x="1850" y="2486"/>
                <a:ext cx="20" cy="43"/>
              </a:xfrm>
              <a:custGeom>
                <a:avLst/>
                <a:gdLst>
                  <a:gd name="T0" fmla="*/ 40 w 40"/>
                  <a:gd name="T1" fmla="*/ 84 h 87"/>
                  <a:gd name="T2" fmla="*/ 40 w 40"/>
                  <a:gd name="T3" fmla="*/ 84 h 87"/>
                  <a:gd name="T4" fmla="*/ 35 w 40"/>
                  <a:gd name="T5" fmla="*/ 63 h 87"/>
                  <a:gd name="T6" fmla="*/ 28 w 40"/>
                  <a:gd name="T7" fmla="*/ 40 h 87"/>
                  <a:gd name="T8" fmla="*/ 21 w 40"/>
                  <a:gd name="T9" fmla="*/ 21 h 87"/>
                  <a:gd name="T10" fmla="*/ 16 w 40"/>
                  <a:gd name="T11" fmla="*/ 0 h 87"/>
                  <a:gd name="T12" fmla="*/ 0 w 40"/>
                  <a:gd name="T13" fmla="*/ 2 h 87"/>
                  <a:gd name="T14" fmla="*/ 5 w 40"/>
                  <a:gd name="T15" fmla="*/ 24 h 87"/>
                  <a:gd name="T16" fmla="*/ 12 w 40"/>
                  <a:gd name="T17" fmla="*/ 45 h 87"/>
                  <a:gd name="T18" fmla="*/ 18 w 40"/>
                  <a:gd name="T19" fmla="*/ 65 h 87"/>
                  <a:gd name="T20" fmla="*/ 24 w 40"/>
                  <a:gd name="T21" fmla="*/ 87 h 87"/>
                  <a:gd name="T22" fmla="*/ 24 w 40"/>
                  <a:gd name="T23" fmla="*/ 87 h 87"/>
                  <a:gd name="T24" fmla="*/ 40 w 40"/>
                  <a:gd name="T25" fmla="*/ 84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7"/>
                  <a:gd name="T41" fmla="*/ 40 w 40"/>
                  <a:gd name="T42" fmla="*/ 87 h 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7">
                    <a:moveTo>
                      <a:pt x="40" y="84"/>
                    </a:moveTo>
                    <a:lnTo>
                      <a:pt x="40" y="84"/>
                    </a:lnTo>
                    <a:lnTo>
                      <a:pt x="35" y="63"/>
                    </a:lnTo>
                    <a:lnTo>
                      <a:pt x="28" y="40"/>
                    </a:lnTo>
                    <a:lnTo>
                      <a:pt x="21" y="21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4"/>
                    </a:lnTo>
                    <a:lnTo>
                      <a:pt x="12" y="45"/>
                    </a:lnTo>
                    <a:lnTo>
                      <a:pt x="18" y="65"/>
                    </a:lnTo>
                    <a:lnTo>
                      <a:pt x="24" y="87"/>
                    </a:lnTo>
                    <a:lnTo>
                      <a:pt x="40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8" name="Freeform 109"/>
              <p:cNvSpPr>
                <a:spLocks/>
              </p:cNvSpPr>
              <p:nvPr/>
            </p:nvSpPr>
            <p:spPr bwMode="auto">
              <a:xfrm>
                <a:off x="1853" y="2528"/>
                <a:ext cx="17" cy="16"/>
              </a:xfrm>
              <a:custGeom>
                <a:avLst/>
                <a:gdLst>
                  <a:gd name="T0" fmla="*/ 0 w 34"/>
                  <a:gd name="T1" fmla="*/ 26 h 32"/>
                  <a:gd name="T2" fmla="*/ 0 w 34"/>
                  <a:gd name="T3" fmla="*/ 26 h 32"/>
                  <a:gd name="T4" fmla="*/ 14 w 34"/>
                  <a:gd name="T5" fmla="*/ 32 h 32"/>
                  <a:gd name="T6" fmla="*/ 26 w 34"/>
                  <a:gd name="T7" fmla="*/ 27 h 32"/>
                  <a:gd name="T8" fmla="*/ 34 w 34"/>
                  <a:gd name="T9" fmla="*/ 14 h 32"/>
                  <a:gd name="T10" fmla="*/ 34 w 34"/>
                  <a:gd name="T11" fmla="*/ 0 h 32"/>
                  <a:gd name="T12" fmla="*/ 18 w 34"/>
                  <a:gd name="T13" fmla="*/ 3 h 32"/>
                  <a:gd name="T14" fmla="*/ 18 w 34"/>
                  <a:gd name="T15" fmla="*/ 11 h 32"/>
                  <a:gd name="T16" fmla="*/ 15 w 34"/>
                  <a:gd name="T17" fmla="*/ 14 h 32"/>
                  <a:gd name="T18" fmla="*/ 14 w 34"/>
                  <a:gd name="T19" fmla="*/ 14 h 32"/>
                  <a:gd name="T20" fmla="*/ 11 w 34"/>
                  <a:gd name="T21" fmla="*/ 15 h 32"/>
                  <a:gd name="T22" fmla="*/ 11 w 34"/>
                  <a:gd name="T23" fmla="*/ 15 h 32"/>
                  <a:gd name="T24" fmla="*/ 0 w 34"/>
                  <a:gd name="T25" fmla="*/ 26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32"/>
                  <a:gd name="T41" fmla="*/ 34 w 3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32">
                    <a:moveTo>
                      <a:pt x="0" y="26"/>
                    </a:moveTo>
                    <a:lnTo>
                      <a:pt x="0" y="26"/>
                    </a:lnTo>
                    <a:lnTo>
                      <a:pt x="14" y="32"/>
                    </a:lnTo>
                    <a:lnTo>
                      <a:pt x="26" y="27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1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9" name="Freeform 110"/>
              <p:cNvSpPr>
                <a:spLocks/>
              </p:cNvSpPr>
              <p:nvPr/>
            </p:nvSpPr>
            <p:spPr bwMode="auto">
              <a:xfrm>
                <a:off x="1793" y="2447"/>
                <a:ext cx="66" cy="94"/>
              </a:xfrm>
              <a:custGeom>
                <a:avLst/>
                <a:gdLst>
                  <a:gd name="T0" fmla="*/ 0 w 131"/>
                  <a:gd name="T1" fmla="*/ 10 h 188"/>
                  <a:gd name="T2" fmla="*/ 0 w 131"/>
                  <a:gd name="T3" fmla="*/ 10 h 188"/>
                  <a:gd name="T4" fmla="*/ 17 w 131"/>
                  <a:gd name="T5" fmla="*/ 32 h 188"/>
                  <a:gd name="T6" fmla="*/ 33 w 131"/>
                  <a:gd name="T7" fmla="*/ 53 h 188"/>
                  <a:gd name="T8" fmla="*/ 45 w 131"/>
                  <a:gd name="T9" fmla="*/ 76 h 188"/>
                  <a:gd name="T10" fmla="*/ 59 w 131"/>
                  <a:gd name="T11" fmla="*/ 99 h 188"/>
                  <a:gd name="T12" fmla="*/ 71 w 131"/>
                  <a:gd name="T13" fmla="*/ 123 h 188"/>
                  <a:gd name="T14" fmla="*/ 85 w 131"/>
                  <a:gd name="T15" fmla="*/ 145 h 188"/>
                  <a:gd name="T16" fmla="*/ 102 w 131"/>
                  <a:gd name="T17" fmla="*/ 168 h 188"/>
                  <a:gd name="T18" fmla="*/ 120 w 131"/>
                  <a:gd name="T19" fmla="*/ 188 h 188"/>
                  <a:gd name="T20" fmla="*/ 131 w 131"/>
                  <a:gd name="T21" fmla="*/ 177 h 188"/>
                  <a:gd name="T22" fmla="*/ 115 w 131"/>
                  <a:gd name="T23" fmla="*/ 157 h 188"/>
                  <a:gd name="T24" fmla="*/ 99 w 131"/>
                  <a:gd name="T25" fmla="*/ 137 h 188"/>
                  <a:gd name="T26" fmla="*/ 87 w 131"/>
                  <a:gd name="T27" fmla="*/ 115 h 188"/>
                  <a:gd name="T28" fmla="*/ 75 w 131"/>
                  <a:gd name="T29" fmla="*/ 91 h 188"/>
                  <a:gd name="T30" fmla="*/ 61 w 131"/>
                  <a:gd name="T31" fmla="*/ 68 h 188"/>
                  <a:gd name="T32" fmla="*/ 47 w 131"/>
                  <a:gd name="T33" fmla="*/ 45 h 188"/>
                  <a:gd name="T34" fmla="*/ 30 w 131"/>
                  <a:gd name="T35" fmla="*/ 21 h 188"/>
                  <a:gd name="T36" fmla="*/ 13 w 131"/>
                  <a:gd name="T37" fmla="*/ 0 h 188"/>
                  <a:gd name="T38" fmla="*/ 13 w 131"/>
                  <a:gd name="T39" fmla="*/ 0 h 188"/>
                  <a:gd name="T40" fmla="*/ 0 w 131"/>
                  <a:gd name="T41" fmla="*/ 10 h 1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188"/>
                  <a:gd name="T65" fmla="*/ 131 w 131"/>
                  <a:gd name="T66" fmla="*/ 188 h 1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188">
                    <a:moveTo>
                      <a:pt x="0" y="10"/>
                    </a:moveTo>
                    <a:lnTo>
                      <a:pt x="0" y="10"/>
                    </a:lnTo>
                    <a:lnTo>
                      <a:pt x="17" y="32"/>
                    </a:lnTo>
                    <a:lnTo>
                      <a:pt x="33" y="53"/>
                    </a:lnTo>
                    <a:lnTo>
                      <a:pt x="45" y="76"/>
                    </a:lnTo>
                    <a:lnTo>
                      <a:pt x="59" y="99"/>
                    </a:lnTo>
                    <a:lnTo>
                      <a:pt x="71" y="123"/>
                    </a:lnTo>
                    <a:lnTo>
                      <a:pt x="85" y="145"/>
                    </a:lnTo>
                    <a:lnTo>
                      <a:pt x="102" y="168"/>
                    </a:lnTo>
                    <a:lnTo>
                      <a:pt x="120" y="188"/>
                    </a:lnTo>
                    <a:lnTo>
                      <a:pt x="131" y="177"/>
                    </a:lnTo>
                    <a:lnTo>
                      <a:pt x="115" y="157"/>
                    </a:lnTo>
                    <a:lnTo>
                      <a:pt x="99" y="137"/>
                    </a:lnTo>
                    <a:lnTo>
                      <a:pt x="87" y="115"/>
                    </a:lnTo>
                    <a:lnTo>
                      <a:pt x="75" y="91"/>
                    </a:lnTo>
                    <a:lnTo>
                      <a:pt x="61" y="68"/>
                    </a:lnTo>
                    <a:lnTo>
                      <a:pt x="47" y="45"/>
                    </a:lnTo>
                    <a:lnTo>
                      <a:pt x="30" y="21"/>
                    </a:lnTo>
                    <a:lnTo>
                      <a:pt x="1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0" name="Freeform 111"/>
              <p:cNvSpPr>
                <a:spLocks/>
              </p:cNvSpPr>
              <p:nvPr/>
            </p:nvSpPr>
            <p:spPr bwMode="auto">
              <a:xfrm>
                <a:off x="1742" y="2367"/>
                <a:ext cx="57" cy="85"/>
              </a:xfrm>
              <a:custGeom>
                <a:avLst/>
                <a:gdLst>
                  <a:gd name="T0" fmla="*/ 0 w 114"/>
                  <a:gd name="T1" fmla="*/ 11 h 170"/>
                  <a:gd name="T2" fmla="*/ 0 w 114"/>
                  <a:gd name="T3" fmla="*/ 11 h 170"/>
                  <a:gd name="T4" fmla="*/ 15 w 114"/>
                  <a:gd name="T5" fmla="*/ 30 h 170"/>
                  <a:gd name="T6" fmla="*/ 28 w 114"/>
                  <a:gd name="T7" fmla="*/ 50 h 170"/>
                  <a:gd name="T8" fmla="*/ 37 w 114"/>
                  <a:gd name="T9" fmla="*/ 70 h 170"/>
                  <a:gd name="T10" fmla="*/ 50 w 114"/>
                  <a:gd name="T11" fmla="*/ 91 h 170"/>
                  <a:gd name="T12" fmla="*/ 60 w 114"/>
                  <a:gd name="T13" fmla="*/ 111 h 170"/>
                  <a:gd name="T14" fmla="*/ 72 w 114"/>
                  <a:gd name="T15" fmla="*/ 132 h 170"/>
                  <a:gd name="T16" fmla="*/ 86 w 114"/>
                  <a:gd name="T17" fmla="*/ 152 h 170"/>
                  <a:gd name="T18" fmla="*/ 101 w 114"/>
                  <a:gd name="T19" fmla="*/ 170 h 170"/>
                  <a:gd name="T20" fmla="*/ 114 w 114"/>
                  <a:gd name="T21" fmla="*/ 160 h 170"/>
                  <a:gd name="T22" fmla="*/ 99 w 114"/>
                  <a:gd name="T23" fmla="*/ 141 h 170"/>
                  <a:gd name="T24" fmla="*/ 86 w 114"/>
                  <a:gd name="T25" fmla="*/ 124 h 170"/>
                  <a:gd name="T26" fmla="*/ 76 w 114"/>
                  <a:gd name="T27" fmla="*/ 103 h 170"/>
                  <a:gd name="T28" fmla="*/ 66 w 114"/>
                  <a:gd name="T29" fmla="*/ 83 h 170"/>
                  <a:gd name="T30" fmla="*/ 54 w 114"/>
                  <a:gd name="T31" fmla="*/ 62 h 170"/>
                  <a:gd name="T32" fmla="*/ 41 w 114"/>
                  <a:gd name="T33" fmla="*/ 42 h 170"/>
                  <a:gd name="T34" fmla="*/ 28 w 114"/>
                  <a:gd name="T35" fmla="*/ 22 h 170"/>
                  <a:gd name="T36" fmla="*/ 13 w 114"/>
                  <a:gd name="T37" fmla="*/ 0 h 170"/>
                  <a:gd name="T38" fmla="*/ 13 w 114"/>
                  <a:gd name="T39" fmla="*/ 0 h 170"/>
                  <a:gd name="T40" fmla="*/ 0 w 114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170"/>
                  <a:gd name="T65" fmla="*/ 114 w 114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5" y="30"/>
                    </a:lnTo>
                    <a:lnTo>
                      <a:pt x="28" y="50"/>
                    </a:lnTo>
                    <a:lnTo>
                      <a:pt x="37" y="70"/>
                    </a:lnTo>
                    <a:lnTo>
                      <a:pt x="50" y="91"/>
                    </a:lnTo>
                    <a:lnTo>
                      <a:pt x="60" y="111"/>
                    </a:lnTo>
                    <a:lnTo>
                      <a:pt x="72" y="132"/>
                    </a:lnTo>
                    <a:lnTo>
                      <a:pt x="86" y="152"/>
                    </a:lnTo>
                    <a:lnTo>
                      <a:pt x="101" y="170"/>
                    </a:lnTo>
                    <a:lnTo>
                      <a:pt x="114" y="160"/>
                    </a:lnTo>
                    <a:lnTo>
                      <a:pt x="99" y="141"/>
                    </a:lnTo>
                    <a:lnTo>
                      <a:pt x="86" y="124"/>
                    </a:lnTo>
                    <a:lnTo>
                      <a:pt x="76" y="103"/>
                    </a:lnTo>
                    <a:lnTo>
                      <a:pt x="66" y="83"/>
                    </a:lnTo>
                    <a:lnTo>
                      <a:pt x="54" y="62"/>
                    </a:lnTo>
                    <a:lnTo>
                      <a:pt x="41" y="42"/>
                    </a:lnTo>
                    <a:lnTo>
                      <a:pt x="28" y="22"/>
                    </a:lnTo>
                    <a:lnTo>
                      <a:pt x="1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1" name="Freeform 112"/>
              <p:cNvSpPr>
                <a:spLocks/>
              </p:cNvSpPr>
              <p:nvPr/>
            </p:nvSpPr>
            <p:spPr bwMode="auto">
              <a:xfrm>
                <a:off x="1707" y="2353"/>
                <a:ext cx="42" cy="19"/>
              </a:xfrm>
              <a:custGeom>
                <a:avLst/>
                <a:gdLst>
                  <a:gd name="T0" fmla="*/ 2 w 84"/>
                  <a:gd name="T1" fmla="*/ 21 h 39"/>
                  <a:gd name="T2" fmla="*/ 5 w 84"/>
                  <a:gd name="T3" fmla="*/ 20 h 39"/>
                  <a:gd name="T4" fmla="*/ 14 w 84"/>
                  <a:gd name="T5" fmla="*/ 17 h 39"/>
                  <a:gd name="T6" fmla="*/ 23 w 84"/>
                  <a:gd name="T7" fmla="*/ 16 h 39"/>
                  <a:gd name="T8" fmla="*/ 33 w 84"/>
                  <a:gd name="T9" fmla="*/ 16 h 39"/>
                  <a:gd name="T10" fmla="*/ 40 w 84"/>
                  <a:gd name="T11" fmla="*/ 19 h 39"/>
                  <a:gd name="T12" fmla="*/ 48 w 84"/>
                  <a:gd name="T13" fmla="*/ 23 h 39"/>
                  <a:gd name="T14" fmla="*/ 57 w 84"/>
                  <a:gd name="T15" fmla="*/ 27 h 39"/>
                  <a:gd name="T16" fmla="*/ 64 w 84"/>
                  <a:gd name="T17" fmla="*/ 32 h 39"/>
                  <a:gd name="T18" fmla="*/ 71 w 84"/>
                  <a:gd name="T19" fmla="*/ 39 h 39"/>
                  <a:gd name="T20" fmla="*/ 84 w 84"/>
                  <a:gd name="T21" fmla="*/ 28 h 39"/>
                  <a:gd name="T22" fmla="*/ 75 w 84"/>
                  <a:gd name="T23" fmla="*/ 19 h 39"/>
                  <a:gd name="T24" fmla="*/ 65 w 84"/>
                  <a:gd name="T25" fmla="*/ 13 h 39"/>
                  <a:gd name="T26" fmla="*/ 56 w 84"/>
                  <a:gd name="T27" fmla="*/ 7 h 39"/>
                  <a:gd name="T28" fmla="*/ 45 w 84"/>
                  <a:gd name="T29" fmla="*/ 3 h 39"/>
                  <a:gd name="T30" fmla="*/ 33 w 84"/>
                  <a:gd name="T31" fmla="*/ 0 h 39"/>
                  <a:gd name="T32" fmla="*/ 23 w 84"/>
                  <a:gd name="T33" fmla="*/ 0 h 39"/>
                  <a:gd name="T34" fmla="*/ 12 w 84"/>
                  <a:gd name="T35" fmla="*/ 1 h 39"/>
                  <a:gd name="T36" fmla="*/ 0 w 84"/>
                  <a:gd name="T37" fmla="*/ 4 h 39"/>
                  <a:gd name="T38" fmla="*/ 2 w 84"/>
                  <a:gd name="T39" fmla="*/ 3 h 39"/>
                  <a:gd name="T40" fmla="*/ 2 w 84"/>
                  <a:gd name="T41" fmla="*/ 21 h 39"/>
                  <a:gd name="T42" fmla="*/ 4 w 84"/>
                  <a:gd name="T43" fmla="*/ 20 h 39"/>
                  <a:gd name="T44" fmla="*/ 5 w 84"/>
                  <a:gd name="T45" fmla="*/ 20 h 39"/>
                  <a:gd name="T46" fmla="*/ 2 w 84"/>
                  <a:gd name="T47" fmla="*/ 21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4"/>
                  <a:gd name="T73" fmla="*/ 0 h 39"/>
                  <a:gd name="T74" fmla="*/ 84 w 84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4" h="39">
                    <a:moveTo>
                      <a:pt x="2" y="21"/>
                    </a:moveTo>
                    <a:lnTo>
                      <a:pt x="5" y="20"/>
                    </a:lnTo>
                    <a:lnTo>
                      <a:pt x="14" y="17"/>
                    </a:lnTo>
                    <a:lnTo>
                      <a:pt x="23" y="16"/>
                    </a:lnTo>
                    <a:lnTo>
                      <a:pt x="33" y="16"/>
                    </a:lnTo>
                    <a:lnTo>
                      <a:pt x="40" y="19"/>
                    </a:lnTo>
                    <a:lnTo>
                      <a:pt x="48" y="23"/>
                    </a:lnTo>
                    <a:lnTo>
                      <a:pt x="57" y="27"/>
                    </a:lnTo>
                    <a:lnTo>
                      <a:pt x="64" y="32"/>
                    </a:lnTo>
                    <a:lnTo>
                      <a:pt x="71" y="39"/>
                    </a:lnTo>
                    <a:lnTo>
                      <a:pt x="84" y="28"/>
                    </a:lnTo>
                    <a:lnTo>
                      <a:pt x="75" y="19"/>
                    </a:lnTo>
                    <a:lnTo>
                      <a:pt x="65" y="13"/>
                    </a:lnTo>
                    <a:lnTo>
                      <a:pt x="56" y="7"/>
                    </a:lnTo>
                    <a:lnTo>
                      <a:pt x="45" y="3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21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2" name="Freeform 113"/>
              <p:cNvSpPr>
                <a:spLocks/>
              </p:cNvSpPr>
              <p:nvPr/>
            </p:nvSpPr>
            <p:spPr bwMode="auto">
              <a:xfrm>
                <a:off x="1687" y="2354"/>
                <a:ext cx="21" cy="22"/>
              </a:xfrm>
              <a:custGeom>
                <a:avLst/>
                <a:gdLst>
                  <a:gd name="T0" fmla="*/ 15 w 41"/>
                  <a:gd name="T1" fmla="*/ 44 h 44"/>
                  <a:gd name="T2" fmla="*/ 16 w 41"/>
                  <a:gd name="T3" fmla="*/ 44 h 44"/>
                  <a:gd name="T4" fmla="*/ 27 w 41"/>
                  <a:gd name="T5" fmla="*/ 26 h 44"/>
                  <a:gd name="T6" fmla="*/ 35 w 41"/>
                  <a:gd name="T7" fmla="*/ 18 h 44"/>
                  <a:gd name="T8" fmla="*/ 37 w 41"/>
                  <a:gd name="T9" fmla="*/ 17 h 44"/>
                  <a:gd name="T10" fmla="*/ 41 w 41"/>
                  <a:gd name="T11" fmla="*/ 18 h 44"/>
                  <a:gd name="T12" fmla="*/ 41 w 41"/>
                  <a:gd name="T13" fmla="*/ 0 h 44"/>
                  <a:gd name="T14" fmla="*/ 35 w 41"/>
                  <a:gd name="T15" fmla="*/ 1 h 44"/>
                  <a:gd name="T16" fmla="*/ 24 w 41"/>
                  <a:gd name="T17" fmla="*/ 5 h 44"/>
                  <a:gd name="T18" fmla="*/ 13 w 41"/>
                  <a:gd name="T19" fmla="*/ 16 h 44"/>
                  <a:gd name="T20" fmla="*/ 0 w 41"/>
                  <a:gd name="T21" fmla="*/ 36 h 44"/>
                  <a:gd name="T22" fmla="*/ 1 w 41"/>
                  <a:gd name="T23" fmla="*/ 36 h 44"/>
                  <a:gd name="T24" fmla="*/ 15 w 41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15" y="44"/>
                    </a:moveTo>
                    <a:lnTo>
                      <a:pt x="16" y="44"/>
                    </a:lnTo>
                    <a:lnTo>
                      <a:pt x="27" y="26"/>
                    </a:lnTo>
                    <a:lnTo>
                      <a:pt x="35" y="18"/>
                    </a:lnTo>
                    <a:lnTo>
                      <a:pt x="37" y="17"/>
                    </a:lnTo>
                    <a:lnTo>
                      <a:pt x="41" y="18"/>
                    </a:lnTo>
                    <a:lnTo>
                      <a:pt x="41" y="0"/>
                    </a:lnTo>
                    <a:lnTo>
                      <a:pt x="35" y="1"/>
                    </a:lnTo>
                    <a:lnTo>
                      <a:pt x="24" y="5"/>
                    </a:lnTo>
                    <a:lnTo>
                      <a:pt x="13" y="16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3" name="Freeform 114"/>
              <p:cNvSpPr>
                <a:spLocks/>
              </p:cNvSpPr>
              <p:nvPr/>
            </p:nvSpPr>
            <p:spPr bwMode="auto">
              <a:xfrm>
                <a:off x="1681" y="2372"/>
                <a:ext cx="34" cy="110"/>
              </a:xfrm>
              <a:custGeom>
                <a:avLst/>
                <a:gdLst>
                  <a:gd name="T0" fmla="*/ 69 w 69"/>
                  <a:gd name="T1" fmla="*/ 210 h 219"/>
                  <a:gd name="T2" fmla="*/ 69 w 69"/>
                  <a:gd name="T3" fmla="*/ 212 h 219"/>
                  <a:gd name="T4" fmla="*/ 50 w 69"/>
                  <a:gd name="T5" fmla="*/ 169 h 219"/>
                  <a:gd name="T6" fmla="*/ 35 w 69"/>
                  <a:gd name="T7" fmla="*/ 131 h 219"/>
                  <a:gd name="T8" fmla="*/ 26 w 69"/>
                  <a:gd name="T9" fmla="*/ 102 h 219"/>
                  <a:gd name="T10" fmla="*/ 19 w 69"/>
                  <a:gd name="T11" fmla="*/ 75 h 219"/>
                  <a:gd name="T12" fmla="*/ 19 w 69"/>
                  <a:gd name="T13" fmla="*/ 53 h 219"/>
                  <a:gd name="T14" fmla="*/ 18 w 69"/>
                  <a:gd name="T15" fmla="*/ 36 h 219"/>
                  <a:gd name="T16" fmla="*/ 23 w 69"/>
                  <a:gd name="T17" fmla="*/ 21 h 219"/>
                  <a:gd name="T18" fmla="*/ 29 w 69"/>
                  <a:gd name="T19" fmla="*/ 8 h 219"/>
                  <a:gd name="T20" fmla="*/ 15 w 69"/>
                  <a:gd name="T21" fmla="*/ 0 h 219"/>
                  <a:gd name="T22" fmla="*/ 7 w 69"/>
                  <a:gd name="T23" fmla="*/ 16 h 219"/>
                  <a:gd name="T24" fmla="*/ 2 w 69"/>
                  <a:gd name="T25" fmla="*/ 33 h 219"/>
                  <a:gd name="T26" fmla="*/ 0 w 69"/>
                  <a:gd name="T27" fmla="*/ 53 h 219"/>
                  <a:gd name="T28" fmla="*/ 3 w 69"/>
                  <a:gd name="T29" fmla="*/ 78 h 219"/>
                  <a:gd name="T30" fmla="*/ 10 w 69"/>
                  <a:gd name="T31" fmla="*/ 104 h 219"/>
                  <a:gd name="T32" fmla="*/ 19 w 69"/>
                  <a:gd name="T33" fmla="*/ 137 h 219"/>
                  <a:gd name="T34" fmla="*/ 34 w 69"/>
                  <a:gd name="T35" fmla="*/ 174 h 219"/>
                  <a:gd name="T36" fmla="*/ 53 w 69"/>
                  <a:gd name="T37" fmla="*/ 217 h 219"/>
                  <a:gd name="T38" fmla="*/ 53 w 69"/>
                  <a:gd name="T39" fmla="*/ 219 h 219"/>
                  <a:gd name="T40" fmla="*/ 69 w 69"/>
                  <a:gd name="T41" fmla="*/ 210 h 2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19"/>
                  <a:gd name="T65" fmla="*/ 69 w 69"/>
                  <a:gd name="T66" fmla="*/ 219 h 2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19">
                    <a:moveTo>
                      <a:pt x="69" y="210"/>
                    </a:moveTo>
                    <a:lnTo>
                      <a:pt x="69" y="212"/>
                    </a:lnTo>
                    <a:lnTo>
                      <a:pt x="50" y="169"/>
                    </a:lnTo>
                    <a:lnTo>
                      <a:pt x="35" y="131"/>
                    </a:lnTo>
                    <a:lnTo>
                      <a:pt x="26" y="102"/>
                    </a:lnTo>
                    <a:lnTo>
                      <a:pt x="19" y="75"/>
                    </a:lnTo>
                    <a:lnTo>
                      <a:pt x="19" y="53"/>
                    </a:lnTo>
                    <a:lnTo>
                      <a:pt x="18" y="36"/>
                    </a:lnTo>
                    <a:lnTo>
                      <a:pt x="23" y="21"/>
                    </a:lnTo>
                    <a:lnTo>
                      <a:pt x="29" y="8"/>
                    </a:lnTo>
                    <a:lnTo>
                      <a:pt x="15" y="0"/>
                    </a:lnTo>
                    <a:lnTo>
                      <a:pt x="7" y="16"/>
                    </a:lnTo>
                    <a:lnTo>
                      <a:pt x="2" y="33"/>
                    </a:lnTo>
                    <a:lnTo>
                      <a:pt x="0" y="53"/>
                    </a:lnTo>
                    <a:lnTo>
                      <a:pt x="3" y="78"/>
                    </a:lnTo>
                    <a:lnTo>
                      <a:pt x="10" y="104"/>
                    </a:lnTo>
                    <a:lnTo>
                      <a:pt x="19" y="137"/>
                    </a:lnTo>
                    <a:lnTo>
                      <a:pt x="34" y="174"/>
                    </a:lnTo>
                    <a:lnTo>
                      <a:pt x="53" y="217"/>
                    </a:lnTo>
                    <a:lnTo>
                      <a:pt x="53" y="219"/>
                    </a:lnTo>
                    <a:lnTo>
                      <a:pt x="6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4" name="Freeform 115"/>
              <p:cNvSpPr>
                <a:spLocks/>
              </p:cNvSpPr>
              <p:nvPr/>
            </p:nvSpPr>
            <p:spPr bwMode="auto">
              <a:xfrm>
                <a:off x="1707" y="2478"/>
                <a:ext cx="66" cy="108"/>
              </a:xfrm>
              <a:custGeom>
                <a:avLst/>
                <a:gdLst>
                  <a:gd name="T0" fmla="*/ 133 w 133"/>
                  <a:gd name="T1" fmla="*/ 209 h 217"/>
                  <a:gd name="T2" fmla="*/ 133 w 133"/>
                  <a:gd name="T3" fmla="*/ 209 h 217"/>
                  <a:gd name="T4" fmla="*/ 116 w 133"/>
                  <a:gd name="T5" fmla="*/ 183 h 217"/>
                  <a:gd name="T6" fmla="*/ 100 w 133"/>
                  <a:gd name="T7" fmla="*/ 158 h 217"/>
                  <a:gd name="T8" fmla="*/ 84 w 133"/>
                  <a:gd name="T9" fmla="*/ 132 h 217"/>
                  <a:gd name="T10" fmla="*/ 71 w 133"/>
                  <a:gd name="T11" fmla="*/ 107 h 217"/>
                  <a:gd name="T12" fmla="*/ 56 w 133"/>
                  <a:gd name="T13" fmla="*/ 81 h 217"/>
                  <a:gd name="T14" fmla="*/ 43 w 133"/>
                  <a:gd name="T15" fmla="*/ 54 h 217"/>
                  <a:gd name="T16" fmla="*/ 29 w 133"/>
                  <a:gd name="T17" fmla="*/ 27 h 217"/>
                  <a:gd name="T18" fmla="*/ 16 w 133"/>
                  <a:gd name="T19" fmla="*/ 0 h 217"/>
                  <a:gd name="T20" fmla="*/ 0 w 133"/>
                  <a:gd name="T21" fmla="*/ 9 h 217"/>
                  <a:gd name="T22" fmla="*/ 13 w 133"/>
                  <a:gd name="T23" fmla="*/ 35 h 217"/>
                  <a:gd name="T24" fmla="*/ 27 w 133"/>
                  <a:gd name="T25" fmla="*/ 62 h 217"/>
                  <a:gd name="T26" fmla="*/ 40 w 133"/>
                  <a:gd name="T27" fmla="*/ 89 h 217"/>
                  <a:gd name="T28" fmla="*/ 55 w 133"/>
                  <a:gd name="T29" fmla="*/ 115 h 217"/>
                  <a:gd name="T30" fmla="*/ 71 w 133"/>
                  <a:gd name="T31" fmla="*/ 140 h 217"/>
                  <a:gd name="T32" fmla="*/ 87 w 133"/>
                  <a:gd name="T33" fmla="*/ 166 h 217"/>
                  <a:gd name="T34" fmla="*/ 103 w 133"/>
                  <a:gd name="T35" fmla="*/ 191 h 217"/>
                  <a:gd name="T36" fmla="*/ 119 w 133"/>
                  <a:gd name="T37" fmla="*/ 217 h 217"/>
                  <a:gd name="T38" fmla="*/ 119 w 133"/>
                  <a:gd name="T39" fmla="*/ 217 h 217"/>
                  <a:gd name="T40" fmla="*/ 133 w 133"/>
                  <a:gd name="T41" fmla="*/ 209 h 2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3"/>
                  <a:gd name="T64" fmla="*/ 0 h 217"/>
                  <a:gd name="T65" fmla="*/ 133 w 133"/>
                  <a:gd name="T66" fmla="*/ 217 h 2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3" h="217">
                    <a:moveTo>
                      <a:pt x="133" y="209"/>
                    </a:moveTo>
                    <a:lnTo>
                      <a:pt x="133" y="209"/>
                    </a:lnTo>
                    <a:lnTo>
                      <a:pt x="116" y="183"/>
                    </a:lnTo>
                    <a:lnTo>
                      <a:pt x="100" y="158"/>
                    </a:lnTo>
                    <a:lnTo>
                      <a:pt x="84" y="132"/>
                    </a:lnTo>
                    <a:lnTo>
                      <a:pt x="71" y="107"/>
                    </a:lnTo>
                    <a:lnTo>
                      <a:pt x="56" y="81"/>
                    </a:lnTo>
                    <a:lnTo>
                      <a:pt x="43" y="54"/>
                    </a:lnTo>
                    <a:lnTo>
                      <a:pt x="29" y="27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13" y="35"/>
                    </a:lnTo>
                    <a:lnTo>
                      <a:pt x="27" y="62"/>
                    </a:lnTo>
                    <a:lnTo>
                      <a:pt x="40" y="89"/>
                    </a:lnTo>
                    <a:lnTo>
                      <a:pt x="55" y="115"/>
                    </a:lnTo>
                    <a:lnTo>
                      <a:pt x="71" y="140"/>
                    </a:lnTo>
                    <a:lnTo>
                      <a:pt x="87" y="166"/>
                    </a:lnTo>
                    <a:lnTo>
                      <a:pt x="103" y="191"/>
                    </a:lnTo>
                    <a:lnTo>
                      <a:pt x="119" y="217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5" name="Freeform 116"/>
              <p:cNvSpPr>
                <a:spLocks/>
              </p:cNvSpPr>
              <p:nvPr/>
            </p:nvSpPr>
            <p:spPr bwMode="auto">
              <a:xfrm>
                <a:off x="1767" y="2582"/>
                <a:ext cx="49" cy="131"/>
              </a:xfrm>
              <a:custGeom>
                <a:avLst/>
                <a:gdLst>
                  <a:gd name="T0" fmla="*/ 100 w 100"/>
                  <a:gd name="T1" fmla="*/ 256 h 261"/>
                  <a:gd name="T2" fmla="*/ 100 w 100"/>
                  <a:gd name="T3" fmla="*/ 257 h 261"/>
                  <a:gd name="T4" fmla="*/ 90 w 100"/>
                  <a:gd name="T5" fmla="*/ 224 h 261"/>
                  <a:gd name="T6" fmla="*/ 82 w 100"/>
                  <a:gd name="T7" fmla="*/ 190 h 261"/>
                  <a:gd name="T8" fmla="*/ 74 w 100"/>
                  <a:gd name="T9" fmla="*/ 157 h 261"/>
                  <a:gd name="T10" fmla="*/ 66 w 100"/>
                  <a:gd name="T11" fmla="*/ 124 h 261"/>
                  <a:gd name="T12" fmla="*/ 57 w 100"/>
                  <a:gd name="T13" fmla="*/ 91 h 261"/>
                  <a:gd name="T14" fmla="*/ 46 w 100"/>
                  <a:gd name="T15" fmla="*/ 60 h 261"/>
                  <a:gd name="T16" fmla="*/ 32 w 100"/>
                  <a:gd name="T17" fmla="*/ 29 h 261"/>
                  <a:gd name="T18" fmla="*/ 14 w 100"/>
                  <a:gd name="T19" fmla="*/ 0 h 261"/>
                  <a:gd name="T20" fmla="*/ 0 w 100"/>
                  <a:gd name="T21" fmla="*/ 8 h 261"/>
                  <a:gd name="T22" fmla="*/ 16 w 100"/>
                  <a:gd name="T23" fmla="*/ 37 h 261"/>
                  <a:gd name="T24" fmla="*/ 30 w 100"/>
                  <a:gd name="T25" fmla="*/ 65 h 261"/>
                  <a:gd name="T26" fmla="*/ 40 w 100"/>
                  <a:gd name="T27" fmla="*/ 96 h 261"/>
                  <a:gd name="T28" fmla="*/ 50 w 100"/>
                  <a:gd name="T29" fmla="*/ 127 h 261"/>
                  <a:gd name="T30" fmla="*/ 58 w 100"/>
                  <a:gd name="T31" fmla="*/ 159 h 261"/>
                  <a:gd name="T32" fmla="*/ 66 w 100"/>
                  <a:gd name="T33" fmla="*/ 193 h 261"/>
                  <a:gd name="T34" fmla="*/ 74 w 100"/>
                  <a:gd name="T35" fmla="*/ 226 h 261"/>
                  <a:gd name="T36" fmla="*/ 83 w 100"/>
                  <a:gd name="T37" fmla="*/ 260 h 261"/>
                  <a:gd name="T38" fmla="*/ 83 w 100"/>
                  <a:gd name="T39" fmla="*/ 261 h 261"/>
                  <a:gd name="T40" fmla="*/ 100 w 100"/>
                  <a:gd name="T41" fmla="*/ 256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0"/>
                  <a:gd name="T64" fmla="*/ 0 h 261"/>
                  <a:gd name="T65" fmla="*/ 100 w 100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0" h="261">
                    <a:moveTo>
                      <a:pt x="100" y="256"/>
                    </a:moveTo>
                    <a:lnTo>
                      <a:pt x="100" y="257"/>
                    </a:lnTo>
                    <a:lnTo>
                      <a:pt x="90" y="224"/>
                    </a:lnTo>
                    <a:lnTo>
                      <a:pt x="82" y="190"/>
                    </a:lnTo>
                    <a:lnTo>
                      <a:pt x="74" y="157"/>
                    </a:lnTo>
                    <a:lnTo>
                      <a:pt x="66" y="124"/>
                    </a:lnTo>
                    <a:lnTo>
                      <a:pt x="57" y="91"/>
                    </a:lnTo>
                    <a:lnTo>
                      <a:pt x="46" y="60"/>
                    </a:lnTo>
                    <a:lnTo>
                      <a:pt x="32" y="29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16" y="37"/>
                    </a:lnTo>
                    <a:lnTo>
                      <a:pt x="30" y="65"/>
                    </a:lnTo>
                    <a:lnTo>
                      <a:pt x="40" y="96"/>
                    </a:lnTo>
                    <a:lnTo>
                      <a:pt x="50" y="127"/>
                    </a:lnTo>
                    <a:lnTo>
                      <a:pt x="58" y="159"/>
                    </a:lnTo>
                    <a:lnTo>
                      <a:pt x="66" y="193"/>
                    </a:lnTo>
                    <a:lnTo>
                      <a:pt x="74" y="226"/>
                    </a:lnTo>
                    <a:lnTo>
                      <a:pt x="83" y="260"/>
                    </a:lnTo>
                    <a:lnTo>
                      <a:pt x="83" y="261"/>
                    </a:lnTo>
                    <a:lnTo>
                      <a:pt x="100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6" name="Freeform 117"/>
              <p:cNvSpPr>
                <a:spLocks/>
              </p:cNvSpPr>
              <p:nvPr/>
            </p:nvSpPr>
            <p:spPr bwMode="auto">
              <a:xfrm>
                <a:off x="1808" y="2710"/>
                <a:ext cx="32" cy="132"/>
              </a:xfrm>
              <a:custGeom>
                <a:avLst/>
                <a:gdLst>
                  <a:gd name="T0" fmla="*/ 64 w 64"/>
                  <a:gd name="T1" fmla="*/ 262 h 264"/>
                  <a:gd name="T2" fmla="*/ 64 w 64"/>
                  <a:gd name="T3" fmla="*/ 262 h 264"/>
                  <a:gd name="T4" fmla="*/ 55 w 64"/>
                  <a:gd name="T5" fmla="*/ 228 h 264"/>
                  <a:gd name="T6" fmla="*/ 49 w 64"/>
                  <a:gd name="T7" fmla="*/ 196 h 264"/>
                  <a:gd name="T8" fmla="*/ 45 w 64"/>
                  <a:gd name="T9" fmla="*/ 165 h 264"/>
                  <a:gd name="T10" fmla="*/ 41 w 64"/>
                  <a:gd name="T11" fmla="*/ 133 h 264"/>
                  <a:gd name="T12" fmla="*/ 37 w 64"/>
                  <a:gd name="T13" fmla="*/ 101 h 264"/>
                  <a:gd name="T14" fmla="*/ 31 w 64"/>
                  <a:gd name="T15" fmla="*/ 67 h 264"/>
                  <a:gd name="T16" fmla="*/ 25 w 64"/>
                  <a:gd name="T17" fmla="*/ 35 h 264"/>
                  <a:gd name="T18" fmla="*/ 17 w 64"/>
                  <a:gd name="T19" fmla="*/ 0 h 264"/>
                  <a:gd name="T20" fmla="*/ 0 w 64"/>
                  <a:gd name="T21" fmla="*/ 5 h 264"/>
                  <a:gd name="T22" fmla="*/ 8 w 64"/>
                  <a:gd name="T23" fmla="*/ 37 h 264"/>
                  <a:gd name="T24" fmla="*/ 15 w 64"/>
                  <a:gd name="T25" fmla="*/ 70 h 264"/>
                  <a:gd name="T26" fmla="*/ 21 w 64"/>
                  <a:gd name="T27" fmla="*/ 101 h 264"/>
                  <a:gd name="T28" fmla="*/ 25 w 64"/>
                  <a:gd name="T29" fmla="*/ 133 h 264"/>
                  <a:gd name="T30" fmla="*/ 29 w 64"/>
                  <a:gd name="T31" fmla="*/ 165 h 264"/>
                  <a:gd name="T32" fmla="*/ 33 w 64"/>
                  <a:gd name="T33" fmla="*/ 199 h 264"/>
                  <a:gd name="T34" fmla="*/ 39 w 64"/>
                  <a:gd name="T35" fmla="*/ 231 h 264"/>
                  <a:gd name="T36" fmla="*/ 47 w 64"/>
                  <a:gd name="T37" fmla="*/ 264 h 264"/>
                  <a:gd name="T38" fmla="*/ 47 w 64"/>
                  <a:gd name="T39" fmla="*/ 264 h 264"/>
                  <a:gd name="T40" fmla="*/ 64 w 64"/>
                  <a:gd name="T41" fmla="*/ 262 h 2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64"/>
                  <a:gd name="T65" fmla="*/ 64 w 64"/>
                  <a:gd name="T66" fmla="*/ 264 h 2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64">
                    <a:moveTo>
                      <a:pt x="64" y="262"/>
                    </a:moveTo>
                    <a:lnTo>
                      <a:pt x="64" y="262"/>
                    </a:lnTo>
                    <a:lnTo>
                      <a:pt x="55" y="228"/>
                    </a:lnTo>
                    <a:lnTo>
                      <a:pt x="49" y="196"/>
                    </a:lnTo>
                    <a:lnTo>
                      <a:pt x="45" y="165"/>
                    </a:lnTo>
                    <a:lnTo>
                      <a:pt x="41" y="133"/>
                    </a:lnTo>
                    <a:lnTo>
                      <a:pt x="37" y="101"/>
                    </a:lnTo>
                    <a:lnTo>
                      <a:pt x="31" y="67"/>
                    </a:lnTo>
                    <a:lnTo>
                      <a:pt x="25" y="35"/>
                    </a:lnTo>
                    <a:lnTo>
                      <a:pt x="17" y="0"/>
                    </a:lnTo>
                    <a:lnTo>
                      <a:pt x="0" y="5"/>
                    </a:lnTo>
                    <a:lnTo>
                      <a:pt x="8" y="37"/>
                    </a:lnTo>
                    <a:lnTo>
                      <a:pt x="15" y="70"/>
                    </a:lnTo>
                    <a:lnTo>
                      <a:pt x="21" y="101"/>
                    </a:lnTo>
                    <a:lnTo>
                      <a:pt x="25" y="133"/>
                    </a:lnTo>
                    <a:lnTo>
                      <a:pt x="29" y="165"/>
                    </a:lnTo>
                    <a:lnTo>
                      <a:pt x="33" y="199"/>
                    </a:lnTo>
                    <a:lnTo>
                      <a:pt x="39" y="231"/>
                    </a:lnTo>
                    <a:lnTo>
                      <a:pt x="47" y="264"/>
                    </a:lnTo>
                    <a:lnTo>
                      <a:pt x="64" y="2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7" name="Freeform 118"/>
              <p:cNvSpPr>
                <a:spLocks/>
              </p:cNvSpPr>
              <p:nvPr/>
            </p:nvSpPr>
            <p:spPr bwMode="auto">
              <a:xfrm>
                <a:off x="1832" y="2841"/>
                <a:ext cx="29" cy="58"/>
              </a:xfrm>
              <a:custGeom>
                <a:avLst/>
                <a:gdLst>
                  <a:gd name="T0" fmla="*/ 58 w 58"/>
                  <a:gd name="T1" fmla="*/ 108 h 116"/>
                  <a:gd name="T2" fmla="*/ 58 w 58"/>
                  <a:gd name="T3" fmla="*/ 108 h 116"/>
                  <a:gd name="T4" fmla="*/ 51 w 58"/>
                  <a:gd name="T5" fmla="*/ 95 h 116"/>
                  <a:gd name="T6" fmla="*/ 45 w 58"/>
                  <a:gd name="T7" fmla="*/ 83 h 116"/>
                  <a:gd name="T8" fmla="*/ 39 w 58"/>
                  <a:gd name="T9" fmla="*/ 69 h 116"/>
                  <a:gd name="T10" fmla="*/ 34 w 58"/>
                  <a:gd name="T11" fmla="*/ 56 h 116"/>
                  <a:gd name="T12" fmla="*/ 30 w 58"/>
                  <a:gd name="T13" fmla="*/ 41 h 116"/>
                  <a:gd name="T14" fmla="*/ 25 w 58"/>
                  <a:gd name="T15" fmla="*/ 28 h 116"/>
                  <a:gd name="T16" fmla="*/ 21 w 58"/>
                  <a:gd name="T17" fmla="*/ 14 h 116"/>
                  <a:gd name="T18" fmla="*/ 17 w 58"/>
                  <a:gd name="T19" fmla="*/ 0 h 116"/>
                  <a:gd name="T20" fmla="*/ 0 w 58"/>
                  <a:gd name="T21" fmla="*/ 2 h 116"/>
                  <a:gd name="T22" fmla="*/ 4 w 58"/>
                  <a:gd name="T23" fmla="*/ 17 h 116"/>
                  <a:gd name="T24" fmla="*/ 8 w 58"/>
                  <a:gd name="T25" fmla="*/ 33 h 116"/>
                  <a:gd name="T26" fmla="*/ 14 w 58"/>
                  <a:gd name="T27" fmla="*/ 47 h 116"/>
                  <a:gd name="T28" fmla="*/ 18 w 58"/>
                  <a:gd name="T29" fmla="*/ 61 h 116"/>
                  <a:gd name="T30" fmla="*/ 23 w 58"/>
                  <a:gd name="T31" fmla="*/ 75 h 116"/>
                  <a:gd name="T32" fmla="*/ 29 w 58"/>
                  <a:gd name="T33" fmla="*/ 88 h 116"/>
                  <a:gd name="T34" fmla="*/ 35 w 58"/>
                  <a:gd name="T35" fmla="*/ 103 h 116"/>
                  <a:gd name="T36" fmla="*/ 42 w 58"/>
                  <a:gd name="T37" fmla="*/ 116 h 116"/>
                  <a:gd name="T38" fmla="*/ 42 w 58"/>
                  <a:gd name="T39" fmla="*/ 116 h 116"/>
                  <a:gd name="T40" fmla="*/ 58 w 58"/>
                  <a:gd name="T41" fmla="*/ 108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116"/>
                  <a:gd name="T65" fmla="*/ 58 w 58"/>
                  <a:gd name="T66" fmla="*/ 116 h 1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116">
                    <a:moveTo>
                      <a:pt x="58" y="108"/>
                    </a:moveTo>
                    <a:lnTo>
                      <a:pt x="58" y="108"/>
                    </a:lnTo>
                    <a:lnTo>
                      <a:pt x="51" y="95"/>
                    </a:lnTo>
                    <a:lnTo>
                      <a:pt x="45" y="83"/>
                    </a:lnTo>
                    <a:lnTo>
                      <a:pt x="39" y="69"/>
                    </a:lnTo>
                    <a:lnTo>
                      <a:pt x="34" y="56"/>
                    </a:lnTo>
                    <a:lnTo>
                      <a:pt x="30" y="41"/>
                    </a:lnTo>
                    <a:lnTo>
                      <a:pt x="25" y="28"/>
                    </a:lnTo>
                    <a:lnTo>
                      <a:pt x="21" y="14"/>
                    </a:lnTo>
                    <a:lnTo>
                      <a:pt x="17" y="0"/>
                    </a:lnTo>
                    <a:lnTo>
                      <a:pt x="0" y="2"/>
                    </a:lnTo>
                    <a:lnTo>
                      <a:pt x="4" y="17"/>
                    </a:lnTo>
                    <a:lnTo>
                      <a:pt x="8" y="33"/>
                    </a:lnTo>
                    <a:lnTo>
                      <a:pt x="14" y="47"/>
                    </a:lnTo>
                    <a:lnTo>
                      <a:pt x="18" y="61"/>
                    </a:lnTo>
                    <a:lnTo>
                      <a:pt x="23" y="75"/>
                    </a:lnTo>
                    <a:lnTo>
                      <a:pt x="29" y="88"/>
                    </a:lnTo>
                    <a:lnTo>
                      <a:pt x="35" y="103"/>
                    </a:lnTo>
                    <a:lnTo>
                      <a:pt x="42" y="116"/>
                    </a:lnTo>
                    <a:lnTo>
                      <a:pt x="58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8" name="Freeform 119"/>
              <p:cNvSpPr>
                <a:spLocks/>
              </p:cNvSpPr>
              <p:nvPr/>
            </p:nvSpPr>
            <p:spPr bwMode="auto">
              <a:xfrm>
                <a:off x="1848" y="2895"/>
                <a:ext cx="13" cy="13"/>
              </a:xfrm>
              <a:custGeom>
                <a:avLst/>
                <a:gdLst>
                  <a:gd name="T0" fmla="*/ 16 w 24"/>
                  <a:gd name="T1" fmla="*/ 26 h 26"/>
                  <a:gd name="T2" fmla="*/ 16 w 24"/>
                  <a:gd name="T3" fmla="*/ 26 h 26"/>
                  <a:gd name="T4" fmla="*/ 17 w 24"/>
                  <a:gd name="T5" fmla="*/ 24 h 26"/>
                  <a:gd name="T6" fmla="*/ 23 w 24"/>
                  <a:gd name="T7" fmla="*/ 19 h 26"/>
                  <a:gd name="T8" fmla="*/ 24 w 24"/>
                  <a:gd name="T9" fmla="*/ 10 h 26"/>
                  <a:gd name="T10" fmla="*/ 24 w 24"/>
                  <a:gd name="T11" fmla="*/ 0 h 26"/>
                  <a:gd name="T12" fmla="*/ 8 w 24"/>
                  <a:gd name="T13" fmla="*/ 8 h 26"/>
                  <a:gd name="T14" fmla="*/ 8 w 24"/>
                  <a:gd name="T15" fmla="*/ 10 h 26"/>
                  <a:gd name="T16" fmla="*/ 7 w 24"/>
                  <a:gd name="T17" fmla="*/ 11 h 26"/>
                  <a:gd name="T18" fmla="*/ 4 w 24"/>
                  <a:gd name="T19" fmla="*/ 14 h 26"/>
                  <a:gd name="T20" fmla="*/ 0 w 24"/>
                  <a:gd name="T21" fmla="*/ 23 h 26"/>
                  <a:gd name="T22" fmla="*/ 0 w 24"/>
                  <a:gd name="T23" fmla="*/ 23 h 26"/>
                  <a:gd name="T24" fmla="*/ 16 w 24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6"/>
                  <a:gd name="T41" fmla="*/ 24 w 24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6">
                    <a:moveTo>
                      <a:pt x="16" y="26"/>
                    </a:moveTo>
                    <a:lnTo>
                      <a:pt x="16" y="26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4" y="14"/>
                    </a:lnTo>
                    <a:lnTo>
                      <a:pt x="0" y="23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9" name="Freeform 120"/>
              <p:cNvSpPr>
                <a:spLocks/>
              </p:cNvSpPr>
              <p:nvPr/>
            </p:nvSpPr>
            <p:spPr bwMode="auto">
              <a:xfrm>
                <a:off x="1846" y="2907"/>
                <a:ext cx="13" cy="78"/>
              </a:xfrm>
              <a:custGeom>
                <a:avLst/>
                <a:gdLst>
                  <a:gd name="T0" fmla="*/ 21 w 26"/>
                  <a:gd name="T1" fmla="*/ 157 h 157"/>
                  <a:gd name="T2" fmla="*/ 21 w 26"/>
                  <a:gd name="T3" fmla="*/ 157 h 157"/>
                  <a:gd name="T4" fmla="*/ 26 w 26"/>
                  <a:gd name="T5" fmla="*/ 117 h 157"/>
                  <a:gd name="T6" fmla="*/ 21 w 26"/>
                  <a:gd name="T7" fmla="*/ 79 h 157"/>
                  <a:gd name="T8" fmla="*/ 18 w 26"/>
                  <a:gd name="T9" fmla="*/ 40 h 157"/>
                  <a:gd name="T10" fmla="*/ 21 w 26"/>
                  <a:gd name="T11" fmla="*/ 3 h 157"/>
                  <a:gd name="T12" fmla="*/ 5 w 26"/>
                  <a:gd name="T13" fmla="*/ 0 h 157"/>
                  <a:gd name="T14" fmla="*/ 0 w 26"/>
                  <a:gd name="T15" fmla="*/ 40 h 157"/>
                  <a:gd name="T16" fmla="*/ 5 w 26"/>
                  <a:gd name="T17" fmla="*/ 79 h 157"/>
                  <a:gd name="T18" fmla="*/ 8 w 26"/>
                  <a:gd name="T19" fmla="*/ 117 h 157"/>
                  <a:gd name="T20" fmla="*/ 5 w 26"/>
                  <a:gd name="T21" fmla="*/ 154 h 157"/>
                  <a:gd name="T22" fmla="*/ 5 w 26"/>
                  <a:gd name="T23" fmla="*/ 154 h 157"/>
                  <a:gd name="T24" fmla="*/ 21 w 26"/>
                  <a:gd name="T25" fmla="*/ 157 h 1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7"/>
                  <a:gd name="T41" fmla="*/ 26 w 26"/>
                  <a:gd name="T42" fmla="*/ 157 h 1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7">
                    <a:moveTo>
                      <a:pt x="21" y="157"/>
                    </a:moveTo>
                    <a:lnTo>
                      <a:pt x="21" y="157"/>
                    </a:lnTo>
                    <a:lnTo>
                      <a:pt x="26" y="117"/>
                    </a:lnTo>
                    <a:lnTo>
                      <a:pt x="21" y="79"/>
                    </a:lnTo>
                    <a:lnTo>
                      <a:pt x="18" y="40"/>
                    </a:lnTo>
                    <a:lnTo>
                      <a:pt x="21" y="3"/>
                    </a:lnTo>
                    <a:lnTo>
                      <a:pt x="5" y="0"/>
                    </a:lnTo>
                    <a:lnTo>
                      <a:pt x="0" y="40"/>
                    </a:lnTo>
                    <a:lnTo>
                      <a:pt x="5" y="79"/>
                    </a:lnTo>
                    <a:lnTo>
                      <a:pt x="8" y="117"/>
                    </a:lnTo>
                    <a:lnTo>
                      <a:pt x="5" y="154"/>
                    </a:lnTo>
                    <a:lnTo>
                      <a:pt x="21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0" name="Freeform 121"/>
              <p:cNvSpPr>
                <a:spLocks/>
              </p:cNvSpPr>
              <p:nvPr/>
            </p:nvSpPr>
            <p:spPr bwMode="auto">
              <a:xfrm>
                <a:off x="1839" y="2984"/>
                <a:ext cx="18" cy="34"/>
              </a:xfrm>
              <a:custGeom>
                <a:avLst/>
                <a:gdLst>
                  <a:gd name="T0" fmla="*/ 16 w 35"/>
                  <a:gd name="T1" fmla="*/ 69 h 69"/>
                  <a:gd name="T2" fmla="*/ 16 w 35"/>
                  <a:gd name="T3" fmla="*/ 69 h 69"/>
                  <a:gd name="T4" fmla="*/ 19 w 35"/>
                  <a:gd name="T5" fmla="*/ 53 h 69"/>
                  <a:gd name="T6" fmla="*/ 24 w 35"/>
                  <a:gd name="T7" fmla="*/ 38 h 69"/>
                  <a:gd name="T8" fmla="*/ 30 w 35"/>
                  <a:gd name="T9" fmla="*/ 21 h 69"/>
                  <a:gd name="T10" fmla="*/ 35 w 35"/>
                  <a:gd name="T11" fmla="*/ 3 h 69"/>
                  <a:gd name="T12" fmla="*/ 19 w 35"/>
                  <a:gd name="T13" fmla="*/ 0 h 69"/>
                  <a:gd name="T14" fmla="*/ 14 w 35"/>
                  <a:gd name="T15" fmla="*/ 15 h 69"/>
                  <a:gd name="T16" fmla="*/ 8 w 35"/>
                  <a:gd name="T17" fmla="*/ 33 h 69"/>
                  <a:gd name="T18" fmla="*/ 3 w 35"/>
                  <a:gd name="T19" fmla="*/ 50 h 69"/>
                  <a:gd name="T20" fmla="*/ 0 w 35"/>
                  <a:gd name="T21" fmla="*/ 69 h 69"/>
                  <a:gd name="T22" fmla="*/ 0 w 35"/>
                  <a:gd name="T23" fmla="*/ 69 h 69"/>
                  <a:gd name="T24" fmla="*/ 16 w 35"/>
                  <a:gd name="T25" fmla="*/ 69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69"/>
                  <a:gd name="T41" fmla="*/ 35 w 35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69">
                    <a:moveTo>
                      <a:pt x="16" y="69"/>
                    </a:moveTo>
                    <a:lnTo>
                      <a:pt x="16" y="69"/>
                    </a:lnTo>
                    <a:lnTo>
                      <a:pt x="19" y="53"/>
                    </a:lnTo>
                    <a:lnTo>
                      <a:pt x="24" y="38"/>
                    </a:lnTo>
                    <a:lnTo>
                      <a:pt x="30" y="21"/>
                    </a:lnTo>
                    <a:lnTo>
                      <a:pt x="35" y="3"/>
                    </a:lnTo>
                    <a:lnTo>
                      <a:pt x="19" y="0"/>
                    </a:lnTo>
                    <a:lnTo>
                      <a:pt x="14" y="15"/>
                    </a:lnTo>
                    <a:lnTo>
                      <a:pt x="8" y="33"/>
                    </a:lnTo>
                    <a:lnTo>
                      <a:pt x="3" y="50"/>
                    </a:lnTo>
                    <a:lnTo>
                      <a:pt x="0" y="69"/>
                    </a:lnTo>
                    <a:lnTo>
                      <a:pt x="16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1" name="Freeform 122"/>
              <p:cNvSpPr>
                <a:spLocks/>
              </p:cNvSpPr>
              <p:nvPr/>
            </p:nvSpPr>
            <p:spPr bwMode="auto">
              <a:xfrm>
                <a:off x="1839" y="3018"/>
                <a:ext cx="34" cy="110"/>
              </a:xfrm>
              <a:custGeom>
                <a:avLst/>
                <a:gdLst>
                  <a:gd name="T0" fmla="*/ 59 w 67"/>
                  <a:gd name="T1" fmla="*/ 201 h 220"/>
                  <a:gd name="T2" fmla="*/ 67 w 67"/>
                  <a:gd name="T3" fmla="*/ 209 h 220"/>
                  <a:gd name="T4" fmla="*/ 61 w 67"/>
                  <a:gd name="T5" fmla="*/ 185 h 220"/>
                  <a:gd name="T6" fmla="*/ 53 w 67"/>
                  <a:gd name="T7" fmla="*/ 158 h 220"/>
                  <a:gd name="T8" fmla="*/ 43 w 67"/>
                  <a:gd name="T9" fmla="*/ 133 h 220"/>
                  <a:gd name="T10" fmla="*/ 35 w 67"/>
                  <a:gd name="T11" fmla="*/ 106 h 220"/>
                  <a:gd name="T12" fmla="*/ 27 w 67"/>
                  <a:gd name="T13" fmla="*/ 79 h 220"/>
                  <a:gd name="T14" fmla="*/ 22 w 67"/>
                  <a:gd name="T15" fmla="*/ 52 h 220"/>
                  <a:gd name="T16" fmla="*/ 18 w 67"/>
                  <a:gd name="T17" fmla="*/ 27 h 220"/>
                  <a:gd name="T18" fmla="*/ 16 w 67"/>
                  <a:gd name="T19" fmla="*/ 0 h 220"/>
                  <a:gd name="T20" fmla="*/ 0 w 67"/>
                  <a:gd name="T21" fmla="*/ 0 h 220"/>
                  <a:gd name="T22" fmla="*/ 2 w 67"/>
                  <a:gd name="T23" fmla="*/ 27 h 220"/>
                  <a:gd name="T24" fmla="*/ 6 w 67"/>
                  <a:gd name="T25" fmla="*/ 55 h 220"/>
                  <a:gd name="T26" fmla="*/ 11 w 67"/>
                  <a:gd name="T27" fmla="*/ 82 h 220"/>
                  <a:gd name="T28" fmla="*/ 19 w 67"/>
                  <a:gd name="T29" fmla="*/ 109 h 220"/>
                  <a:gd name="T30" fmla="*/ 27 w 67"/>
                  <a:gd name="T31" fmla="*/ 138 h 220"/>
                  <a:gd name="T32" fmla="*/ 36 w 67"/>
                  <a:gd name="T33" fmla="*/ 164 h 220"/>
                  <a:gd name="T34" fmla="*/ 44 w 67"/>
                  <a:gd name="T35" fmla="*/ 188 h 220"/>
                  <a:gd name="T36" fmla="*/ 51 w 67"/>
                  <a:gd name="T37" fmla="*/ 212 h 220"/>
                  <a:gd name="T38" fmla="*/ 59 w 67"/>
                  <a:gd name="T39" fmla="*/ 220 h 220"/>
                  <a:gd name="T40" fmla="*/ 51 w 67"/>
                  <a:gd name="T41" fmla="*/ 212 h 220"/>
                  <a:gd name="T42" fmla="*/ 53 w 67"/>
                  <a:gd name="T43" fmla="*/ 220 h 220"/>
                  <a:gd name="T44" fmla="*/ 59 w 67"/>
                  <a:gd name="T45" fmla="*/ 220 h 220"/>
                  <a:gd name="T46" fmla="*/ 59 w 67"/>
                  <a:gd name="T47" fmla="*/ 201 h 2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220"/>
                  <a:gd name="T74" fmla="*/ 67 w 67"/>
                  <a:gd name="T75" fmla="*/ 220 h 2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220">
                    <a:moveTo>
                      <a:pt x="59" y="201"/>
                    </a:moveTo>
                    <a:lnTo>
                      <a:pt x="67" y="209"/>
                    </a:lnTo>
                    <a:lnTo>
                      <a:pt x="61" y="185"/>
                    </a:lnTo>
                    <a:lnTo>
                      <a:pt x="53" y="158"/>
                    </a:lnTo>
                    <a:lnTo>
                      <a:pt x="43" y="133"/>
                    </a:lnTo>
                    <a:lnTo>
                      <a:pt x="35" y="106"/>
                    </a:lnTo>
                    <a:lnTo>
                      <a:pt x="27" y="79"/>
                    </a:lnTo>
                    <a:lnTo>
                      <a:pt x="22" y="52"/>
                    </a:lnTo>
                    <a:lnTo>
                      <a:pt x="18" y="27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2" y="27"/>
                    </a:lnTo>
                    <a:lnTo>
                      <a:pt x="6" y="55"/>
                    </a:lnTo>
                    <a:lnTo>
                      <a:pt x="11" y="82"/>
                    </a:lnTo>
                    <a:lnTo>
                      <a:pt x="19" y="109"/>
                    </a:lnTo>
                    <a:lnTo>
                      <a:pt x="27" y="138"/>
                    </a:lnTo>
                    <a:lnTo>
                      <a:pt x="36" y="164"/>
                    </a:lnTo>
                    <a:lnTo>
                      <a:pt x="44" y="188"/>
                    </a:lnTo>
                    <a:lnTo>
                      <a:pt x="51" y="212"/>
                    </a:lnTo>
                    <a:lnTo>
                      <a:pt x="59" y="220"/>
                    </a:lnTo>
                    <a:lnTo>
                      <a:pt x="51" y="212"/>
                    </a:lnTo>
                    <a:lnTo>
                      <a:pt x="53" y="220"/>
                    </a:lnTo>
                    <a:lnTo>
                      <a:pt x="59" y="220"/>
                    </a:lnTo>
                    <a:lnTo>
                      <a:pt x="59" y="2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2" name="Freeform 123"/>
              <p:cNvSpPr>
                <a:spLocks/>
              </p:cNvSpPr>
              <p:nvPr/>
            </p:nvSpPr>
            <p:spPr bwMode="auto">
              <a:xfrm>
                <a:off x="1869" y="3119"/>
                <a:ext cx="265" cy="10"/>
              </a:xfrm>
              <a:custGeom>
                <a:avLst/>
                <a:gdLst>
                  <a:gd name="T0" fmla="*/ 512 w 530"/>
                  <a:gd name="T1" fmla="*/ 11 h 20"/>
                  <a:gd name="T2" fmla="*/ 521 w 530"/>
                  <a:gd name="T3" fmla="*/ 2 h 20"/>
                  <a:gd name="T4" fmla="*/ 0 w 530"/>
                  <a:gd name="T5" fmla="*/ 0 h 20"/>
                  <a:gd name="T6" fmla="*/ 0 w 530"/>
                  <a:gd name="T7" fmla="*/ 19 h 20"/>
                  <a:gd name="T8" fmla="*/ 521 w 530"/>
                  <a:gd name="T9" fmla="*/ 20 h 20"/>
                  <a:gd name="T10" fmla="*/ 530 w 530"/>
                  <a:gd name="T11" fmla="*/ 11 h 20"/>
                  <a:gd name="T12" fmla="*/ 521 w 530"/>
                  <a:gd name="T13" fmla="*/ 20 h 20"/>
                  <a:gd name="T14" fmla="*/ 530 w 530"/>
                  <a:gd name="T15" fmla="*/ 20 h 20"/>
                  <a:gd name="T16" fmla="*/ 530 w 530"/>
                  <a:gd name="T17" fmla="*/ 11 h 20"/>
                  <a:gd name="T18" fmla="*/ 512 w 530"/>
                  <a:gd name="T19" fmla="*/ 1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0"/>
                  <a:gd name="T31" fmla="*/ 0 h 20"/>
                  <a:gd name="T32" fmla="*/ 530 w 53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0" h="20">
                    <a:moveTo>
                      <a:pt x="512" y="11"/>
                    </a:moveTo>
                    <a:lnTo>
                      <a:pt x="521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521" y="20"/>
                    </a:lnTo>
                    <a:lnTo>
                      <a:pt x="530" y="11"/>
                    </a:lnTo>
                    <a:lnTo>
                      <a:pt x="521" y="20"/>
                    </a:lnTo>
                    <a:lnTo>
                      <a:pt x="530" y="20"/>
                    </a:lnTo>
                    <a:lnTo>
                      <a:pt x="530" y="11"/>
                    </a:lnTo>
                    <a:lnTo>
                      <a:pt x="51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92028" name="Picture 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63" y="3194050"/>
            <a:ext cx="89884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1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pic>
        <p:nvPicPr>
          <p:cNvPr id="892029" name="Picture 125" descr="dogging Ke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352800"/>
            <a:ext cx="8667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030" name="Text Box 126"/>
          <p:cNvSpPr txBox="1">
            <a:spLocks noChangeArrowheads="1"/>
          </p:cNvSpPr>
          <p:nvPr/>
        </p:nvSpPr>
        <p:spPr bwMode="auto">
          <a:xfrm>
            <a:off x="1271587" y="5405437"/>
            <a:ext cx="67598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Latch may be held back electrically (</a:t>
            </a:r>
            <a:r>
              <a:rPr lang="en-US" dirty="0" smtClean="0">
                <a:solidFill>
                  <a:schemeClr val="bg2"/>
                </a:solidFill>
              </a:rPr>
              <a:t>EL/QEL) and release on fire alarm.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8229600" cy="4151514"/>
          </a:xfrm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9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0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474"/>
            <a:ext cx="8229600" cy="1143000"/>
          </a:xfrm>
        </p:spPr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/>
          <a:stretch/>
        </p:blipFill>
        <p:spPr>
          <a:xfrm>
            <a:off x="1341119" y="1251607"/>
            <a:ext cx="6644605" cy="51187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396018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dighardware.com/wordpress/wp-content/uploads/2012/03/Fire-Door-Dogging-1024x852.jpg"/>
          <p:cNvPicPr>
            <a:picLocks noChangeAspect="1" noChangeArrowheads="1"/>
          </p:cNvPicPr>
          <p:nvPr/>
        </p:nvPicPr>
        <p:blipFill rotWithShape="1">
          <a:blip r:embed="rId2" cstate="print"/>
          <a:srcRect t="13625" b="18734"/>
          <a:stretch/>
        </p:blipFill>
        <p:spPr bwMode="auto">
          <a:xfrm>
            <a:off x="556408" y="1444234"/>
            <a:ext cx="7986343" cy="44958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01234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Not OK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906" y="1157289"/>
            <a:ext cx="5071563" cy="4295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15216" y="1640909"/>
            <a:ext cx="288099" cy="38830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73281" y="4358079"/>
            <a:ext cx="413359" cy="109498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gray">
          <a:xfrm>
            <a:off x="231123" y="1419218"/>
            <a:ext cx="3685784" cy="20955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Does anyone know what the </a:t>
            </a:r>
            <a:r>
              <a:rPr lang="en-US" sz="2400" b="1" dirty="0" smtClean="0"/>
              <a:t>*</a:t>
            </a:r>
            <a:r>
              <a:rPr lang="en-US" sz="2400" dirty="0" smtClean="0"/>
              <a:t> or the </a:t>
            </a:r>
            <a:r>
              <a:rPr lang="en-US" sz="2400" b="1" dirty="0" smtClean="0"/>
              <a:t>|</a:t>
            </a:r>
            <a:r>
              <a:rPr lang="en-US" sz="2400" dirty="0" smtClean="0"/>
              <a:t> indicate?  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Type in the chat box.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8544" y="8831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?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gging Photo.jpg"/>
          <p:cNvPicPr>
            <a:picLocks noChangeAspect="1"/>
          </p:cNvPicPr>
          <p:nvPr/>
        </p:nvPicPr>
        <p:blipFill>
          <a:blip r:embed="rId2" cstate="print"/>
          <a:srcRect l="11761" r="11589"/>
          <a:stretch>
            <a:fillRect/>
          </a:stretch>
        </p:blipFill>
        <p:spPr>
          <a:xfrm>
            <a:off x="2442575" y="641959"/>
            <a:ext cx="4183693" cy="545821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01234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Not OK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5105400" cy="4114800"/>
          </a:xfrm>
          <a:noFill/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Electric Strikes – must be Fail Secure</a:t>
            </a:r>
          </a:p>
          <a:p>
            <a:pPr marL="515938" lvl="1">
              <a:buFont typeface="Arial" pitchFamily="34" charset="0"/>
              <a:buChar char="•"/>
            </a:pPr>
            <a:r>
              <a:rPr lang="en-US" sz="2400" dirty="0" smtClean="0"/>
              <a:t>Fail Secure – When power fails, keeper is secure</a:t>
            </a:r>
          </a:p>
          <a:p>
            <a:pPr marL="515938" lvl="1">
              <a:buFont typeface="Arial" pitchFamily="34" charset="0"/>
              <a:buChar char="•"/>
            </a:pPr>
            <a:r>
              <a:rPr lang="en-US" sz="2400" dirty="0" smtClean="0"/>
              <a:t>Fail Safe – When power fails, keeper is free</a:t>
            </a:r>
          </a:p>
        </p:txBody>
      </p:sp>
      <p:pic>
        <p:nvPicPr>
          <p:cNvPr id="59396" name="Picture 6" descr="Electric%20Strike%201"/>
          <p:cNvPicPr>
            <a:picLocks noChangeAspect="1" noChangeArrowheads="1"/>
          </p:cNvPicPr>
          <p:nvPr/>
        </p:nvPicPr>
        <p:blipFill>
          <a:blip r:embed="rId3" cstate="print"/>
          <a:srcRect r="25301" b="12074"/>
          <a:stretch>
            <a:fillRect/>
          </a:stretch>
        </p:blipFill>
        <p:spPr bwMode="auto">
          <a:xfrm>
            <a:off x="5773738" y="1524000"/>
            <a:ext cx="291465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7162800" y="3429000"/>
            <a:ext cx="685800" cy="106680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Back Strikes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3977640" cy="415151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6.4.4.10</a:t>
            </a:r>
            <a:r>
              <a:rPr lang="en-US" sz="2400" b="1" dirty="0"/>
              <a:t>* </a:t>
            </a:r>
            <a:r>
              <a:rPr lang="en-US" sz="2400" dirty="0"/>
              <a:t>Open back strikes shall be permitted to be used </a:t>
            </a:r>
            <a:r>
              <a:rPr lang="en-US" sz="2400" dirty="0" smtClean="0"/>
              <a:t>in lieu </a:t>
            </a:r>
            <a:r>
              <a:rPr lang="en-US" sz="2400" dirty="0"/>
              <a:t>of conventional strikes only where specifically provided</a:t>
            </a:r>
          </a:p>
          <a:p>
            <a:r>
              <a:rPr lang="en-US" sz="2400" dirty="0"/>
              <a:t>for in the published listings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8630" y="1451610"/>
            <a:ext cx="5029200" cy="37719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955647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36" y="793736"/>
            <a:ext cx="3382963" cy="4953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4191000" cy="4495800"/>
          </a:xfrm>
          <a:noFill/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Automatic Flush Bolts </a:t>
            </a:r>
          </a:p>
          <a:p>
            <a:pPr marL="685800" lvl="1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No “Dummy” Trim on Egress Side</a:t>
            </a:r>
          </a:p>
          <a:p>
            <a:pPr marL="685800" lvl="1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Coordinator Required</a:t>
            </a:r>
          </a:p>
        </p:txBody>
      </p:sp>
      <p:pic>
        <p:nvPicPr>
          <p:cNvPr id="893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5060" flipH="1">
            <a:off x="6229336" y="3363899"/>
            <a:ext cx="363538" cy="2254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893959" name="Rectangle 7"/>
          <p:cNvSpPr>
            <a:spLocks noChangeArrowheads="1"/>
          </p:cNvSpPr>
          <p:nvPr/>
        </p:nvSpPr>
        <p:spPr bwMode="auto">
          <a:xfrm>
            <a:off x="6000736" y="3079736"/>
            <a:ext cx="1295400" cy="762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9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893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959" grpId="0" animBg="1"/>
      <p:bldP spid="89395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Flush Bolts</a:t>
            </a:r>
            <a:endParaRPr lang="en-US" dirty="0"/>
          </a:p>
        </p:txBody>
      </p:sp>
      <p:pic>
        <p:nvPicPr>
          <p:cNvPr id="53254" name="Picture 6" descr="http://www.activarcpg.com/sites/default/files/imagecache/product_large/product-images/3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580" y="1553228"/>
            <a:ext cx="4200981" cy="4200982"/>
          </a:xfrm>
          <a:prstGeom prst="rect">
            <a:avLst/>
          </a:prstGeom>
          <a:noFill/>
        </p:spPr>
      </p:pic>
      <p:pic>
        <p:nvPicPr>
          <p:cNvPr id="53256" name="Picture 8" descr="http://www.realcarriagedoors.com/images/hardware/db/CB-FZ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8340" y="1528175"/>
            <a:ext cx="2848159" cy="426078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18357" y="584965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manual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14159" y="1929008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automatic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Coordinators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Pairs of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Used with automatic flush bolts and astragals</a:t>
            </a:r>
          </a:p>
          <a:p>
            <a:pPr marL="342900" indent="-342900">
              <a:buSzPct val="110000"/>
              <a:buFontTx/>
              <a:buChar char="•"/>
            </a:pPr>
            <a:r>
              <a:rPr lang="en-US" sz="2400" dirty="0"/>
              <a:t>Coordinates closing of doors so the correct door closes first</a:t>
            </a:r>
          </a:p>
          <a:p>
            <a:pPr marL="342900" indent="-342900">
              <a:buSzPct val="110000"/>
              <a:buFontTx/>
              <a:buChar char="•"/>
            </a:pPr>
            <a:r>
              <a:rPr lang="en-US" sz="2400" dirty="0"/>
              <a:t>Bar type and gravity type</a:t>
            </a:r>
          </a:p>
          <a:p>
            <a:pPr marL="742950" lvl="1" indent="-285750">
              <a:buFontTx/>
              <a:buChar char="–"/>
            </a:pPr>
            <a:r>
              <a:rPr lang="en-US" sz="2400" dirty="0"/>
              <a:t>Bar type installs under frame head</a:t>
            </a:r>
          </a:p>
          <a:p>
            <a:pPr marL="742950" lvl="1" indent="-285750">
              <a:buFontTx/>
              <a:buChar char="–"/>
            </a:pPr>
            <a:r>
              <a:rPr lang="en-US" sz="2400" dirty="0"/>
              <a:t>Gravity type installs on frame face 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18498">
            <a:off x="0" y="2195186"/>
            <a:ext cx="94059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Door Coordinators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76600"/>
            <a:ext cx="354647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"/>
            <a:ext cx="3621088" cy="5791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2756" name="Line 4"/>
          <p:cNvSpPr>
            <a:spLocks noChangeShapeType="1"/>
          </p:cNvSpPr>
          <p:nvPr/>
        </p:nvSpPr>
        <p:spPr bwMode="auto">
          <a:xfrm flipV="1">
            <a:off x="2895600" y="579438"/>
            <a:ext cx="3224213" cy="354012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42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5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12"/>
          <p:cNvSpPr>
            <a:spLocks noChangeArrowheads="1"/>
          </p:cNvSpPr>
          <p:nvPr/>
        </p:nvSpPr>
        <p:spPr bwMode="auto">
          <a:xfrm>
            <a:off x="685800" y="3400425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51325" y="3405188"/>
            <a:ext cx="4206875" cy="390525"/>
            <a:chOff x="2678" y="2145"/>
            <a:chExt cx="2650" cy="246"/>
          </a:xfrm>
        </p:grpSpPr>
        <p:sp>
          <p:nvSpPr>
            <p:cNvPr id="65544" name="Rectangle 5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5" name="Line 13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10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-2365792">
            <a:off x="4648200" y="4800600"/>
            <a:ext cx="4206875" cy="390525"/>
            <a:chOff x="2678" y="2145"/>
            <a:chExt cx="2650" cy="246"/>
          </a:xfrm>
        </p:grpSpPr>
        <p:sp>
          <p:nvSpPr>
            <p:cNvPr id="66568" name="Rectangle 12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9" name="Line 13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3217" y="1410647"/>
            <a:ext cx="3685784" cy="20955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*</a:t>
            </a:r>
            <a:r>
              <a:rPr lang="en-US" sz="2400" dirty="0" smtClean="0"/>
              <a:t> = More information in Annex A – Explanatory Material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|</a:t>
            </a:r>
            <a:r>
              <a:rPr lang="en-US" sz="2400" dirty="0" smtClean="0"/>
              <a:t> = Revised in the last code change cycle.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906" y="1157289"/>
            <a:ext cx="5071563" cy="4295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15216" y="1640909"/>
            <a:ext cx="288099" cy="38830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73281" y="4358079"/>
            <a:ext cx="413359" cy="109498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01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 rot="642101">
            <a:off x="685800" y="3810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44975" y="3419475"/>
            <a:ext cx="4206875" cy="390525"/>
            <a:chOff x="2678" y="2145"/>
            <a:chExt cx="2650" cy="246"/>
          </a:xfrm>
        </p:grpSpPr>
        <p:sp>
          <p:nvSpPr>
            <p:cNvPr id="67592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18498">
            <a:off x="-138113" y="2847975"/>
            <a:ext cx="94059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Coordinators</a:t>
            </a:r>
          </a:p>
        </p:txBody>
      </p:sp>
      <p:sp>
        <p:nvSpPr>
          <p:cNvPr id="68612" name="Oval 5"/>
          <p:cNvSpPr>
            <a:spLocks noChangeArrowheads="1"/>
          </p:cNvSpPr>
          <p:nvPr/>
        </p:nvSpPr>
        <p:spPr bwMode="auto">
          <a:xfrm>
            <a:off x="457200" y="40386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Oval 6"/>
          <p:cNvSpPr>
            <a:spLocks noChangeArrowheads="1"/>
          </p:cNvSpPr>
          <p:nvPr/>
        </p:nvSpPr>
        <p:spPr bwMode="auto">
          <a:xfrm>
            <a:off x="7391400" y="1295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2365792">
            <a:off x="4648200" y="4800600"/>
            <a:ext cx="4206875" cy="390525"/>
            <a:chOff x="2678" y="2145"/>
            <a:chExt cx="2650" cy="246"/>
          </a:xfrm>
        </p:grpSpPr>
        <p:sp>
          <p:nvSpPr>
            <p:cNvPr id="69645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6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191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35385">
            <a:off x="679406" y="3556007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568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679406" y="3429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935071" y="3101274"/>
            <a:ext cx="273961" cy="279931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689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679406" y="3429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935071" y="3101274"/>
            <a:ext cx="273961" cy="279931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304573" y="3034628"/>
            <a:ext cx="655128" cy="28553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4239117" y="3437027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442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Uncoordinated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6727"/>
            <a:ext cx="7092912" cy="531787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08979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Astragals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824729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6.4.7</a:t>
            </a:r>
            <a:r>
              <a:rPr lang="en-US" sz="2400" b="1" dirty="0"/>
              <a:t>* Astragals.</a:t>
            </a:r>
          </a:p>
          <a:p>
            <a:r>
              <a:rPr lang="en-US" sz="2400" b="1" dirty="0"/>
              <a:t>6.4.7.1 </a:t>
            </a:r>
            <a:r>
              <a:rPr lang="en-US" sz="2400" dirty="0"/>
              <a:t>Doors swinging in pairs, where located within a </a:t>
            </a:r>
            <a:r>
              <a:rPr lang="en-US" sz="2400" dirty="0" smtClean="0"/>
              <a:t>means of </a:t>
            </a:r>
            <a:r>
              <a:rPr lang="en-US" sz="2400" dirty="0"/>
              <a:t>egress, shall not be equipped with astragals that inhibit </a:t>
            </a:r>
            <a:r>
              <a:rPr lang="en-US" sz="2400" dirty="0" smtClean="0"/>
              <a:t>the free </a:t>
            </a:r>
            <a:r>
              <a:rPr lang="en-US" sz="2400" dirty="0"/>
              <a:t>use of either leaf.</a:t>
            </a:r>
          </a:p>
          <a:p>
            <a:r>
              <a:rPr lang="en-US" sz="2400" b="1" dirty="0"/>
              <a:t>6.4.7.2* </a:t>
            </a:r>
            <a:r>
              <a:rPr lang="en-US" sz="2400" dirty="0"/>
              <a:t>Pairs of doors that require astragals shall have at </a:t>
            </a:r>
            <a:r>
              <a:rPr lang="en-US" sz="2400" dirty="0" smtClean="0"/>
              <a:t>least one </a:t>
            </a:r>
            <a:r>
              <a:rPr lang="en-US" sz="2400" dirty="0"/>
              <a:t>attached in place to project approximately 3⁄4 in. (19 mm</a:t>
            </a:r>
            <a:r>
              <a:rPr lang="en-US" sz="2400" dirty="0" smtClean="0"/>
              <a:t>) or </a:t>
            </a:r>
            <a:r>
              <a:rPr lang="en-US" sz="2400" dirty="0"/>
              <a:t>as otherwise indicated in the individual published listings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Previous editions of NFPA 80 required astragals for doors rated more than 90 minutes.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233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dighardware.com/wordpress/wp-content/uploads/2009/07/svr-with-astrag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2"/>
          <a:stretch/>
        </p:blipFill>
        <p:spPr bwMode="auto">
          <a:xfrm>
            <a:off x="755649" y="1338263"/>
            <a:ext cx="7591425" cy="5077777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48" y="301234"/>
            <a:ext cx="7931151" cy="1143000"/>
          </a:xfrm>
        </p:spPr>
        <p:txBody>
          <a:bodyPr/>
          <a:lstStyle/>
          <a:p>
            <a:r>
              <a:rPr lang="en-US" dirty="0" smtClean="0"/>
              <a:t>What’s wrong here?  Type in the chat box.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253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243013"/>
            <a:ext cx="8082419" cy="4624387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1 – Administration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2 – Referenced Publications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3 – Definitions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4 – General Requirements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5 – Care and Maintenance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</a:rPr>
              <a:t>Chapter 6 – Swinging Doors with Builders Hardware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</a:rPr>
              <a:t>Chapter 7 – Swinging Doors with Fire Door Hardware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Chapters 8-20 – Other Types of Doors, Glass Block, Dampers, Curtains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Annexes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86750" y="124123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P06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dighardware.com/wordpress/wp-content/uploads/2009/07/svr-with-astrag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2"/>
          <a:stretch/>
        </p:blipFill>
        <p:spPr bwMode="auto">
          <a:xfrm>
            <a:off x="866274" y="1449761"/>
            <a:ext cx="7448716" cy="498232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48" y="301234"/>
            <a:ext cx="7931151" cy="1143000"/>
          </a:xfrm>
        </p:spPr>
        <p:txBody>
          <a:bodyPr/>
          <a:lstStyle/>
          <a:p>
            <a:r>
              <a:rPr lang="en-US" dirty="0" smtClean="0"/>
              <a:t>The overlapping astragal on this pair will prevent one door from being opened.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48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Fire Test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5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14400" y="1447800"/>
            <a:ext cx="7810500" cy="4635500"/>
            <a:chOff x="144" y="1056"/>
            <a:chExt cx="4920" cy="2920"/>
          </a:xfrm>
        </p:grpSpPr>
        <p:sp>
          <p:nvSpPr>
            <p:cNvPr id="84996" name="Text Box 3"/>
            <p:cNvSpPr txBox="1">
              <a:spLocks noChangeArrowheads="1"/>
            </p:cNvSpPr>
            <p:nvPr/>
          </p:nvSpPr>
          <p:spPr bwMode="auto">
            <a:xfrm>
              <a:off x="2760" y="2786"/>
              <a:ext cx="629" cy="1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-0.1   0.0   0.1</a:t>
              </a:r>
            </a:p>
          </p:txBody>
        </p:sp>
        <p:sp>
          <p:nvSpPr>
            <p:cNvPr id="84997" name="Rectangle 4"/>
            <p:cNvSpPr>
              <a:spLocks noChangeArrowheads="1"/>
            </p:cNvSpPr>
            <p:nvPr/>
          </p:nvSpPr>
          <p:spPr bwMode="auto">
            <a:xfrm>
              <a:off x="144" y="1056"/>
              <a:ext cx="3947" cy="272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98" name="Rectangle 5"/>
            <p:cNvSpPr>
              <a:spLocks noChangeArrowheads="1"/>
            </p:cNvSpPr>
            <p:nvPr/>
          </p:nvSpPr>
          <p:spPr bwMode="auto">
            <a:xfrm>
              <a:off x="1485" y="1116"/>
              <a:ext cx="2530" cy="254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99" name="Rectangle 6"/>
            <p:cNvSpPr>
              <a:spLocks noChangeArrowheads="1"/>
            </p:cNvSpPr>
            <p:nvPr/>
          </p:nvSpPr>
          <p:spPr bwMode="auto">
            <a:xfrm>
              <a:off x="2100" y="1797"/>
              <a:ext cx="1300" cy="12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0" name="Line 7"/>
            <p:cNvSpPr>
              <a:spLocks noChangeShapeType="1"/>
            </p:cNvSpPr>
            <p:nvPr/>
          </p:nvSpPr>
          <p:spPr bwMode="auto">
            <a:xfrm flipV="1">
              <a:off x="1485" y="3081"/>
              <a:ext cx="615" cy="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1" name="Line 8"/>
            <p:cNvSpPr>
              <a:spLocks noChangeShapeType="1"/>
            </p:cNvSpPr>
            <p:nvPr/>
          </p:nvSpPr>
          <p:spPr bwMode="auto">
            <a:xfrm>
              <a:off x="1485" y="1102"/>
              <a:ext cx="615" cy="7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2" name="Line 9"/>
            <p:cNvSpPr>
              <a:spLocks noChangeShapeType="1"/>
            </p:cNvSpPr>
            <p:nvPr/>
          </p:nvSpPr>
          <p:spPr bwMode="auto">
            <a:xfrm flipV="1">
              <a:off x="3400" y="1102"/>
              <a:ext cx="615" cy="7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3" name="Line 10"/>
            <p:cNvSpPr>
              <a:spLocks noChangeShapeType="1"/>
            </p:cNvSpPr>
            <p:nvPr/>
          </p:nvSpPr>
          <p:spPr bwMode="auto">
            <a:xfrm>
              <a:off x="3400" y="3081"/>
              <a:ext cx="615" cy="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287" y="2804"/>
              <a:ext cx="205" cy="376"/>
              <a:chOff x="1828" y="6438"/>
              <a:chExt cx="811" cy="1198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1828" y="6438"/>
                <a:ext cx="811" cy="1198"/>
                <a:chOff x="1828" y="6438"/>
                <a:chExt cx="811" cy="1198"/>
              </a:xfrm>
            </p:grpSpPr>
            <p:sp>
              <p:nvSpPr>
                <p:cNvPr id="85177" name="Freeform 13"/>
                <p:cNvSpPr>
                  <a:spLocks/>
                </p:cNvSpPr>
                <p:nvPr/>
              </p:nvSpPr>
              <p:spPr bwMode="auto">
                <a:xfrm>
                  <a:off x="1828" y="7499"/>
                  <a:ext cx="811" cy="137"/>
                </a:xfrm>
                <a:custGeom>
                  <a:avLst/>
                  <a:gdLst>
                    <a:gd name="T0" fmla="*/ 1 w 1620"/>
                    <a:gd name="T1" fmla="*/ 81 h 275"/>
                    <a:gd name="T2" fmla="*/ 16 w 1620"/>
                    <a:gd name="T3" fmla="*/ 108 h 275"/>
                    <a:gd name="T4" fmla="*/ 38 w 1620"/>
                    <a:gd name="T5" fmla="*/ 131 h 275"/>
                    <a:gd name="T6" fmla="*/ 66 w 1620"/>
                    <a:gd name="T7" fmla="*/ 152 h 275"/>
                    <a:gd name="T8" fmla="*/ 97 w 1620"/>
                    <a:gd name="T9" fmla="*/ 168 h 275"/>
                    <a:gd name="T10" fmla="*/ 131 w 1620"/>
                    <a:gd name="T11" fmla="*/ 182 h 275"/>
                    <a:gd name="T12" fmla="*/ 174 w 1620"/>
                    <a:gd name="T13" fmla="*/ 198 h 275"/>
                    <a:gd name="T14" fmla="*/ 220 w 1620"/>
                    <a:gd name="T15" fmla="*/ 211 h 275"/>
                    <a:gd name="T16" fmla="*/ 266 w 1620"/>
                    <a:gd name="T17" fmla="*/ 222 h 275"/>
                    <a:gd name="T18" fmla="*/ 321 w 1620"/>
                    <a:gd name="T19" fmla="*/ 234 h 275"/>
                    <a:gd name="T20" fmla="*/ 389 w 1620"/>
                    <a:gd name="T21" fmla="*/ 245 h 275"/>
                    <a:gd name="T22" fmla="*/ 446 w 1620"/>
                    <a:gd name="T23" fmla="*/ 253 h 275"/>
                    <a:gd name="T24" fmla="*/ 542 w 1620"/>
                    <a:gd name="T25" fmla="*/ 263 h 275"/>
                    <a:gd name="T26" fmla="*/ 634 w 1620"/>
                    <a:gd name="T27" fmla="*/ 269 h 275"/>
                    <a:gd name="T28" fmla="*/ 715 w 1620"/>
                    <a:gd name="T29" fmla="*/ 274 h 275"/>
                    <a:gd name="T30" fmla="*/ 787 w 1620"/>
                    <a:gd name="T31" fmla="*/ 275 h 275"/>
                    <a:gd name="T32" fmla="*/ 836 w 1620"/>
                    <a:gd name="T33" fmla="*/ 275 h 275"/>
                    <a:gd name="T34" fmla="*/ 900 w 1620"/>
                    <a:gd name="T35" fmla="*/ 274 h 275"/>
                    <a:gd name="T36" fmla="*/ 999 w 1620"/>
                    <a:gd name="T37" fmla="*/ 270 h 275"/>
                    <a:gd name="T38" fmla="*/ 1070 w 1620"/>
                    <a:gd name="T39" fmla="*/ 265 h 275"/>
                    <a:gd name="T40" fmla="*/ 1141 w 1620"/>
                    <a:gd name="T41" fmla="*/ 257 h 275"/>
                    <a:gd name="T42" fmla="*/ 1229 w 1620"/>
                    <a:gd name="T43" fmla="*/ 245 h 275"/>
                    <a:gd name="T44" fmla="*/ 1295 w 1620"/>
                    <a:gd name="T45" fmla="*/ 235 h 275"/>
                    <a:gd name="T46" fmla="*/ 1353 w 1620"/>
                    <a:gd name="T47" fmla="*/ 223 h 275"/>
                    <a:gd name="T48" fmla="*/ 1420 w 1620"/>
                    <a:gd name="T49" fmla="*/ 206 h 275"/>
                    <a:gd name="T50" fmla="*/ 1488 w 1620"/>
                    <a:gd name="T51" fmla="*/ 183 h 275"/>
                    <a:gd name="T52" fmla="*/ 1536 w 1620"/>
                    <a:gd name="T53" fmla="*/ 162 h 275"/>
                    <a:gd name="T54" fmla="*/ 1572 w 1620"/>
                    <a:gd name="T55" fmla="*/ 142 h 275"/>
                    <a:gd name="T56" fmla="*/ 1597 w 1620"/>
                    <a:gd name="T57" fmla="*/ 119 h 275"/>
                    <a:gd name="T58" fmla="*/ 1614 w 1620"/>
                    <a:gd name="T59" fmla="*/ 96 h 275"/>
                    <a:gd name="T60" fmla="*/ 1620 w 1620"/>
                    <a:gd name="T61" fmla="*/ 77 h 275"/>
                    <a:gd name="T62" fmla="*/ 0 w 1620"/>
                    <a:gd name="T63" fmla="*/ 0 h 27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75"/>
                    <a:gd name="T98" fmla="*/ 1620 w 1620"/>
                    <a:gd name="T99" fmla="*/ 275 h 27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75">
                      <a:moveTo>
                        <a:pt x="0" y="0"/>
                      </a:moveTo>
                      <a:lnTo>
                        <a:pt x="1" y="81"/>
                      </a:lnTo>
                      <a:lnTo>
                        <a:pt x="6" y="96"/>
                      </a:lnTo>
                      <a:lnTo>
                        <a:pt x="16" y="108"/>
                      </a:lnTo>
                      <a:lnTo>
                        <a:pt x="25" y="120"/>
                      </a:lnTo>
                      <a:lnTo>
                        <a:pt x="38" y="131"/>
                      </a:lnTo>
                      <a:lnTo>
                        <a:pt x="53" y="143"/>
                      </a:lnTo>
                      <a:lnTo>
                        <a:pt x="66" y="152"/>
                      </a:lnTo>
                      <a:lnTo>
                        <a:pt x="80" y="159"/>
                      </a:lnTo>
                      <a:lnTo>
                        <a:pt x="97" y="168"/>
                      </a:lnTo>
                      <a:lnTo>
                        <a:pt x="111" y="176"/>
                      </a:lnTo>
                      <a:lnTo>
                        <a:pt x="131" y="182"/>
                      </a:lnTo>
                      <a:lnTo>
                        <a:pt x="150" y="189"/>
                      </a:lnTo>
                      <a:lnTo>
                        <a:pt x="174" y="198"/>
                      </a:lnTo>
                      <a:lnTo>
                        <a:pt x="199" y="205"/>
                      </a:lnTo>
                      <a:lnTo>
                        <a:pt x="220" y="211"/>
                      </a:lnTo>
                      <a:lnTo>
                        <a:pt x="244" y="218"/>
                      </a:lnTo>
                      <a:lnTo>
                        <a:pt x="266" y="222"/>
                      </a:lnTo>
                      <a:lnTo>
                        <a:pt x="290" y="227"/>
                      </a:lnTo>
                      <a:lnTo>
                        <a:pt x="321" y="234"/>
                      </a:lnTo>
                      <a:lnTo>
                        <a:pt x="357" y="240"/>
                      </a:lnTo>
                      <a:lnTo>
                        <a:pt x="389" y="245"/>
                      </a:lnTo>
                      <a:lnTo>
                        <a:pt x="420" y="249"/>
                      </a:lnTo>
                      <a:lnTo>
                        <a:pt x="446" y="253"/>
                      </a:lnTo>
                      <a:lnTo>
                        <a:pt x="490" y="259"/>
                      </a:lnTo>
                      <a:lnTo>
                        <a:pt x="542" y="263"/>
                      </a:lnTo>
                      <a:lnTo>
                        <a:pt x="587" y="266"/>
                      </a:lnTo>
                      <a:lnTo>
                        <a:pt x="634" y="269"/>
                      </a:lnTo>
                      <a:lnTo>
                        <a:pt x="678" y="271"/>
                      </a:lnTo>
                      <a:lnTo>
                        <a:pt x="715" y="274"/>
                      </a:lnTo>
                      <a:lnTo>
                        <a:pt x="756" y="275"/>
                      </a:lnTo>
                      <a:lnTo>
                        <a:pt x="787" y="275"/>
                      </a:lnTo>
                      <a:lnTo>
                        <a:pt x="811" y="275"/>
                      </a:lnTo>
                      <a:lnTo>
                        <a:pt x="836" y="275"/>
                      </a:lnTo>
                      <a:lnTo>
                        <a:pt x="863" y="275"/>
                      </a:lnTo>
                      <a:lnTo>
                        <a:pt x="900" y="274"/>
                      </a:lnTo>
                      <a:lnTo>
                        <a:pt x="954" y="271"/>
                      </a:lnTo>
                      <a:lnTo>
                        <a:pt x="999" y="270"/>
                      </a:lnTo>
                      <a:lnTo>
                        <a:pt x="1035" y="268"/>
                      </a:lnTo>
                      <a:lnTo>
                        <a:pt x="1070" y="265"/>
                      </a:lnTo>
                      <a:lnTo>
                        <a:pt x="1104" y="261"/>
                      </a:lnTo>
                      <a:lnTo>
                        <a:pt x="1141" y="257"/>
                      </a:lnTo>
                      <a:lnTo>
                        <a:pt x="1184" y="253"/>
                      </a:lnTo>
                      <a:lnTo>
                        <a:pt x="1229" y="245"/>
                      </a:lnTo>
                      <a:lnTo>
                        <a:pt x="1265" y="240"/>
                      </a:lnTo>
                      <a:lnTo>
                        <a:pt x="1295" y="235"/>
                      </a:lnTo>
                      <a:lnTo>
                        <a:pt x="1323" y="229"/>
                      </a:lnTo>
                      <a:lnTo>
                        <a:pt x="1353" y="223"/>
                      </a:lnTo>
                      <a:lnTo>
                        <a:pt x="1384" y="216"/>
                      </a:lnTo>
                      <a:lnTo>
                        <a:pt x="1420" y="206"/>
                      </a:lnTo>
                      <a:lnTo>
                        <a:pt x="1454" y="196"/>
                      </a:lnTo>
                      <a:lnTo>
                        <a:pt x="1488" y="183"/>
                      </a:lnTo>
                      <a:lnTo>
                        <a:pt x="1512" y="174"/>
                      </a:lnTo>
                      <a:lnTo>
                        <a:pt x="1536" y="162"/>
                      </a:lnTo>
                      <a:lnTo>
                        <a:pt x="1554" y="153"/>
                      </a:lnTo>
                      <a:lnTo>
                        <a:pt x="1572" y="142"/>
                      </a:lnTo>
                      <a:lnTo>
                        <a:pt x="1585" y="131"/>
                      </a:lnTo>
                      <a:lnTo>
                        <a:pt x="1597" y="119"/>
                      </a:lnTo>
                      <a:lnTo>
                        <a:pt x="1609" y="105"/>
                      </a:lnTo>
                      <a:lnTo>
                        <a:pt x="1614" y="96"/>
                      </a:lnTo>
                      <a:lnTo>
                        <a:pt x="1618" y="86"/>
                      </a:lnTo>
                      <a:lnTo>
                        <a:pt x="1620" y="77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178" name="Freeform 14"/>
                <p:cNvSpPr>
                  <a:spLocks/>
                </p:cNvSpPr>
                <p:nvPr/>
              </p:nvSpPr>
              <p:spPr bwMode="auto">
                <a:xfrm>
                  <a:off x="1828" y="6523"/>
                  <a:ext cx="811" cy="1087"/>
                </a:xfrm>
                <a:custGeom>
                  <a:avLst/>
                  <a:gdLst>
                    <a:gd name="T0" fmla="*/ 1 w 1620"/>
                    <a:gd name="T1" fmla="*/ 1981 h 2174"/>
                    <a:gd name="T2" fmla="*/ 16 w 1620"/>
                    <a:gd name="T3" fmla="*/ 2008 h 2174"/>
                    <a:gd name="T4" fmla="*/ 38 w 1620"/>
                    <a:gd name="T5" fmla="*/ 2030 h 2174"/>
                    <a:gd name="T6" fmla="*/ 66 w 1620"/>
                    <a:gd name="T7" fmla="*/ 2051 h 2174"/>
                    <a:gd name="T8" fmla="*/ 97 w 1620"/>
                    <a:gd name="T9" fmla="*/ 2068 h 2174"/>
                    <a:gd name="T10" fmla="*/ 131 w 1620"/>
                    <a:gd name="T11" fmla="*/ 2082 h 2174"/>
                    <a:gd name="T12" fmla="*/ 174 w 1620"/>
                    <a:gd name="T13" fmla="*/ 2097 h 2174"/>
                    <a:gd name="T14" fmla="*/ 220 w 1620"/>
                    <a:gd name="T15" fmla="*/ 2111 h 2174"/>
                    <a:gd name="T16" fmla="*/ 266 w 1620"/>
                    <a:gd name="T17" fmla="*/ 2121 h 2174"/>
                    <a:gd name="T18" fmla="*/ 321 w 1620"/>
                    <a:gd name="T19" fmla="*/ 2133 h 2174"/>
                    <a:gd name="T20" fmla="*/ 389 w 1620"/>
                    <a:gd name="T21" fmla="*/ 2145 h 2174"/>
                    <a:gd name="T22" fmla="*/ 446 w 1620"/>
                    <a:gd name="T23" fmla="*/ 2152 h 2174"/>
                    <a:gd name="T24" fmla="*/ 542 w 1620"/>
                    <a:gd name="T25" fmla="*/ 2162 h 2174"/>
                    <a:gd name="T26" fmla="*/ 634 w 1620"/>
                    <a:gd name="T27" fmla="*/ 2169 h 2174"/>
                    <a:gd name="T28" fmla="*/ 715 w 1620"/>
                    <a:gd name="T29" fmla="*/ 2173 h 2174"/>
                    <a:gd name="T30" fmla="*/ 787 w 1620"/>
                    <a:gd name="T31" fmla="*/ 2174 h 2174"/>
                    <a:gd name="T32" fmla="*/ 836 w 1620"/>
                    <a:gd name="T33" fmla="*/ 2174 h 2174"/>
                    <a:gd name="T34" fmla="*/ 900 w 1620"/>
                    <a:gd name="T35" fmla="*/ 2173 h 2174"/>
                    <a:gd name="T36" fmla="*/ 999 w 1620"/>
                    <a:gd name="T37" fmla="*/ 2170 h 2174"/>
                    <a:gd name="T38" fmla="*/ 1070 w 1620"/>
                    <a:gd name="T39" fmla="*/ 2165 h 2174"/>
                    <a:gd name="T40" fmla="*/ 1141 w 1620"/>
                    <a:gd name="T41" fmla="*/ 2156 h 2174"/>
                    <a:gd name="T42" fmla="*/ 1229 w 1620"/>
                    <a:gd name="T43" fmla="*/ 2145 h 2174"/>
                    <a:gd name="T44" fmla="*/ 1295 w 1620"/>
                    <a:gd name="T45" fmla="*/ 2134 h 2174"/>
                    <a:gd name="T46" fmla="*/ 1353 w 1620"/>
                    <a:gd name="T47" fmla="*/ 2123 h 2174"/>
                    <a:gd name="T48" fmla="*/ 1420 w 1620"/>
                    <a:gd name="T49" fmla="*/ 2106 h 2174"/>
                    <a:gd name="T50" fmla="*/ 1488 w 1620"/>
                    <a:gd name="T51" fmla="*/ 2083 h 2174"/>
                    <a:gd name="T52" fmla="*/ 1536 w 1620"/>
                    <a:gd name="T53" fmla="*/ 2062 h 2174"/>
                    <a:gd name="T54" fmla="*/ 1572 w 1620"/>
                    <a:gd name="T55" fmla="*/ 2042 h 2174"/>
                    <a:gd name="T56" fmla="*/ 1597 w 1620"/>
                    <a:gd name="T57" fmla="*/ 2018 h 2174"/>
                    <a:gd name="T58" fmla="*/ 1614 w 1620"/>
                    <a:gd name="T59" fmla="*/ 1995 h 2174"/>
                    <a:gd name="T60" fmla="*/ 1620 w 1620"/>
                    <a:gd name="T61" fmla="*/ 1976 h 2174"/>
                    <a:gd name="T62" fmla="*/ 0 w 1620"/>
                    <a:gd name="T63" fmla="*/ 0 h 2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174"/>
                    <a:gd name="T98" fmla="*/ 1620 w 1620"/>
                    <a:gd name="T99" fmla="*/ 2174 h 21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174">
                      <a:moveTo>
                        <a:pt x="0" y="0"/>
                      </a:moveTo>
                      <a:lnTo>
                        <a:pt x="1" y="1981"/>
                      </a:lnTo>
                      <a:lnTo>
                        <a:pt x="6" y="1995"/>
                      </a:lnTo>
                      <a:lnTo>
                        <a:pt x="16" y="2008"/>
                      </a:lnTo>
                      <a:lnTo>
                        <a:pt x="25" y="2019"/>
                      </a:lnTo>
                      <a:lnTo>
                        <a:pt x="38" y="2030"/>
                      </a:lnTo>
                      <a:lnTo>
                        <a:pt x="53" y="2043"/>
                      </a:lnTo>
                      <a:lnTo>
                        <a:pt x="66" y="2051"/>
                      </a:lnTo>
                      <a:lnTo>
                        <a:pt x="80" y="2058"/>
                      </a:lnTo>
                      <a:lnTo>
                        <a:pt x="97" y="2068"/>
                      </a:lnTo>
                      <a:lnTo>
                        <a:pt x="111" y="2075"/>
                      </a:lnTo>
                      <a:lnTo>
                        <a:pt x="131" y="2082"/>
                      </a:lnTo>
                      <a:lnTo>
                        <a:pt x="150" y="2089"/>
                      </a:lnTo>
                      <a:lnTo>
                        <a:pt x="174" y="2097"/>
                      </a:lnTo>
                      <a:lnTo>
                        <a:pt x="199" y="2105"/>
                      </a:lnTo>
                      <a:lnTo>
                        <a:pt x="220" y="2111"/>
                      </a:lnTo>
                      <a:lnTo>
                        <a:pt x="244" y="2117"/>
                      </a:lnTo>
                      <a:lnTo>
                        <a:pt x="266" y="2121"/>
                      </a:lnTo>
                      <a:lnTo>
                        <a:pt x="290" y="2127"/>
                      </a:lnTo>
                      <a:lnTo>
                        <a:pt x="321" y="2133"/>
                      </a:lnTo>
                      <a:lnTo>
                        <a:pt x="357" y="2139"/>
                      </a:lnTo>
                      <a:lnTo>
                        <a:pt x="389" y="2145"/>
                      </a:lnTo>
                      <a:lnTo>
                        <a:pt x="420" y="2149"/>
                      </a:lnTo>
                      <a:lnTo>
                        <a:pt x="446" y="2152"/>
                      </a:lnTo>
                      <a:lnTo>
                        <a:pt x="490" y="2158"/>
                      </a:lnTo>
                      <a:lnTo>
                        <a:pt x="542" y="2162"/>
                      </a:lnTo>
                      <a:lnTo>
                        <a:pt x="587" y="2166"/>
                      </a:lnTo>
                      <a:lnTo>
                        <a:pt x="634" y="2169"/>
                      </a:lnTo>
                      <a:lnTo>
                        <a:pt x="678" y="2171"/>
                      </a:lnTo>
                      <a:lnTo>
                        <a:pt x="715" y="2173"/>
                      </a:lnTo>
                      <a:lnTo>
                        <a:pt x="756" y="2174"/>
                      </a:lnTo>
                      <a:lnTo>
                        <a:pt x="787" y="2174"/>
                      </a:lnTo>
                      <a:lnTo>
                        <a:pt x="811" y="2174"/>
                      </a:lnTo>
                      <a:lnTo>
                        <a:pt x="836" y="2174"/>
                      </a:lnTo>
                      <a:lnTo>
                        <a:pt x="863" y="2174"/>
                      </a:lnTo>
                      <a:lnTo>
                        <a:pt x="900" y="2173"/>
                      </a:lnTo>
                      <a:lnTo>
                        <a:pt x="954" y="2171"/>
                      </a:lnTo>
                      <a:lnTo>
                        <a:pt x="999" y="2170"/>
                      </a:lnTo>
                      <a:lnTo>
                        <a:pt x="1035" y="2168"/>
                      </a:lnTo>
                      <a:lnTo>
                        <a:pt x="1070" y="2165"/>
                      </a:lnTo>
                      <a:lnTo>
                        <a:pt x="1104" y="2160"/>
                      </a:lnTo>
                      <a:lnTo>
                        <a:pt x="1141" y="2156"/>
                      </a:lnTo>
                      <a:lnTo>
                        <a:pt x="1184" y="2152"/>
                      </a:lnTo>
                      <a:lnTo>
                        <a:pt x="1229" y="2145"/>
                      </a:lnTo>
                      <a:lnTo>
                        <a:pt x="1265" y="2139"/>
                      </a:lnTo>
                      <a:lnTo>
                        <a:pt x="1295" y="2134"/>
                      </a:lnTo>
                      <a:lnTo>
                        <a:pt x="1323" y="2129"/>
                      </a:lnTo>
                      <a:lnTo>
                        <a:pt x="1353" y="2123"/>
                      </a:lnTo>
                      <a:lnTo>
                        <a:pt x="1384" y="2115"/>
                      </a:lnTo>
                      <a:lnTo>
                        <a:pt x="1420" y="2106"/>
                      </a:lnTo>
                      <a:lnTo>
                        <a:pt x="1454" y="2095"/>
                      </a:lnTo>
                      <a:lnTo>
                        <a:pt x="1488" y="2083"/>
                      </a:lnTo>
                      <a:lnTo>
                        <a:pt x="1512" y="2073"/>
                      </a:lnTo>
                      <a:lnTo>
                        <a:pt x="1536" y="2062"/>
                      </a:lnTo>
                      <a:lnTo>
                        <a:pt x="1554" y="2052"/>
                      </a:lnTo>
                      <a:lnTo>
                        <a:pt x="1572" y="2042"/>
                      </a:lnTo>
                      <a:lnTo>
                        <a:pt x="1585" y="2030"/>
                      </a:lnTo>
                      <a:lnTo>
                        <a:pt x="1597" y="2018"/>
                      </a:lnTo>
                      <a:lnTo>
                        <a:pt x="1609" y="2005"/>
                      </a:lnTo>
                      <a:lnTo>
                        <a:pt x="1614" y="1995"/>
                      </a:lnTo>
                      <a:lnTo>
                        <a:pt x="1618" y="1986"/>
                      </a:lnTo>
                      <a:lnTo>
                        <a:pt x="1620" y="1976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1828" y="6438"/>
                  <a:ext cx="811" cy="232"/>
                  <a:chOff x="1828" y="6438"/>
                  <a:chExt cx="811" cy="232"/>
                </a:xfrm>
              </p:grpSpPr>
              <p:sp>
                <p:nvSpPr>
                  <p:cNvPr id="85180" name="Freeform 16"/>
                  <p:cNvSpPr>
                    <a:spLocks/>
                  </p:cNvSpPr>
                  <p:nvPr/>
                </p:nvSpPr>
                <p:spPr bwMode="auto">
                  <a:xfrm>
                    <a:off x="1828" y="6533"/>
                    <a:ext cx="811" cy="137"/>
                  </a:xfrm>
                  <a:custGeom>
                    <a:avLst/>
                    <a:gdLst>
                      <a:gd name="T0" fmla="*/ 1 w 1620"/>
                      <a:gd name="T1" fmla="*/ 81 h 275"/>
                      <a:gd name="T2" fmla="*/ 16 w 1620"/>
                      <a:gd name="T3" fmla="*/ 109 h 275"/>
                      <a:gd name="T4" fmla="*/ 38 w 1620"/>
                      <a:gd name="T5" fmla="*/ 131 h 275"/>
                      <a:gd name="T6" fmla="*/ 66 w 1620"/>
                      <a:gd name="T7" fmla="*/ 152 h 275"/>
                      <a:gd name="T8" fmla="*/ 97 w 1620"/>
                      <a:gd name="T9" fmla="*/ 169 h 275"/>
                      <a:gd name="T10" fmla="*/ 131 w 1620"/>
                      <a:gd name="T11" fmla="*/ 182 h 275"/>
                      <a:gd name="T12" fmla="*/ 174 w 1620"/>
                      <a:gd name="T13" fmla="*/ 198 h 275"/>
                      <a:gd name="T14" fmla="*/ 220 w 1620"/>
                      <a:gd name="T15" fmla="*/ 212 h 275"/>
                      <a:gd name="T16" fmla="*/ 266 w 1620"/>
                      <a:gd name="T17" fmla="*/ 222 h 275"/>
                      <a:gd name="T18" fmla="*/ 321 w 1620"/>
                      <a:gd name="T19" fmla="*/ 234 h 275"/>
                      <a:gd name="T20" fmla="*/ 389 w 1620"/>
                      <a:gd name="T21" fmla="*/ 245 h 275"/>
                      <a:gd name="T22" fmla="*/ 446 w 1620"/>
                      <a:gd name="T23" fmla="*/ 253 h 275"/>
                      <a:gd name="T24" fmla="*/ 542 w 1620"/>
                      <a:gd name="T25" fmla="*/ 263 h 275"/>
                      <a:gd name="T26" fmla="*/ 634 w 1620"/>
                      <a:gd name="T27" fmla="*/ 270 h 275"/>
                      <a:gd name="T28" fmla="*/ 715 w 1620"/>
                      <a:gd name="T29" fmla="*/ 274 h 275"/>
                      <a:gd name="T30" fmla="*/ 787 w 1620"/>
                      <a:gd name="T31" fmla="*/ 275 h 275"/>
                      <a:gd name="T32" fmla="*/ 836 w 1620"/>
                      <a:gd name="T33" fmla="*/ 275 h 275"/>
                      <a:gd name="T34" fmla="*/ 900 w 1620"/>
                      <a:gd name="T35" fmla="*/ 274 h 275"/>
                      <a:gd name="T36" fmla="*/ 999 w 1620"/>
                      <a:gd name="T37" fmla="*/ 271 h 275"/>
                      <a:gd name="T38" fmla="*/ 1070 w 1620"/>
                      <a:gd name="T39" fmla="*/ 265 h 275"/>
                      <a:gd name="T40" fmla="*/ 1141 w 1620"/>
                      <a:gd name="T41" fmla="*/ 257 h 275"/>
                      <a:gd name="T42" fmla="*/ 1229 w 1620"/>
                      <a:gd name="T43" fmla="*/ 245 h 275"/>
                      <a:gd name="T44" fmla="*/ 1295 w 1620"/>
                      <a:gd name="T45" fmla="*/ 235 h 275"/>
                      <a:gd name="T46" fmla="*/ 1353 w 1620"/>
                      <a:gd name="T47" fmla="*/ 223 h 275"/>
                      <a:gd name="T48" fmla="*/ 1420 w 1620"/>
                      <a:gd name="T49" fmla="*/ 206 h 275"/>
                      <a:gd name="T50" fmla="*/ 1488 w 1620"/>
                      <a:gd name="T51" fmla="*/ 183 h 275"/>
                      <a:gd name="T52" fmla="*/ 1536 w 1620"/>
                      <a:gd name="T53" fmla="*/ 162 h 275"/>
                      <a:gd name="T54" fmla="*/ 1572 w 1620"/>
                      <a:gd name="T55" fmla="*/ 142 h 275"/>
                      <a:gd name="T56" fmla="*/ 1597 w 1620"/>
                      <a:gd name="T57" fmla="*/ 119 h 275"/>
                      <a:gd name="T58" fmla="*/ 1614 w 1620"/>
                      <a:gd name="T59" fmla="*/ 96 h 275"/>
                      <a:gd name="T60" fmla="*/ 1620 w 1620"/>
                      <a:gd name="T61" fmla="*/ 77 h 275"/>
                      <a:gd name="T62" fmla="*/ 0 w 1620"/>
                      <a:gd name="T63" fmla="*/ 0 h 27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620"/>
                      <a:gd name="T97" fmla="*/ 0 h 275"/>
                      <a:gd name="T98" fmla="*/ 1620 w 1620"/>
                      <a:gd name="T99" fmla="*/ 275 h 27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620" h="275">
                        <a:moveTo>
                          <a:pt x="0" y="0"/>
                        </a:moveTo>
                        <a:lnTo>
                          <a:pt x="1" y="81"/>
                        </a:lnTo>
                        <a:lnTo>
                          <a:pt x="6" y="96"/>
                        </a:lnTo>
                        <a:lnTo>
                          <a:pt x="16" y="109"/>
                        </a:lnTo>
                        <a:lnTo>
                          <a:pt x="25" y="120"/>
                        </a:lnTo>
                        <a:lnTo>
                          <a:pt x="38" y="131"/>
                        </a:lnTo>
                        <a:lnTo>
                          <a:pt x="53" y="143"/>
                        </a:lnTo>
                        <a:lnTo>
                          <a:pt x="66" y="152"/>
                        </a:lnTo>
                        <a:lnTo>
                          <a:pt x="80" y="159"/>
                        </a:lnTo>
                        <a:lnTo>
                          <a:pt x="97" y="169"/>
                        </a:lnTo>
                        <a:lnTo>
                          <a:pt x="111" y="176"/>
                        </a:lnTo>
                        <a:lnTo>
                          <a:pt x="131" y="182"/>
                        </a:lnTo>
                        <a:lnTo>
                          <a:pt x="150" y="190"/>
                        </a:lnTo>
                        <a:lnTo>
                          <a:pt x="174" y="198"/>
                        </a:lnTo>
                        <a:lnTo>
                          <a:pt x="199" y="205"/>
                        </a:lnTo>
                        <a:lnTo>
                          <a:pt x="220" y="212"/>
                        </a:lnTo>
                        <a:lnTo>
                          <a:pt x="244" y="218"/>
                        </a:lnTo>
                        <a:lnTo>
                          <a:pt x="266" y="222"/>
                        </a:lnTo>
                        <a:lnTo>
                          <a:pt x="290" y="228"/>
                        </a:lnTo>
                        <a:lnTo>
                          <a:pt x="321" y="234"/>
                        </a:lnTo>
                        <a:lnTo>
                          <a:pt x="357" y="240"/>
                        </a:lnTo>
                        <a:lnTo>
                          <a:pt x="389" y="245"/>
                        </a:lnTo>
                        <a:lnTo>
                          <a:pt x="420" y="250"/>
                        </a:lnTo>
                        <a:lnTo>
                          <a:pt x="446" y="253"/>
                        </a:lnTo>
                        <a:lnTo>
                          <a:pt x="490" y="259"/>
                        </a:lnTo>
                        <a:lnTo>
                          <a:pt x="542" y="263"/>
                        </a:lnTo>
                        <a:lnTo>
                          <a:pt x="587" y="266"/>
                        </a:lnTo>
                        <a:lnTo>
                          <a:pt x="634" y="270"/>
                        </a:lnTo>
                        <a:lnTo>
                          <a:pt x="678" y="272"/>
                        </a:lnTo>
                        <a:lnTo>
                          <a:pt x="715" y="274"/>
                        </a:lnTo>
                        <a:lnTo>
                          <a:pt x="756" y="275"/>
                        </a:lnTo>
                        <a:lnTo>
                          <a:pt x="787" y="275"/>
                        </a:lnTo>
                        <a:lnTo>
                          <a:pt x="811" y="275"/>
                        </a:lnTo>
                        <a:lnTo>
                          <a:pt x="836" y="275"/>
                        </a:lnTo>
                        <a:lnTo>
                          <a:pt x="863" y="275"/>
                        </a:lnTo>
                        <a:lnTo>
                          <a:pt x="900" y="274"/>
                        </a:lnTo>
                        <a:lnTo>
                          <a:pt x="954" y="272"/>
                        </a:lnTo>
                        <a:lnTo>
                          <a:pt x="999" y="271"/>
                        </a:lnTo>
                        <a:lnTo>
                          <a:pt x="1035" y="269"/>
                        </a:lnTo>
                        <a:lnTo>
                          <a:pt x="1070" y="265"/>
                        </a:lnTo>
                        <a:lnTo>
                          <a:pt x="1104" y="261"/>
                        </a:lnTo>
                        <a:lnTo>
                          <a:pt x="1141" y="257"/>
                        </a:lnTo>
                        <a:lnTo>
                          <a:pt x="1184" y="253"/>
                        </a:lnTo>
                        <a:lnTo>
                          <a:pt x="1229" y="245"/>
                        </a:lnTo>
                        <a:lnTo>
                          <a:pt x="1265" y="240"/>
                        </a:lnTo>
                        <a:lnTo>
                          <a:pt x="1295" y="235"/>
                        </a:lnTo>
                        <a:lnTo>
                          <a:pt x="1323" y="230"/>
                        </a:lnTo>
                        <a:lnTo>
                          <a:pt x="1353" y="223"/>
                        </a:lnTo>
                        <a:lnTo>
                          <a:pt x="1384" y="216"/>
                        </a:lnTo>
                        <a:lnTo>
                          <a:pt x="1420" y="206"/>
                        </a:lnTo>
                        <a:lnTo>
                          <a:pt x="1454" y="196"/>
                        </a:lnTo>
                        <a:lnTo>
                          <a:pt x="1488" y="183"/>
                        </a:lnTo>
                        <a:lnTo>
                          <a:pt x="1512" y="174"/>
                        </a:lnTo>
                        <a:lnTo>
                          <a:pt x="1536" y="162"/>
                        </a:lnTo>
                        <a:lnTo>
                          <a:pt x="1554" y="153"/>
                        </a:lnTo>
                        <a:lnTo>
                          <a:pt x="1572" y="142"/>
                        </a:lnTo>
                        <a:lnTo>
                          <a:pt x="1585" y="131"/>
                        </a:lnTo>
                        <a:lnTo>
                          <a:pt x="1597" y="119"/>
                        </a:lnTo>
                        <a:lnTo>
                          <a:pt x="1609" y="106"/>
                        </a:lnTo>
                        <a:lnTo>
                          <a:pt x="1614" y="96"/>
                        </a:lnTo>
                        <a:lnTo>
                          <a:pt x="1618" y="87"/>
                        </a:lnTo>
                        <a:lnTo>
                          <a:pt x="1620" y="77"/>
                        </a:lnTo>
                        <a:lnTo>
                          <a:pt x="16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8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829" y="6438"/>
                    <a:ext cx="809" cy="202"/>
                  </a:xfrm>
                  <a:prstGeom prst="ellipse">
                    <a:avLst/>
                  </a:prstGeom>
                  <a:solidFill>
                    <a:srgbClr val="202020"/>
                  </a:solidFill>
                  <a:ln w="254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873" y="6656"/>
                <a:ext cx="725" cy="913"/>
                <a:chOff x="1873" y="6656"/>
                <a:chExt cx="725" cy="913"/>
              </a:xfrm>
            </p:grpSpPr>
            <p:grpSp>
              <p:nvGrpSpPr>
                <p:cNvPr id="7" name="Group 19"/>
                <p:cNvGrpSpPr>
                  <a:grpSpLocks/>
                </p:cNvGrpSpPr>
                <p:nvPr/>
              </p:nvGrpSpPr>
              <p:grpSpPr bwMode="auto">
                <a:xfrm>
                  <a:off x="1873" y="6658"/>
                  <a:ext cx="103" cy="875"/>
                  <a:chOff x="1873" y="6658"/>
                  <a:chExt cx="103" cy="875"/>
                </a:xfrm>
              </p:grpSpPr>
              <p:sp>
                <p:nvSpPr>
                  <p:cNvPr id="8517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66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6702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7435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2495" y="6656"/>
                  <a:ext cx="103" cy="876"/>
                  <a:chOff x="2495" y="6656"/>
                  <a:chExt cx="103" cy="876"/>
                </a:xfrm>
              </p:grpSpPr>
              <p:sp>
                <p:nvSpPr>
                  <p:cNvPr id="8517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6656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2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6700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7433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2338" y="6681"/>
                  <a:ext cx="103" cy="876"/>
                  <a:chOff x="2338" y="6681"/>
                  <a:chExt cx="103" cy="876"/>
                </a:xfrm>
              </p:grpSpPr>
              <p:sp>
                <p:nvSpPr>
                  <p:cNvPr id="8516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6726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7459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1"/>
                <p:cNvGrpSpPr>
                  <a:grpSpLocks/>
                </p:cNvGrpSpPr>
                <p:nvPr/>
              </p:nvGrpSpPr>
              <p:grpSpPr bwMode="auto">
                <a:xfrm>
                  <a:off x="2026" y="6681"/>
                  <a:ext cx="103" cy="875"/>
                  <a:chOff x="2026" y="6681"/>
                  <a:chExt cx="103" cy="875"/>
                </a:xfrm>
              </p:grpSpPr>
              <p:sp>
                <p:nvSpPr>
                  <p:cNvPr id="8516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6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026" y="6725"/>
                    <a:ext cx="103" cy="787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74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5"/>
                <p:cNvGrpSpPr>
                  <a:grpSpLocks/>
                </p:cNvGrpSpPr>
                <p:nvPr/>
              </p:nvGrpSpPr>
              <p:grpSpPr bwMode="auto">
                <a:xfrm>
                  <a:off x="2182" y="6694"/>
                  <a:ext cx="104" cy="875"/>
                  <a:chOff x="2182" y="6694"/>
                  <a:chExt cx="104" cy="875"/>
                </a:xfrm>
              </p:grpSpPr>
              <p:sp>
                <p:nvSpPr>
                  <p:cNvPr id="851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6694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182" y="6738"/>
                    <a:ext cx="104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7471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5005" name="Freeform 39"/>
            <p:cNvSpPr>
              <a:spLocks/>
            </p:cNvSpPr>
            <p:nvPr/>
          </p:nvSpPr>
          <p:spPr bwMode="auto">
            <a:xfrm>
              <a:off x="2315" y="2505"/>
              <a:ext cx="119" cy="378"/>
            </a:xfrm>
            <a:custGeom>
              <a:avLst/>
              <a:gdLst>
                <a:gd name="T0" fmla="*/ 288 w 480"/>
                <a:gd name="T1" fmla="*/ 1296 h 1344"/>
                <a:gd name="T2" fmla="*/ 144 w 480"/>
                <a:gd name="T3" fmla="*/ 1008 h 1344"/>
                <a:gd name="T4" fmla="*/ 0 w 480"/>
                <a:gd name="T5" fmla="*/ 720 h 1344"/>
                <a:gd name="T6" fmla="*/ 144 w 480"/>
                <a:gd name="T7" fmla="*/ 288 h 1344"/>
                <a:gd name="T8" fmla="*/ 144 w 480"/>
                <a:gd name="T9" fmla="*/ 576 h 1344"/>
                <a:gd name="T10" fmla="*/ 288 w 480"/>
                <a:gd name="T11" fmla="*/ 288 h 1344"/>
                <a:gd name="T12" fmla="*/ 144 w 480"/>
                <a:gd name="T13" fmla="*/ 0 h 1344"/>
                <a:gd name="T14" fmla="*/ 432 w 480"/>
                <a:gd name="T15" fmla="*/ 288 h 1344"/>
                <a:gd name="T16" fmla="*/ 432 w 480"/>
                <a:gd name="T17" fmla="*/ 720 h 1344"/>
                <a:gd name="T18" fmla="*/ 288 w 480"/>
                <a:gd name="T19" fmla="*/ 1296 h 1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0"/>
                <a:gd name="T31" fmla="*/ 0 h 1344"/>
                <a:gd name="T32" fmla="*/ 480 w 480"/>
                <a:gd name="T33" fmla="*/ 1344 h 1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0" h="1344">
                  <a:moveTo>
                    <a:pt x="288" y="1296"/>
                  </a:moveTo>
                  <a:cubicBezTo>
                    <a:pt x="240" y="1344"/>
                    <a:pt x="192" y="1104"/>
                    <a:pt x="144" y="1008"/>
                  </a:cubicBezTo>
                  <a:cubicBezTo>
                    <a:pt x="96" y="912"/>
                    <a:pt x="0" y="840"/>
                    <a:pt x="0" y="720"/>
                  </a:cubicBezTo>
                  <a:cubicBezTo>
                    <a:pt x="0" y="600"/>
                    <a:pt x="120" y="312"/>
                    <a:pt x="144" y="288"/>
                  </a:cubicBezTo>
                  <a:cubicBezTo>
                    <a:pt x="168" y="264"/>
                    <a:pt x="120" y="576"/>
                    <a:pt x="144" y="576"/>
                  </a:cubicBezTo>
                  <a:cubicBezTo>
                    <a:pt x="168" y="576"/>
                    <a:pt x="288" y="384"/>
                    <a:pt x="288" y="288"/>
                  </a:cubicBezTo>
                  <a:cubicBezTo>
                    <a:pt x="288" y="192"/>
                    <a:pt x="120" y="0"/>
                    <a:pt x="144" y="0"/>
                  </a:cubicBezTo>
                  <a:cubicBezTo>
                    <a:pt x="168" y="0"/>
                    <a:pt x="384" y="168"/>
                    <a:pt x="432" y="288"/>
                  </a:cubicBezTo>
                  <a:cubicBezTo>
                    <a:pt x="480" y="408"/>
                    <a:pt x="456" y="552"/>
                    <a:pt x="432" y="720"/>
                  </a:cubicBezTo>
                  <a:cubicBezTo>
                    <a:pt x="408" y="888"/>
                    <a:pt x="336" y="1248"/>
                    <a:pt x="288" y="1296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6" name="Freeform 40"/>
            <p:cNvSpPr>
              <a:spLocks/>
            </p:cNvSpPr>
            <p:nvPr/>
          </p:nvSpPr>
          <p:spPr bwMode="auto">
            <a:xfrm>
              <a:off x="2357" y="2510"/>
              <a:ext cx="105" cy="362"/>
            </a:xfrm>
            <a:custGeom>
              <a:avLst/>
              <a:gdLst>
                <a:gd name="T0" fmla="*/ 168 w 336"/>
                <a:gd name="T1" fmla="*/ 1104 h 1128"/>
                <a:gd name="T2" fmla="*/ 24 w 336"/>
                <a:gd name="T3" fmla="*/ 960 h 1128"/>
                <a:gd name="T4" fmla="*/ 24 w 336"/>
                <a:gd name="T5" fmla="*/ 672 h 1128"/>
                <a:gd name="T6" fmla="*/ 24 w 336"/>
                <a:gd name="T7" fmla="*/ 528 h 1128"/>
                <a:gd name="T8" fmla="*/ 24 w 336"/>
                <a:gd name="T9" fmla="*/ 384 h 1128"/>
                <a:gd name="T10" fmla="*/ 168 w 336"/>
                <a:gd name="T11" fmla="*/ 240 h 1128"/>
                <a:gd name="T12" fmla="*/ 168 w 336"/>
                <a:gd name="T13" fmla="*/ 96 h 1128"/>
                <a:gd name="T14" fmla="*/ 168 w 336"/>
                <a:gd name="T15" fmla="*/ 816 h 1128"/>
                <a:gd name="T16" fmla="*/ 168 w 336"/>
                <a:gd name="T17" fmla="*/ 960 h 1128"/>
                <a:gd name="T18" fmla="*/ 312 w 336"/>
                <a:gd name="T19" fmla="*/ 384 h 1128"/>
                <a:gd name="T20" fmla="*/ 312 w 336"/>
                <a:gd name="T21" fmla="*/ 816 h 1128"/>
                <a:gd name="T22" fmla="*/ 168 w 336"/>
                <a:gd name="T23" fmla="*/ 1104 h 11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6"/>
                <a:gd name="T37" fmla="*/ 0 h 1128"/>
                <a:gd name="T38" fmla="*/ 336 w 336"/>
                <a:gd name="T39" fmla="*/ 1128 h 11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6" h="1128">
                  <a:moveTo>
                    <a:pt x="168" y="1104"/>
                  </a:moveTo>
                  <a:cubicBezTo>
                    <a:pt x="120" y="1128"/>
                    <a:pt x="48" y="1032"/>
                    <a:pt x="24" y="960"/>
                  </a:cubicBezTo>
                  <a:cubicBezTo>
                    <a:pt x="0" y="888"/>
                    <a:pt x="24" y="744"/>
                    <a:pt x="24" y="672"/>
                  </a:cubicBezTo>
                  <a:cubicBezTo>
                    <a:pt x="24" y="600"/>
                    <a:pt x="24" y="576"/>
                    <a:pt x="24" y="528"/>
                  </a:cubicBezTo>
                  <a:cubicBezTo>
                    <a:pt x="24" y="480"/>
                    <a:pt x="0" y="432"/>
                    <a:pt x="24" y="384"/>
                  </a:cubicBezTo>
                  <a:cubicBezTo>
                    <a:pt x="48" y="336"/>
                    <a:pt x="144" y="288"/>
                    <a:pt x="168" y="240"/>
                  </a:cubicBezTo>
                  <a:cubicBezTo>
                    <a:pt x="192" y="192"/>
                    <a:pt x="168" y="0"/>
                    <a:pt x="168" y="96"/>
                  </a:cubicBezTo>
                  <a:cubicBezTo>
                    <a:pt x="168" y="192"/>
                    <a:pt x="168" y="672"/>
                    <a:pt x="168" y="816"/>
                  </a:cubicBezTo>
                  <a:cubicBezTo>
                    <a:pt x="168" y="960"/>
                    <a:pt x="144" y="1032"/>
                    <a:pt x="168" y="960"/>
                  </a:cubicBezTo>
                  <a:cubicBezTo>
                    <a:pt x="192" y="888"/>
                    <a:pt x="288" y="408"/>
                    <a:pt x="312" y="384"/>
                  </a:cubicBezTo>
                  <a:cubicBezTo>
                    <a:pt x="336" y="360"/>
                    <a:pt x="336" y="696"/>
                    <a:pt x="312" y="816"/>
                  </a:cubicBezTo>
                  <a:cubicBezTo>
                    <a:pt x="288" y="936"/>
                    <a:pt x="216" y="1080"/>
                    <a:pt x="168" y="1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7" name="Freeform 41"/>
            <p:cNvSpPr>
              <a:spLocks/>
            </p:cNvSpPr>
            <p:nvPr/>
          </p:nvSpPr>
          <p:spPr bwMode="auto">
            <a:xfrm>
              <a:off x="1690" y="2057"/>
              <a:ext cx="282" cy="1414"/>
            </a:xfrm>
            <a:custGeom>
              <a:avLst/>
              <a:gdLst>
                <a:gd name="T0" fmla="*/ 0 w 593"/>
                <a:gd name="T1" fmla="*/ 2880 h 2880"/>
                <a:gd name="T2" fmla="*/ 0 w 593"/>
                <a:gd name="T3" fmla="*/ 0 h 2880"/>
                <a:gd name="T4" fmla="*/ 576 w 593"/>
                <a:gd name="T5" fmla="*/ 144 h 2880"/>
                <a:gd name="T6" fmla="*/ 593 w 593"/>
                <a:gd name="T7" fmla="*/ 2355 h 2880"/>
                <a:gd name="T8" fmla="*/ 0 w 593"/>
                <a:gd name="T9" fmla="*/ 2880 h 2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2880"/>
                <a:gd name="T17" fmla="*/ 593 w 593"/>
                <a:gd name="T18" fmla="*/ 2880 h 2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2880">
                  <a:moveTo>
                    <a:pt x="0" y="2880"/>
                  </a:moveTo>
                  <a:lnTo>
                    <a:pt x="0" y="0"/>
                  </a:lnTo>
                  <a:lnTo>
                    <a:pt x="576" y="144"/>
                  </a:lnTo>
                  <a:lnTo>
                    <a:pt x="593" y="2355"/>
                  </a:lnTo>
                  <a:lnTo>
                    <a:pt x="0" y="288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Freeform 42"/>
            <p:cNvSpPr>
              <a:spLocks/>
            </p:cNvSpPr>
            <p:nvPr/>
          </p:nvSpPr>
          <p:spPr bwMode="auto">
            <a:xfrm>
              <a:off x="1722" y="2109"/>
              <a:ext cx="207" cy="1318"/>
            </a:xfrm>
            <a:custGeom>
              <a:avLst/>
              <a:gdLst>
                <a:gd name="T0" fmla="*/ 0 w 435"/>
                <a:gd name="T1" fmla="*/ 2715 h 2715"/>
                <a:gd name="T2" fmla="*/ 0 w 435"/>
                <a:gd name="T3" fmla="*/ 0 h 2715"/>
                <a:gd name="T4" fmla="*/ 435 w 435"/>
                <a:gd name="T5" fmla="*/ 90 h 2715"/>
                <a:gd name="T6" fmla="*/ 435 w 435"/>
                <a:gd name="T7" fmla="*/ 2325 h 2715"/>
                <a:gd name="T8" fmla="*/ 0 w 435"/>
                <a:gd name="T9" fmla="*/ 2715 h 2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715"/>
                <a:gd name="T17" fmla="*/ 435 w 435"/>
                <a:gd name="T18" fmla="*/ 2715 h 2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715">
                  <a:moveTo>
                    <a:pt x="0" y="2715"/>
                  </a:moveTo>
                  <a:lnTo>
                    <a:pt x="0" y="0"/>
                  </a:lnTo>
                  <a:lnTo>
                    <a:pt x="435" y="90"/>
                  </a:lnTo>
                  <a:lnTo>
                    <a:pt x="435" y="2325"/>
                  </a:lnTo>
                  <a:lnTo>
                    <a:pt x="0" y="2715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Oval 43"/>
            <p:cNvSpPr>
              <a:spLocks noChangeArrowheads="1"/>
            </p:cNvSpPr>
            <p:nvPr/>
          </p:nvSpPr>
          <p:spPr bwMode="auto">
            <a:xfrm>
              <a:off x="1743" y="2698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0" name="Freeform 44"/>
            <p:cNvSpPr>
              <a:spLocks/>
            </p:cNvSpPr>
            <p:nvPr/>
          </p:nvSpPr>
          <p:spPr bwMode="auto">
            <a:xfrm>
              <a:off x="2323" y="2270"/>
              <a:ext cx="138" cy="395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1" name="Line 45"/>
            <p:cNvSpPr>
              <a:spLocks noChangeShapeType="1"/>
            </p:cNvSpPr>
            <p:nvPr/>
          </p:nvSpPr>
          <p:spPr bwMode="auto">
            <a:xfrm flipV="1">
              <a:off x="4552" y="1255"/>
              <a:ext cx="78" cy="2414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Line 46"/>
            <p:cNvSpPr>
              <a:spLocks noChangeShapeType="1"/>
            </p:cNvSpPr>
            <p:nvPr/>
          </p:nvSpPr>
          <p:spPr bwMode="auto">
            <a:xfrm>
              <a:off x="4312" y="3729"/>
              <a:ext cx="6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3" name="Line 47"/>
            <p:cNvSpPr>
              <a:spLocks noChangeShapeType="1"/>
            </p:cNvSpPr>
            <p:nvPr/>
          </p:nvSpPr>
          <p:spPr bwMode="auto">
            <a:xfrm flipH="1" flipV="1">
              <a:off x="4597" y="1166"/>
              <a:ext cx="0" cy="25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4" name="AutoShape 48"/>
            <p:cNvSpPr>
              <a:spLocks noChangeArrowheads="1"/>
            </p:cNvSpPr>
            <p:nvPr/>
          </p:nvSpPr>
          <p:spPr bwMode="auto">
            <a:xfrm rot="-2228134">
              <a:off x="1786" y="3142"/>
              <a:ext cx="596" cy="127"/>
            </a:xfrm>
            <a:prstGeom prst="curvedUpArrow">
              <a:avLst>
                <a:gd name="adj1" fmla="val 99355"/>
                <a:gd name="adj2" fmla="val 204859"/>
                <a:gd name="adj3" fmla="val 6206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Line 49"/>
            <p:cNvSpPr>
              <a:spLocks noChangeShapeType="1"/>
            </p:cNvSpPr>
            <p:nvPr/>
          </p:nvSpPr>
          <p:spPr bwMode="auto">
            <a:xfrm>
              <a:off x="4767" y="3707"/>
              <a:ext cx="0" cy="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Line 50"/>
            <p:cNvSpPr>
              <a:spLocks noChangeShapeType="1"/>
            </p:cNvSpPr>
            <p:nvPr/>
          </p:nvSpPr>
          <p:spPr bwMode="auto">
            <a:xfrm>
              <a:off x="4383" y="3707"/>
              <a:ext cx="0" cy="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Line 51"/>
            <p:cNvSpPr>
              <a:spLocks noChangeShapeType="1"/>
            </p:cNvSpPr>
            <p:nvPr/>
          </p:nvSpPr>
          <p:spPr bwMode="auto">
            <a:xfrm>
              <a:off x="3710" y="1306"/>
              <a:ext cx="2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Line 52"/>
            <p:cNvSpPr>
              <a:spLocks noChangeShapeType="1"/>
            </p:cNvSpPr>
            <p:nvPr/>
          </p:nvSpPr>
          <p:spPr bwMode="auto">
            <a:xfrm flipV="1">
              <a:off x="3772" y="1557"/>
              <a:ext cx="1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9" name="Line 53"/>
            <p:cNvSpPr>
              <a:spLocks noChangeShapeType="1"/>
            </p:cNvSpPr>
            <p:nvPr/>
          </p:nvSpPr>
          <p:spPr bwMode="auto">
            <a:xfrm>
              <a:off x="3887" y="1792"/>
              <a:ext cx="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Line 54"/>
            <p:cNvSpPr>
              <a:spLocks noChangeShapeType="1"/>
            </p:cNvSpPr>
            <p:nvPr/>
          </p:nvSpPr>
          <p:spPr bwMode="auto">
            <a:xfrm flipH="1">
              <a:off x="4097" y="2634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1" name="Line 55"/>
            <p:cNvSpPr>
              <a:spLocks noChangeShapeType="1"/>
            </p:cNvSpPr>
            <p:nvPr/>
          </p:nvSpPr>
          <p:spPr bwMode="auto">
            <a:xfrm flipH="1">
              <a:off x="4112" y="2275"/>
              <a:ext cx="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2" name="Line 56"/>
            <p:cNvSpPr>
              <a:spLocks noChangeShapeType="1"/>
            </p:cNvSpPr>
            <p:nvPr/>
          </p:nvSpPr>
          <p:spPr bwMode="auto">
            <a:xfrm flipH="1">
              <a:off x="4112" y="3146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3" name="Line 57"/>
            <p:cNvSpPr>
              <a:spLocks noChangeShapeType="1"/>
            </p:cNvSpPr>
            <p:nvPr/>
          </p:nvSpPr>
          <p:spPr bwMode="auto">
            <a:xfrm flipH="1">
              <a:off x="4126" y="3500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4" name="Rectangle 58"/>
            <p:cNvSpPr>
              <a:spLocks noChangeArrowheads="1"/>
            </p:cNvSpPr>
            <p:nvPr/>
          </p:nvSpPr>
          <p:spPr bwMode="auto">
            <a:xfrm>
              <a:off x="237" y="1130"/>
              <a:ext cx="1168" cy="25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5" name="Line 59"/>
            <p:cNvSpPr>
              <a:spLocks noChangeShapeType="1"/>
            </p:cNvSpPr>
            <p:nvPr/>
          </p:nvSpPr>
          <p:spPr bwMode="auto">
            <a:xfrm flipV="1">
              <a:off x="237" y="3176"/>
              <a:ext cx="1168" cy="4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6" name="Line 60"/>
            <p:cNvSpPr>
              <a:spLocks noChangeShapeType="1"/>
            </p:cNvSpPr>
            <p:nvPr/>
          </p:nvSpPr>
          <p:spPr bwMode="auto">
            <a:xfrm>
              <a:off x="237" y="1130"/>
              <a:ext cx="1154" cy="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Line 61"/>
            <p:cNvSpPr>
              <a:spLocks noChangeShapeType="1"/>
            </p:cNvSpPr>
            <p:nvPr/>
          </p:nvSpPr>
          <p:spPr bwMode="auto">
            <a:xfrm>
              <a:off x="1405" y="3648"/>
              <a:ext cx="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Line 62"/>
            <p:cNvSpPr>
              <a:spLocks noChangeShapeType="1"/>
            </p:cNvSpPr>
            <p:nvPr/>
          </p:nvSpPr>
          <p:spPr bwMode="auto">
            <a:xfrm flipV="1">
              <a:off x="1391" y="1115"/>
              <a:ext cx="99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9" name="Oval 63"/>
            <p:cNvSpPr>
              <a:spLocks noChangeArrowheads="1"/>
            </p:cNvSpPr>
            <p:nvPr/>
          </p:nvSpPr>
          <p:spPr bwMode="auto">
            <a:xfrm>
              <a:off x="860" y="2786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0" name="Freeform 64" descr="Purple mesh"/>
            <p:cNvSpPr>
              <a:spLocks/>
            </p:cNvSpPr>
            <p:nvPr/>
          </p:nvSpPr>
          <p:spPr bwMode="auto">
            <a:xfrm>
              <a:off x="222" y="3184"/>
              <a:ext cx="1183" cy="486"/>
            </a:xfrm>
            <a:custGeom>
              <a:avLst/>
              <a:gdLst>
                <a:gd name="T0" fmla="*/ 0 w 2460"/>
                <a:gd name="T1" fmla="*/ 990 h 990"/>
                <a:gd name="T2" fmla="*/ 2460 w 2460"/>
                <a:gd name="T3" fmla="*/ 0 h 990"/>
                <a:gd name="T4" fmla="*/ 2460 w 2460"/>
                <a:gd name="T5" fmla="*/ 990 h 990"/>
                <a:gd name="T6" fmla="*/ 0 w 2460"/>
                <a:gd name="T7" fmla="*/ 990 h 9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90"/>
                <a:gd name="T14" fmla="*/ 2460 w 2460"/>
                <a:gd name="T15" fmla="*/ 990 h 9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90">
                  <a:moveTo>
                    <a:pt x="0" y="990"/>
                  </a:moveTo>
                  <a:lnTo>
                    <a:pt x="2460" y="0"/>
                  </a:lnTo>
                  <a:lnTo>
                    <a:pt x="2460" y="990"/>
                  </a:lnTo>
                  <a:lnTo>
                    <a:pt x="0" y="99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Freeform 65" descr="Newsprint"/>
            <p:cNvSpPr>
              <a:spLocks/>
            </p:cNvSpPr>
            <p:nvPr/>
          </p:nvSpPr>
          <p:spPr bwMode="auto">
            <a:xfrm>
              <a:off x="237" y="1137"/>
              <a:ext cx="1168" cy="442"/>
            </a:xfrm>
            <a:custGeom>
              <a:avLst/>
              <a:gdLst>
                <a:gd name="T0" fmla="*/ 0 w 2460"/>
                <a:gd name="T1" fmla="*/ 0 h 900"/>
                <a:gd name="T2" fmla="*/ 2460 w 2460"/>
                <a:gd name="T3" fmla="*/ 0 h 900"/>
                <a:gd name="T4" fmla="*/ 2460 w 2460"/>
                <a:gd name="T5" fmla="*/ 900 h 900"/>
                <a:gd name="T6" fmla="*/ 0 w 246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00"/>
                <a:gd name="T14" fmla="*/ 2460 w 246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00">
                  <a:moveTo>
                    <a:pt x="0" y="0"/>
                  </a:moveTo>
                  <a:lnTo>
                    <a:pt x="2460" y="0"/>
                  </a:lnTo>
                  <a:lnTo>
                    <a:pt x="2460" y="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Freeform 66" descr="Pink tissue paper"/>
            <p:cNvSpPr>
              <a:spLocks/>
            </p:cNvSpPr>
            <p:nvPr/>
          </p:nvSpPr>
          <p:spPr bwMode="auto">
            <a:xfrm>
              <a:off x="237" y="1137"/>
              <a:ext cx="1168" cy="2518"/>
            </a:xfrm>
            <a:custGeom>
              <a:avLst/>
              <a:gdLst>
                <a:gd name="T0" fmla="*/ 1200 w 2460"/>
                <a:gd name="T1" fmla="*/ 4650 h 5130"/>
                <a:gd name="T2" fmla="*/ 0 w 2460"/>
                <a:gd name="T3" fmla="*/ 5130 h 5130"/>
                <a:gd name="T4" fmla="*/ 0 w 2460"/>
                <a:gd name="T5" fmla="*/ 0 h 5130"/>
                <a:gd name="T6" fmla="*/ 2460 w 2460"/>
                <a:gd name="T7" fmla="*/ 900 h 5130"/>
                <a:gd name="T8" fmla="*/ 2460 w 2460"/>
                <a:gd name="T9" fmla="*/ 4170 h 5130"/>
                <a:gd name="T10" fmla="*/ 1830 w 2460"/>
                <a:gd name="T11" fmla="*/ 4410 h 5130"/>
                <a:gd name="T12" fmla="*/ 1830 w 2460"/>
                <a:gd name="T13" fmla="*/ 1890 h 5130"/>
                <a:gd name="T14" fmla="*/ 1170 w 2460"/>
                <a:gd name="T15" fmla="*/ 1770 h 5130"/>
                <a:gd name="T16" fmla="*/ 1200 w 2460"/>
                <a:gd name="T17" fmla="*/ 4650 h 5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0"/>
                <a:gd name="T28" fmla="*/ 0 h 5130"/>
                <a:gd name="T29" fmla="*/ 2460 w 2460"/>
                <a:gd name="T30" fmla="*/ 5130 h 5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0" h="5130">
                  <a:moveTo>
                    <a:pt x="1200" y="4650"/>
                  </a:moveTo>
                  <a:lnTo>
                    <a:pt x="0" y="5130"/>
                  </a:lnTo>
                  <a:lnTo>
                    <a:pt x="0" y="0"/>
                  </a:lnTo>
                  <a:lnTo>
                    <a:pt x="2460" y="900"/>
                  </a:lnTo>
                  <a:lnTo>
                    <a:pt x="2460" y="4170"/>
                  </a:lnTo>
                  <a:lnTo>
                    <a:pt x="1830" y="4410"/>
                  </a:lnTo>
                  <a:lnTo>
                    <a:pt x="1830" y="1890"/>
                  </a:lnTo>
                  <a:lnTo>
                    <a:pt x="1170" y="1770"/>
                  </a:lnTo>
                  <a:lnTo>
                    <a:pt x="1200" y="4650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67"/>
            <p:cNvGrpSpPr>
              <a:grpSpLocks/>
            </p:cNvGrpSpPr>
            <p:nvPr/>
          </p:nvGrpSpPr>
          <p:grpSpPr bwMode="auto">
            <a:xfrm>
              <a:off x="3075" y="2295"/>
              <a:ext cx="309" cy="880"/>
              <a:chOff x="1806" y="3560"/>
              <a:chExt cx="1070" cy="3232"/>
            </a:xfrm>
          </p:grpSpPr>
          <p:sp>
            <p:nvSpPr>
              <p:cNvPr id="85100" name="Rectangle 68"/>
              <p:cNvSpPr>
                <a:spLocks noChangeArrowheads="1"/>
              </p:cNvSpPr>
              <p:nvPr/>
            </p:nvSpPr>
            <p:spPr bwMode="auto">
              <a:xfrm>
                <a:off x="1806" y="3560"/>
                <a:ext cx="1070" cy="323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69"/>
              <p:cNvGrpSpPr>
                <a:grpSpLocks/>
              </p:cNvGrpSpPr>
              <p:nvPr/>
            </p:nvGrpSpPr>
            <p:grpSpPr bwMode="auto">
              <a:xfrm>
                <a:off x="1879" y="3704"/>
                <a:ext cx="922" cy="921"/>
                <a:chOff x="1879" y="3704"/>
                <a:chExt cx="922" cy="921"/>
              </a:xfrm>
            </p:grpSpPr>
            <p:sp>
              <p:nvSpPr>
                <p:cNvPr id="85138" name="Rectangle 70"/>
                <p:cNvSpPr>
                  <a:spLocks noChangeArrowheads="1"/>
                </p:cNvSpPr>
                <p:nvPr/>
              </p:nvSpPr>
              <p:spPr bwMode="auto">
                <a:xfrm>
                  <a:off x="1879" y="3704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71"/>
                <p:cNvGrpSpPr>
                  <a:grpSpLocks/>
                </p:cNvGrpSpPr>
                <p:nvPr/>
              </p:nvGrpSpPr>
              <p:grpSpPr bwMode="auto">
                <a:xfrm>
                  <a:off x="2162" y="3849"/>
                  <a:ext cx="406" cy="748"/>
                  <a:chOff x="2162" y="3849"/>
                  <a:chExt cx="406" cy="748"/>
                </a:xfrm>
              </p:grpSpPr>
              <p:grpSp>
                <p:nvGrpSpPr>
                  <p:cNvPr id="1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162" y="3849"/>
                    <a:ext cx="406" cy="167"/>
                    <a:chOff x="2162" y="3849"/>
                    <a:chExt cx="406" cy="167"/>
                  </a:xfrm>
                </p:grpSpPr>
                <p:sp>
                  <p:nvSpPr>
                    <p:cNvPr id="85150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2162" y="3862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1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2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331" y="3849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3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4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2491" y="3849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175" y="4297"/>
                    <a:ext cx="331" cy="300"/>
                    <a:chOff x="2175" y="4297"/>
                    <a:chExt cx="331" cy="300"/>
                  </a:xfrm>
                </p:grpSpPr>
                <p:sp>
                  <p:nvSpPr>
                    <p:cNvPr id="85142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4297"/>
                      <a:ext cx="331" cy="14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43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4315"/>
                      <a:ext cx="291" cy="1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4474"/>
                      <a:ext cx="87" cy="123"/>
                      <a:chOff x="2296" y="4474"/>
                      <a:chExt cx="87" cy="123"/>
                    </a:xfrm>
                  </p:grpSpPr>
                  <p:sp>
                    <p:nvSpPr>
                      <p:cNvPr id="85145" name="Oval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4481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" name="Group 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4474"/>
                        <a:ext cx="81" cy="116"/>
                        <a:chOff x="2296" y="4474"/>
                        <a:chExt cx="81" cy="116"/>
                      </a:xfrm>
                    </p:grpSpPr>
                    <p:sp>
                      <p:nvSpPr>
                        <p:cNvPr id="85147" name="Oval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4474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48" name="Oval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4497"/>
                          <a:ext cx="18" cy="29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49" name="Freeform 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4526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9" name="Group 87"/>
              <p:cNvGrpSpPr>
                <a:grpSpLocks/>
              </p:cNvGrpSpPr>
              <p:nvPr/>
            </p:nvGrpSpPr>
            <p:grpSpPr bwMode="auto">
              <a:xfrm>
                <a:off x="1879" y="4731"/>
                <a:ext cx="922" cy="920"/>
                <a:chOff x="1879" y="4731"/>
                <a:chExt cx="922" cy="920"/>
              </a:xfrm>
            </p:grpSpPr>
            <p:sp>
              <p:nvSpPr>
                <p:cNvPr id="85121" name="Rectangle 88"/>
                <p:cNvSpPr>
                  <a:spLocks noChangeArrowheads="1"/>
                </p:cNvSpPr>
                <p:nvPr/>
              </p:nvSpPr>
              <p:spPr bwMode="auto">
                <a:xfrm>
                  <a:off x="1879" y="4731"/>
                  <a:ext cx="922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" name="Group 89"/>
                <p:cNvGrpSpPr>
                  <a:grpSpLocks/>
                </p:cNvGrpSpPr>
                <p:nvPr/>
              </p:nvGrpSpPr>
              <p:grpSpPr bwMode="auto">
                <a:xfrm>
                  <a:off x="2162" y="4876"/>
                  <a:ext cx="406" cy="746"/>
                  <a:chOff x="2162" y="4876"/>
                  <a:chExt cx="406" cy="746"/>
                </a:xfrm>
              </p:grpSpPr>
              <p:grpSp>
                <p:nvGrpSpPr>
                  <p:cNvPr id="21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2162" y="4876"/>
                    <a:ext cx="406" cy="167"/>
                    <a:chOff x="2162" y="4876"/>
                    <a:chExt cx="406" cy="167"/>
                  </a:xfrm>
                </p:grpSpPr>
                <p:sp>
                  <p:nvSpPr>
                    <p:cNvPr id="85133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2162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4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5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2331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6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7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2491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2175" y="5324"/>
                    <a:ext cx="331" cy="298"/>
                    <a:chOff x="2175" y="5324"/>
                    <a:chExt cx="331" cy="298"/>
                  </a:xfrm>
                </p:grpSpPr>
                <p:sp>
                  <p:nvSpPr>
                    <p:cNvPr id="8512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26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5500"/>
                      <a:ext cx="87" cy="122"/>
                      <a:chOff x="2296" y="5500"/>
                      <a:chExt cx="87" cy="122"/>
                    </a:xfrm>
                  </p:grpSpPr>
                  <p:sp>
                    <p:nvSpPr>
                      <p:cNvPr id="85128" name="Oval 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5500"/>
                        <a:ext cx="81" cy="116"/>
                        <a:chOff x="2296" y="5500"/>
                        <a:chExt cx="81" cy="116"/>
                      </a:xfrm>
                    </p:grpSpPr>
                    <p:sp>
                      <p:nvSpPr>
                        <p:cNvPr id="85130" name="Oval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31" name="Oval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32" name="Freeform 1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5" name="Group 105"/>
              <p:cNvGrpSpPr>
                <a:grpSpLocks/>
              </p:cNvGrpSpPr>
              <p:nvPr/>
            </p:nvGrpSpPr>
            <p:grpSpPr bwMode="auto">
              <a:xfrm>
                <a:off x="1879" y="5747"/>
                <a:ext cx="922" cy="921"/>
                <a:chOff x="1879" y="5747"/>
                <a:chExt cx="922" cy="921"/>
              </a:xfrm>
            </p:grpSpPr>
            <p:sp>
              <p:nvSpPr>
                <p:cNvPr id="85104" name="Rectangle 106"/>
                <p:cNvSpPr>
                  <a:spLocks noChangeArrowheads="1"/>
                </p:cNvSpPr>
                <p:nvPr/>
              </p:nvSpPr>
              <p:spPr bwMode="auto">
                <a:xfrm>
                  <a:off x="1879" y="5747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107"/>
                <p:cNvGrpSpPr>
                  <a:grpSpLocks/>
                </p:cNvGrpSpPr>
                <p:nvPr/>
              </p:nvGrpSpPr>
              <p:grpSpPr bwMode="auto">
                <a:xfrm>
                  <a:off x="2162" y="5891"/>
                  <a:ext cx="406" cy="748"/>
                  <a:chOff x="2162" y="5891"/>
                  <a:chExt cx="406" cy="748"/>
                </a:xfrm>
              </p:grpSpPr>
              <p:grpSp>
                <p:nvGrpSpPr>
                  <p:cNvPr id="27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2162" y="5891"/>
                    <a:ext cx="406" cy="169"/>
                    <a:chOff x="2162" y="5891"/>
                    <a:chExt cx="406" cy="169"/>
                  </a:xfrm>
                </p:grpSpPr>
                <p:sp>
                  <p:nvSpPr>
                    <p:cNvPr id="85116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2162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7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8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331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9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20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2491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2175" y="6341"/>
                    <a:ext cx="331" cy="298"/>
                    <a:chOff x="2175" y="6341"/>
                    <a:chExt cx="331" cy="298"/>
                  </a:xfrm>
                </p:grpSpPr>
                <p:sp>
                  <p:nvSpPr>
                    <p:cNvPr id="85108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09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6517"/>
                      <a:ext cx="87" cy="122"/>
                      <a:chOff x="2296" y="6517"/>
                      <a:chExt cx="87" cy="122"/>
                    </a:xfrm>
                  </p:grpSpPr>
                  <p:sp>
                    <p:nvSpPr>
                      <p:cNvPr id="85111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0" name="Group 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6517"/>
                        <a:ext cx="81" cy="116"/>
                        <a:chOff x="2296" y="6517"/>
                        <a:chExt cx="81" cy="116"/>
                      </a:xfrm>
                    </p:grpSpPr>
                    <p:sp>
                      <p:nvSpPr>
                        <p:cNvPr id="85113" name="Oval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14" name="Oval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15" name="Freeform 1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1" name="Group 123"/>
            <p:cNvGrpSpPr>
              <a:grpSpLocks/>
            </p:cNvGrpSpPr>
            <p:nvPr/>
          </p:nvGrpSpPr>
          <p:grpSpPr bwMode="auto">
            <a:xfrm>
              <a:off x="2768" y="2295"/>
              <a:ext cx="309" cy="880"/>
              <a:chOff x="5870" y="6200"/>
              <a:chExt cx="650" cy="1792"/>
            </a:xfrm>
          </p:grpSpPr>
          <p:sp>
            <p:nvSpPr>
              <p:cNvPr id="85046" name="Rectangle 124"/>
              <p:cNvSpPr>
                <a:spLocks noChangeArrowheads="1"/>
              </p:cNvSpPr>
              <p:nvPr/>
            </p:nvSpPr>
            <p:spPr bwMode="auto">
              <a:xfrm>
                <a:off x="5870" y="6200"/>
                <a:ext cx="650" cy="179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5122" name="Group 125"/>
              <p:cNvGrpSpPr>
                <a:grpSpLocks/>
              </p:cNvGrpSpPr>
              <p:nvPr/>
            </p:nvGrpSpPr>
            <p:grpSpPr bwMode="auto">
              <a:xfrm>
                <a:off x="5914" y="6280"/>
                <a:ext cx="560" cy="510"/>
                <a:chOff x="4562" y="3704"/>
                <a:chExt cx="923" cy="921"/>
              </a:xfrm>
            </p:grpSpPr>
            <p:sp>
              <p:nvSpPr>
                <p:cNvPr id="85084" name="Rectangle 126"/>
                <p:cNvSpPr>
                  <a:spLocks noChangeArrowheads="1"/>
                </p:cNvSpPr>
                <p:nvPr/>
              </p:nvSpPr>
              <p:spPr bwMode="auto">
                <a:xfrm>
                  <a:off x="4562" y="3704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23" name="Group 127"/>
                <p:cNvGrpSpPr>
                  <a:grpSpLocks/>
                </p:cNvGrpSpPr>
                <p:nvPr/>
              </p:nvGrpSpPr>
              <p:grpSpPr bwMode="auto">
                <a:xfrm>
                  <a:off x="4847" y="3849"/>
                  <a:ext cx="406" cy="167"/>
                  <a:chOff x="4847" y="3849"/>
                  <a:chExt cx="406" cy="167"/>
                </a:xfrm>
              </p:grpSpPr>
              <p:sp>
                <p:nvSpPr>
                  <p:cNvPr id="85095" name="Freeform 128"/>
                  <p:cNvSpPr>
                    <a:spLocks/>
                  </p:cNvSpPr>
                  <p:nvPr/>
                </p:nvSpPr>
                <p:spPr bwMode="auto">
                  <a:xfrm>
                    <a:off x="4847" y="3862"/>
                    <a:ext cx="406" cy="154"/>
                  </a:xfrm>
                  <a:custGeom>
                    <a:avLst/>
                    <a:gdLst>
                      <a:gd name="T0" fmla="*/ 27 w 406"/>
                      <a:gd name="T1" fmla="*/ 60 h 154"/>
                      <a:gd name="T2" fmla="*/ 63 w 406"/>
                      <a:gd name="T3" fmla="*/ 124 h 154"/>
                      <a:gd name="T4" fmla="*/ 390 w 406"/>
                      <a:gd name="T5" fmla="*/ 124 h 154"/>
                      <a:gd name="T6" fmla="*/ 347 w 406"/>
                      <a:gd name="T7" fmla="*/ 48 h 154"/>
                      <a:gd name="T8" fmla="*/ 347 w 406"/>
                      <a:gd name="T9" fmla="*/ 0 h 154"/>
                      <a:gd name="T10" fmla="*/ 406 w 406"/>
                      <a:gd name="T11" fmla="*/ 104 h 154"/>
                      <a:gd name="T12" fmla="*/ 406 w 406"/>
                      <a:gd name="T13" fmla="*/ 154 h 154"/>
                      <a:gd name="T14" fmla="*/ 54 w 406"/>
                      <a:gd name="T15" fmla="*/ 154 h 154"/>
                      <a:gd name="T16" fmla="*/ 0 w 406"/>
                      <a:gd name="T17" fmla="*/ 60 h 154"/>
                      <a:gd name="T18" fmla="*/ 27 w 406"/>
                      <a:gd name="T19" fmla="*/ 60 h 1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06"/>
                      <a:gd name="T31" fmla="*/ 0 h 154"/>
                      <a:gd name="T32" fmla="*/ 406 w 406"/>
                      <a:gd name="T33" fmla="*/ 154 h 1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06" h="154">
                        <a:moveTo>
                          <a:pt x="27" y="60"/>
                        </a:moveTo>
                        <a:lnTo>
                          <a:pt x="63" y="124"/>
                        </a:lnTo>
                        <a:lnTo>
                          <a:pt x="390" y="124"/>
                        </a:lnTo>
                        <a:lnTo>
                          <a:pt x="347" y="48"/>
                        </a:lnTo>
                        <a:lnTo>
                          <a:pt x="347" y="0"/>
                        </a:lnTo>
                        <a:lnTo>
                          <a:pt x="406" y="104"/>
                        </a:lnTo>
                        <a:lnTo>
                          <a:pt x="406" y="154"/>
                        </a:lnTo>
                        <a:lnTo>
                          <a:pt x="54" y="154"/>
                        </a:lnTo>
                        <a:lnTo>
                          <a:pt x="0" y="60"/>
                        </a:lnTo>
                        <a:lnTo>
                          <a:pt x="27" y="6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6" name="Freeform 129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186" cy="74"/>
                  </a:xfrm>
                  <a:custGeom>
                    <a:avLst/>
                    <a:gdLst>
                      <a:gd name="T0" fmla="*/ 20 w 186"/>
                      <a:gd name="T1" fmla="*/ 25 h 74"/>
                      <a:gd name="T2" fmla="*/ 25 w 186"/>
                      <a:gd name="T3" fmla="*/ 0 h 74"/>
                      <a:gd name="T4" fmla="*/ 9 w 186"/>
                      <a:gd name="T5" fmla="*/ 0 h 74"/>
                      <a:gd name="T6" fmla="*/ 0 w 186"/>
                      <a:gd name="T7" fmla="*/ 25 h 74"/>
                      <a:gd name="T8" fmla="*/ 0 w 186"/>
                      <a:gd name="T9" fmla="*/ 74 h 74"/>
                      <a:gd name="T10" fmla="*/ 186 w 186"/>
                      <a:gd name="T11" fmla="*/ 74 h 74"/>
                      <a:gd name="T12" fmla="*/ 186 w 186"/>
                      <a:gd name="T13" fmla="*/ 25 h 74"/>
                      <a:gd name="T14" fmla="*/ 20 w 186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6"/>
                      <a:gd name="T25" fmla="*/ 0 h 74"/>
                      <a:gd name="T26" fmla="*/ 186 w 186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6" h="74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0" y="74"/>
                        </a:lnTo>
                        <a:lnTo>
                          <a:pt x="186" y="74"/>
                        </a:lnTo>
                        <a:lnTo>
                          <a:pt x="186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7" name="Freeform 130"/>
                  <p:cNvSpPr>
                    <a:spLocks/>
                  </p:cNvSpPr>
                  <p:nvPr/>
                </p:nvSpPr>
                <p:spPr bwMode="auto">
                  <a:xfrm>
                    <a:off x="5016" y="3849"/>
                    <a:ext cx="185" cy="74"/>
                  </a:xfrm>
                  <a:custGeom>
                    <a:avLst/>
                    <a:gdLst>
                      <a:gd name="T0" fmla="*/ 165 w 185"/>
                      <a:gd name="T1" fmla="*/ 25 h 74"/>
                      <a:gd name="T2" fmla="*/ 160 w 185"/>
                      <a:gd name="T3" fmla="*/ 0 h 74"/>
                      <a:gd name="T4" fmla="*/ 176 w 185"/>
                      <a:gd name="T5" fmla="*/ 0 h 74"/>
                      <a:gd name="T6" fmla="*/ 185 w 185"/>
                      <a:gd name="T7" fmla="*/ 25 h 74"/>
                      <a:gd name="T8" fmla="*/ 185 w 185"/>
                      <a:gd name="T9" fmla="*/ 74 h 74"/>
                      <a:gd name="T10" fmla="*/ 0 w 185"/>
                      <a:gd name="T11" fmla="*/ 74 h 74"/>
                      <a:gd name="T12" fmla="*/ 0 w 185"/>
                      <a:gd name="T13" fmla="*/ 25 h 74"/>
                      <a:gd name="T14" fmla="*/ 165 w 185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5"/>
                      <a:gd name="T25" fmla="*/ 0 h 74"/>
                      <a:gd name="T26" fmla="*/ 185 w 185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5" h="74">
                        <a:moveTo>
                          <a:pt x="165" y="25"/>
                        </a:moveTo>
                        <a:lnTo>
                          <a:pt x="160" y="0"/>
                        </a:lnTo>
                        <a:lnTo>
                          <a:pt x="176" y="0"/>
                        </a:lnTo>
                        <a:lnTo>
                          <a:pt x="185" y="25"/>
                        </a:lnTo>
                        <a:lnTo>
                          <a:pt x="185" y="74"/>
                        </a:lnTo>
                        <a:lnTo>
                          <a:pt x="0" y="74"/>
                        </a:lnTo>
                        <a:lnTo>
                          <a:pt x="0" y="25"/>
                        </a:lnTo>
                        <a:lnTo>
                          <a:pt x="165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8" name="Freeform 131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25" cy="25"/>
                  </a:xfrm>
                  <a:custGeom>
                    <a:avLst/>
                    <a:gdLst>
                      <a:gd name="T0" fmla="*/ 20 w 25"/>
                      <a:gd name="T1" fmla="*/ 25 h 25"/>
                      <a:gd name="T2" fmla="*/ 25 w 25"/>
                      <a:gd name="T3" fmla="*/ 0 h 25"/>
                      <a:gd name="T4" fmla="*/ 9 w 25"/>
                      <a:gd name="T5" fmla="*/ 0 h 25"/>
                      <a:gd name="T6" fmla="*/ 0 w 25"/>
                      <a:gd name="T7" fmla="*/ 25 h 25"/>
                      <a:gd name="T8" fmla="*/ 20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9" name="Freeform 132"/>
                  <p:cNvSpPr>
                    <a:spLocks/>
                  </p:cNvSpPr>
                  <p:nvPr/>
                </p:nvSpPr>
                <p:spPr bwMode="auto">
                  <a:xfrm>
                    <a:off x="5176" y="3849"/>
                    <a:ext cx="25" cy="25"/>
                  </a:xfrm>
                  <a:custGeom>
                    <a:avLst/>
                    <a:gdLst>
                      <a:gd name="T0" fmla="*/ 5 w 25"/>
                      <a:gd name="T1" fmla="*/ 25 h 25"/>
                      <a:gd name="T2" fmla="*/ 0 w 25"/>
                      <a:gd name="T3" fmla="*/ 0 h 25"/>
                      <a:gd name="T4" fmla="*/ 16 w 25"/>
                      <a:gd name="T5" fmla="*/ 0 h 25"/>
                      <a:gd name="T6" fmla="*/ 25 w 25"/>
                      <a:gd name="T7" fmla="*/ 25 h 25"/>
                      <a:gd name="T8" fmla="*/ 5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5" y="25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5" y="25"/>
                        </a:lnTo>
                        <a:lnTo>
                          <a:pt x="5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24" name="Group 133"/>
                <p:cNvGrpSpPr>
                  <a:grpSpLocks/>
                </p:cNvGrpSpPr>
                <p:nvPr/>
              </p:nvGrpSpPr>
              <p:grpSpPr bwMode="auto">
                <a:xfrm>
                  <a:off x="4860" y="4297"/>
                  <a:ext cx="331" cy="300"/>
                  <a:chOff x="4860" y="4297"/>
                  <a:chExt cx="331" cy="300"/>
                </a:xfrm>
              </p:grpSpPr>
              <p:sp>
                <p:nvSpPr>
                  <p:cNvPr id="85087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4297"/>
                    <a:ext cx="331" cy="14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88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4879" y="4315"/>
                    <a:ext cx="291" cy="109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5127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4981" y="4474"/>
                    <a:ext cx="87" cy="123"/>
                    <a:chOff x="4981" y="4474"/>
                    <a:chExt cx="87" cy="123"/>
                  </a:xfrm>
                </p:grpSpPr>
                <p:sp>
                  <p:nvSpPr>
                    <p:cNvPr id="85090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7" y="4481"/>
                      <a:ext cx="81" cy="116"/>
                    </a:xfrm>
                    <a:prstGeom prst="ellipse">
                      <a:avLst/>
                    </a:prstGeom>
                    <a:solidFill>
                      <a:srgbClr val="3F3F3F"/>
                    </a:solidFill>
                    <a:ln w="6350">
                      <a:solidFill>
                        <a:srgbClr val="3F3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29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4474"/>
                      <a:ext cx="81" cy="116"/>
                      <a:chOff x="4981" y="4474"/>
                      <a:chExt cx="81" cy="116"/>
                    </a:xfrm>
                  </p:grpSpPr>
                  <p:sp>
                    <p:nvSpPr>
                      <p:cNvPr id="85092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1" y="4474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6350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093" name="Oval 1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12" y="4497"/>
                        <a:ext cx="18" cy="2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094" name="Freeform 1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6" y="4526"/>
                        <a:ext cx="29" cy="41"/>
                      </a:xfrm>
                      <a:custGeom>
                        <a:avLst/>
                        <a:gdLst>
                          <a:gd name="T0" fmla="*/ 10 w 29"/>
                          <a:gd name="T1" fmla="*/ 0 h 41"/>
                          <a:gd name="T2" fmla="*/ 0 w 29"/>
                          <a:gd name="T3" fmla="*/ 41 h 41"/>
                          <a:gd name="T4" fmla="*/ 29 w 29"/>
                          <a:gd name="T5" fmla="*/ 41 h 41"/>
                          <a:gd name="T6" fmla="*/ 21 w 29"/>
                          <a:gd name="T7" fmla="*/ 0 h 41"/>
                          <a:gd name="T8" fmla="*/ 10 w 29"/>
                          <a:gd name="T9" fmla="*/ 0 h 4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9"/>
                          <a:gd name="T16" fmla="*/ 0 h 41"/>
                          <a:gd name="T17" fmla="*/ 29 w 29"/>
                          <a:gd name="T18" fmla="*/ 41 h 4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9" h="41">
                            <a:moveTo>
                              <a:pt x="10" y="0"/>
                            </a:moveTo>
                            <a:lnTo>
                              <a:pt x="0" y="41"/>
                            </a:lnTo>
                            <a:lnTo>
                              <a:pt x="29" y="41"/>
                            </a:lnTo>
                            <a:lnTo>
                              <a:pt x="21" y="0"/>
                            </a:lnTo>
                            <a:lnTo>
                              <a:pt x="10" y="0"/>
                            </a:lnTo>
                            <a:close/>
                          </a:path>
                        </a:pathLst>
                      </a:custGeom>
                      <a:solidFill>
                        <a:srgbClr val="3F3F3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5139" name="Group 142"/>
              <p:cNvGrpSpPr>
                <a:grpSpLocks/>
              </p:cNvGrpSpPr>
              <p:nvPr/>
            </p:nvGrpSpPr>
            <p:grpSpPr bwMode="auto">
              <a:xfrm>
                <a:off x="5914" y="6849"/>
                <a:ext cx="560" cy="510"/>
                <a:chOff x="4562" y="4731"/>
                <a:chExt cx="923" cy="920"/>
              </a:xfrm>
            </p:grpSpPr>
            <p:sp>
              <p:nvSpPr>
                <p:cNvPr id="85067" name="Rectangle 143"/>
                <p:cNvSpPr>
                  <a:spLocks noChangeArrowheads="1"/>
                </p:cNvSpPr>
                <p:nvPr/>
              </p:nvSpPr>
              <p:spPr bwMode="auto">
                <a:xfrm>
                  <a:off x="4562" y="4731"/>
                  <a:ext cx="923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40" name="Group 144"/>
                <p:cNvGrpSpPr>
                  <a:grpSpLocks/>
                </p:cNvGrpSpPr>
                <p:nvPr/>
              </p:nvGrpSpPr>
              <p:grpSpPr bwMode="auto">
                <a:xfrm>
                  <a:off x="4847" y="4876"/>
                  <a:ext cx="406" cy="746"/>
                  <a:chOff x="4847" y="4876"/>
                  <a:chExt cx="406" cy="746"/>
                </a:xfrm>
              </p:grpSpPr>
              <p:grpSp>
                <p:nvGrpSpPr>
                  <p:cNvPr id="85141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4847" y="4876"/>
                    <a:ext cx="406" cy="167"/>
                    <a:chOff x="4847" y="4876"/>
                    <a:chExt cx="406" cy="167"/>
                  </a:xfrm>
                </p:grpSpPr>
                <p:sp>
                  <p:nvSpPr>
                    <p:cNvPr id="85079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4847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0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1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5016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2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176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5144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4860" y="5324"/>
                    <a:ext cx="331" cy="298"/>
                    <a:chOff x="4860" y="5324"/>
                    <a:chExt cx="331" cy="298"/>
                  </a:xfrm>
                </p:grpSpPr>
                <p:sp>
                  <p:nvSpPr>
                    <p:cNvPr id="8507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72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46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5500"/>
                      <a:ext cx="87" cy="122"/>
                      <a:chOff x="4981" y="5500"/>
                      <a:chExt cx="87" cy="122"/>
                    </a:xfrm>
                  </p:grpSpPr>
                  <p:sp>
                    <p:nvSpPr>
                      <p:cNvPr id="85074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5155" name="Group 1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5500"/>
                        <a:ext cx="81" cy="116"/>
                        <a:chOff x="4981" y="5500"/>
                        <a:chExt cx="81" cy="116"/>
                      </a:xfrm>
                    </p:grpSpPr>
                    <p:sp>
                      <p:nvSpPr>
                        <p:cNvPr id="85076" name="Oval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77" name="Oval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78" name="Freeform 1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85156" name="Group 160"/>
              <p:cNvGrpSpPr>
                <a:grpSpLocks/>
              </p:cNvGrpSpPr>
              <p:nvPr/>
            </p:nvGrpSpPr>
            <p:grpSpPr bwMode="auto">
              <a:xfrm>
                <a:off x="5914" y="7413"/>
                <a:ext cx="560" cy="510"/>
                <a:chOff x="4562" y="5747"/>
                <a:chExt cx="923" cy="921"/>
              </a:xfrm>
            </p:grpSpPr>
            <p:sp>
              <p:nvSpPr>
                <p:cNvPr id="85050" name="Rectangle 161"/>
                <p:cNvSpPr>
                  <a:spLocks noChangeArrowheads="1"/>
                </p:cNvSpPr>
                <p:nvPr/>
              </p:nvSpPr>
              <p:spPr bwMode="auto">
                <a:xfrm>
                  <a:off x="4562" y="5747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57" name="Group 162"/>
                <p:cNvGrpSpPr>
                  <a:grpSpLocks/>
                </p:cNvGrpSpPr>
                <p:nvPr/>
              </p:nvGrpSpPr>
              <p:grpSpPr bwMode="auto">
                <a:xfrm>
                  <a:off x="4847" y="5891"/>
                  <a:ext cx="406" cy="748"/>
                  <a:chOff x="4847" y="5891"/>
                  <a:chExt cx="406" cy="748"/>
                </a:xfrm>
              </p:grpSpPr>
              <p:grpSp>
                <p:nvGrpSpPr>
                  <p:cNvPr id="8515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4847" y="5891"/>
                    <a:ext cx="406" cy="169"/>
                    <a:chOff x="4847" y="5891"/>
                    <a:chExt cx="406" cy="169"/>
                  </a:xfrm>
                </p:grpSpPr>
                <p:sp>
                  <p:nvSpPr>
                    <p:cNvPr id="85062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4847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3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4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016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5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6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176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5159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4860" y="6341"/>
                    <a:ext cx="331" cy="298"/>
                    <a:chOff x="4860" y="6341"/>
                    <a:chExt cx="331" cy="298"/>
                  </a:xfrm>
                </p:grpSpPr>
                <p:sp>
                  <p:nvSpPr>
                    <p:cNvPr id="85054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55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60" name="Group 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6517"/>
                      <a:ext cx="87" cy="122"/>
                      <a:chOff x="4981" y="6517"/>
                      <a:chExt cx="87" cy="122"/>
                    </a:xfrm>
                  </p:grpSpPr>
                  <p:sp>
                    <p:nvSpPr>
                      <p:cNvPr id="85057" name="Oval 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5161" name="Group 1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6517"/>
                        <a:ext cx="81" cy="116"/>
                        <a:chOff x="4981" y="6517"/>
                        <a:chExt cx="81" cy="116"/>
                      </a:xfrm>
                    </p:grpSpPr>
                    <p:sp>
                      <p:nvSpPr>
                        <p:cNvPr id="85059" name="Oval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60" name="Oval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61" name="Freeform 1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85035" name="Text Box 178"/>
            <p:cNvSpPr txBox="1">
              <a:spLocks noChangeArrowheads="1"/>
            </p:cNvSpPr>
            <p:nvPr/>
          </p:nvSpPr>
          <p:spPr bwMode="auto">
            <a:xfrm>
              <a:off x="4055" y="2749"/>
              <a:ext cx="285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1/3</a:t>
              </a:r>
            </a:p>
          </p:txBody>
        </p:sp>
        <p:sp>
          <p:nvSpPr>
            <p:cNvPr id="85036" name="Text Box 179"/>
            <p:cNvSpPr txBox="1">
              <a:spLocks noChangeArrowheads="1"/>
            </p:cNvSpPr>
            <p:nvPr/>
          </p:nvSpPr>
          <p:spPr bwMode="auto">
            <a:xfrm>
              <a:off x="4069" y="1925"/>
              <a:ext cx="271" cy="1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2/3</a:t>
              </a:r>
            </a:p>
          </p:txBody>
        </p:sp>
        <p:sp>
          <p:nvSpPr>
            <p:cNvPr id="85037" name="Oval 180"/>
            <p:cNvSpPr>
              <a:spLocks noChangeArrowheads="1"/>
            </p:cNvSpPr>
            <p:nvPr/>
          </p:nvSpPr>
          <p:spPr bwMode="auto">
            <a:xfrm>
              <a:off x="2588" y="1321"/>
              <a:ext cx="270" cy="11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8" name="Freeform 181"/>
            <p:cNvSpPr>
              <a:spLocks/>
            </p:cNvSpPr>
            <p:nvPr/>
          </p:nvSpPr>
          <p:spPr bwMode="auto">
            <a:xfrm>
              <a:off x="2367" y="2531"/>
              <a:ext cx="52" cy="376"/>
            </a:xfrm>
            <a:custGeom>
              <a:avLst/>
              <a:gdLst>
                <a:gd name="T0" fmla="*/ 144 w 312"/>
                <a:gd name="T1" fmla="*/ 1176 h 1248"/>
                <a:gd name="T2" fmla="*/ 0 w 312"/>
                <a:gd name="T3" fmla="*/ 600 h 1248"/>
                <a:gd name="T4" fmla="*/ 144 w 312"/>
                <a:gd name="T5" fmla="*/ 168 h 1248"/>
                <a:gd name="T6" fmla="*/ 144 w 312"/>
                <a:gd name="T7" fmla="*/ 24 h 1248"/>
                <a:gd name="T8" fmla="*/ 288 w 312"/>
                <a:gd name="T9" fmla="*/ 312 h 1248"/>
                <a:gd name="T10" fmla="*/ 288 w 312"/>
                <a:gd name="T11" fmla="*/ 600 h 1248"/>
                <a:gd name="T12" fmla="*/ 144 w 312"/>
                <a:gd name="T13" fmla="*/ 1032 h 1248"/>
                <a:gd name="T14" fmla="*/ 144 w 312"/>
                <a:gd name="T15" fmla="*/ 1176 h 1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1248"/>
                <a:gd name="T26" fmla="*/ 312 w 312"/>
                <a:gd name="T27" fmla="*/ 1248 h 1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1248">
                  <a:moveTo>
                    <a:pt x="144" y="1176"/>
                  </a:moveTo>
                  <a:cubicBezTo>
                    <a:pt x="120" y="1104"/>
                    <a:pt x="0" y="768"/>
                    <a:pt x="0" y="600"/>
                  </a:cubicBezTo>
                  <a:cubicBezTo>
                    <a:pt x="0" y="432"/>
                    <a:pt x="120" y="264"/>
                    <a:pt x="144" y="168"/>
                  </a:cubicBezTo>
                  <a:cubicBezTo>
                    <a:pt x="168" y="72"/>
                    <a:pt x="120" y="0"/>
                    <a:pt x="144" y="24"/>
                  </a:cubicBezTo>
                  <a:cubicBezTo>
                    <a:pt x="168" y="48"/>
                    <a:pt x="264" y="216"/>
                    <a:pt x="288" y="312"/>
                  </a:cubicBezTo>
                  <a:cubicBezTo>
                    <a:pt x="312" y="408"/>
                    <a:pt x="312" y="480"/>
                    <a:pt x="288" y="600"/>
                  </a:cubicBezTo>
                  <a:cubicBezTo>
                    <a:pt x="264" y="720"/>
                    <a:pt x="168" y="936"/>
                    <a:pt x="144" y="1032"/>
                  </a:cubicBezTo>
                  <a:cubicBezTo>
                    <a:pt x="120" y="1128"/>
                    <a:pt x="168" y="1248"/>
                    <a:pt x="144" y="117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9" name="Freeform 182"/>
            <p:cNvSpPr>
              <a:spLocks/>
            </p:cNvSpPr>
            <p:nvPr/>
          </p:nvSpPr>
          <p:spPr bwMode="auto">
            <a:xfrm>
              <a:off x="1470" y="1854"/>
              <a:ext cx="2531" cy="193"/>
            </a:xfrm>
            <a:custGeom>
              <a:avLst/>
              <a:gdLst>
                <a:gd name="T0" fmla="*/ 0 w 7971"/>
                <a:gd name="T1" fmla="*/ 0 h 562"/>
                <a:gd name="T2" fmla="*/ 1966 w 7971"/>
                <a:gd name="T3" fmla="*/ 519 h 562"/>
                <a:gd name="T4" fmla="*/ 5964 w 7971"/>
                <a:gd name="T5" fmla="*/ 562 h 562"/>
                <a:gd name="T6" fmla="*/ 7971 w 7971"/>
                <a:gd name="T7" fmla="*/ 0 h 562"/>
                <a:gd name="T8" fmla="*/ 0 w 7971"/>
                <a:gd name="T9" fmla="*/ 0 h 5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71"/>
                <a:gd name="T16" fmla="*/ 0 h 562"/>
                <a:gd name="T17" fmla="*/ 7971 w 7971"/>
                <a:gd name="T18" fmla="*/ 562 h 5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71" h="562">
                  <a:moveTo>
                    <a:pt x="0" y="0"/>
                  </a:moveTo>
                  <a:lnTo>
                    <a:pt x="1966" y="519"/>
                  </a:lnTo>
                  <a:lnTo>
                    <a:pt x="5964" y="562"/>
                  </a:lnTo>
                  <a:lnTo>
                    <a:pt x="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Freeform 183"/>
            <p:cNvSpPr>
              <a:spLocks/>
            </p:cNvSpPr>
            <p:nvPr/>
          </p:nvSpPr>
          <p:spPr bwMode="auto">
            <a:xfrm>
              <a:off x="707" y="1991"/>
              <a:ext cx="470" cy="1458"/>
            </a:xfrm>
            <a:custGeom>
              <a:avLst/>
              <a:gdLst>
                <a:gd name="T0" fmla="*/ 0 w 990"/>
                <a:gd name="T1" fmla="*/ 2820 h 2820"/>
                <a:gd name="T2" fmla="*/ 0 w 990"/>
                <a:gd name="T3" fmla="*/ 0 h 2820"/>
                <a:gd name="T4" fmla="*/ 990 w 990"/>
                <a:gd name="T5" fmla="*/ 120 h 2820"/>
                <a:gd name="T6" fmla="*/ 990 w 990"/>
                <a:gd name="T7" fmla="*/ 2430 h 2820"/>
                <a:gd name="T8" fmla="*/ 0 w 990"/>
                <a:gd name="T9" fmla="*/ 2820 h 2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2820"/>
                <a:gd name="T17" fmla="*/ 990 w 990"/>
                <a:gd name="T18" fmla="*/ 2820 h 2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2820">
                  <a:moveTo>
                    <a:pt x="0" y="2820"/>
                  </a:moveTo>
                  <a:lnTo>
                    <a:pt x="0" y="0"/>
                  </a:lnTo>
                  <a:lnTo>
                    <a:pt x="990" y="120"/>
                  </a:lnTo>
                  <a:lnTo>
                    <a:pt x="990" y="2430"/>
                  </a:lnTo>
                  <a:lnTo>
                    <a:pt x="0" y="282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1" name="Freeform 184"/>
            <p:cNvSpPr>
              <a:spLocks/>
            </p:cNvSpPr>
            <p:nvPr/>
          </p:nvSpPr>
          <p:spPr bwMode="auto">
            <a:xfrm>
              <a:off x="764" y="2065"/>
              <a:ext cx="385" cy="1369"/>
            </a:xfrm>
            <a:custGeom>
              <a:avLst/>
              <a:gdLst>
                <a:gd name="T0" fmla="*/ 0 w 810"/>
                <a:gd name="T1" fmla="*/ 2670 h 2670"/>
                <a:gd name="T2" fmla="*/ 0 w 810"/>
                <a:gd name="T3" fmla="*/ 0 h 2670"/>
                <a:gd name="T4" fmla="*/ 810 w 810"/>
                <a:gd name="T5" fmla="*/ 60 h 2670"/>
                <a:gd name="T6" fmla="*/ 810 w 810"/>
                <a:gd name="T7" fmla="*/ 2370 h 2670"/>
                <a:gd name="T8" fmla="*/ 0 w 810"/>
                <a:gd name="T9" fmla="*/ 2670 h 2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0"/>
                <a:gd name="T16" fmla="*/ 0 h 2670"/>
                <a:gd name="T17" fmla="*/ 810 w 810"/>
                <a:gd name="T18" fmla="*/ 2670 h 2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0" h="2670">
                  <a:moveTo>
                    <a:pt x="0" y="2670"/>
                  </a:moveTo>
                  <a:lnTo>
                    <a:pt x="0" y="0"/>
                  </a:lnTo>
                  <a:lnTo>
                    <a:pt x="810" y="60"/>
                  </a:lnTo>
                  <a:lnTo>
                    <a:pt x="810" y="2370"/>
                  </a:lnTo>
                  <a:lnTo>
                    <a:pt x="0" y="267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2" name="Oval 185"/>
            <p:cNvSpPr>
              <a:spLocks noChangeArrowheads="1"/>
            </p:cNvSpPr>
            <p:nvPr/>
          </p:nvSpPr>
          <p:spPr bwMode="auto">
            <a:xfrm>
              <a:off x="1077" y="2757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3" name="Text Box 186"/>
            <p:cNvSpPr txBox="1">
              <a:spLocks noChangeArrowheads="1"/>
            </p:cNvSpPr>
            <p:nvPr/>
          </p:nvSpPr>
          <p:spPr bwMode="auto">
            <a:xfrm>
              <a:off x="4253" y="3804"/>
              <a:ext cx="811" cy="1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Times New Roman" pitchFamily="18" charset="0"/>
                </a:rPr>
                <a:t>-0.1   0.0</a:t>
              </a:r>
              <a:r>
                <a:rPr lang="en-US" sz="1400" b="0">
                  <a:latin typeface="Times New Roman" pitchFamily="18" charset="0"/>
                </a:rPr>
                <a:t>   </a:t>
              </a:r>
              <a:r>
                <a:rPr lang="en-US" sz="1400" b="0">
                  <a:solidFill>
                    <a:srgbClr val="000000"/>
                  </a:solidFill>
                  <a:latin typeface="Times New Roman" pitchFamily="18" charset="0"/>
                </a:rPr>
                <a:t>0.1</a:t>
              </a:r>
            </a:p>
          </p:txBody>
        </p:sp>
        <p:sp>
          <p:nvSpPr>
            <p:cNvPr id="85044" name="Freeform 187"/>
            <p:cNvSpPr>
              <a:spLocks/>
            </p:cNvSpPr>
            <p:nvPr/>
          </p:nvSpPr>
          <p:spPr bwMode="auto">
            <a:xfrm>
              <a:off x="2029" y="2208"/>
              <a:ext cx="565" cy="101"/>
            </a:xfrm>
            <a:custGeom>
              <a:avLst/>
              <a:gdLst>
                <a:gd name="T0" fmla="*/ 390 w 3202"/>
                <a:gd name="T1" fmla="*/ 630 h 1200"/>
                <a:gd name="T2" fmla="*/ 510 w 3202"/>
                <a:gd name="T3" fmla="*/ 600 h 1200"/>
                <a:gd name="T4" fmla="*/ 570 w 3202"/>
                <a:gd name="T5" fmla="*/ 570 h 1200"/>
                <a:gd name="T6" fmla="*/ 660 w 3202"/>
                <a:gd name="T7" fmla="*/ 270 h 1200"/>
                <a:gd name="T8" fmla="*/ 780 w 3202"/>
                <a:gd name="T9" fmla="*/ 300 h 1200"/>
                <a:gd name="T10" fmla="*/ 840 w 3202"/>
                <a:gd name="T11" fmla="*/ 330 h 1200"/>
                <a:gd name="T12" fmla="*/ 1020 w 3202"/>
                <a:gd name="T13" fmla="*/ 300 h 1200"/>
                <a:gd name="T14" fmla="*/ 1200 w 3202"/>
                <a:gd name="T15" fmla="*/ 180 h 1200"/>
                <a:gd name="T16" fmla="*/ 1230 w 3202"/>
                <a:gd name="T17" fmla="*/ 120 h 1200"/>
                <a:gd name="T18" fmla="*/ 1350 w 3202"/>
                <a:gd name="T19" fmla="*/ 60 h 1200"/>
                <a:gd name="T20" fmla="*/ 1500 w 3202"/>
                <a:gd name="T21" fmla="*/ 90 h 1200"/>
                <a:gd name="T22" fmla="*/ 1560 w 3202"/>
                <a:gd name="T23" fmla="*/ 120 h 1200"/>
                <a:gd name="T24" fmla="*/ 1800 w 3202"/>
                <a:gd name="T25" fmla="*/ 90 h 1200"/>
                <a:gd name="T26" fmla="*/ 2130 w 3202"/>
                <a:gd name="T27" fmla="*/ 0 h 1200"/>
                <a:gd name="T28" fmla="*/ 2310 w 3202"/>
                <a:gd name="T29" fmla="*/ 60 h 1200"/>
                <a:gd name="T30" fmla="*/ 2370 w 3202"/>
                <a:gd name="T31" fmla="*/ 120 h 1200"/>
                <a:gd name="T32" fmla="*/ 2400 w 3202"/>
                <a:gd name="T33" fmla="*/ 180 h 1200"/>
                <a:gd name="T34" fmla="*/ 2760 w 3202"/>
                <a:gd name="T35" fmla="*/ 210 h 1200"/>
                <a:gd name="T36" fmla="*/ 3060 w 3202"/>
                <a:gd name="T37" fmla="*/ 240 h 1200"/>
                <a:gd name="T38" fmla="*/ 3120 w 3202"/>
                <a:gd name="T39" fmla="*/ 450 h 1200"/>
                <a:gd name="T40" fmla="*/ 3000 w 3202"/>
                <a:gd name="T41" fmla="*/ 510 h 1200"/>
                <a:gd name="T42" fmla="*/ 2940 w 3202"/>
                <a:gd name="T43" fmla="*/ 540 h 1200"/>
                <a:gd name="T44" fmla="*/ 3090 w 3202"/>
                <a:gd name="T45" fmla="*/ 930 h 1200"/>
                <a:gd name="T46" fmla="*/ 2790 w 3202"/>
                <a:gd name="T47" fmla="*/ 990 h 1200"/>
                <a:gd name="T48" fmla="*/ 2670 w 3202"/>
                <a:gd name="T49" fmla="*/ 930 h 1200"/>
                <a:gd name="T50" fmla="*/ 2610 w 3202"/>
                <a:gd name="T51" fmla="*/ 900 h 1200"/>
                <a:gd name="T52" fmla="*/ 2430 w 3202"/>
                <a:gd name="T53" fmla="*/ 960 h 1200"/>
                <a:gd name="T54" fmla="*/ 2310 w 3202"/>
                <a:gd name="T55" fmla="*/ 1020 h 1200"/>
                <a:gd name="T56" fmla="*/ 2070 w 3202"/>
                <a:gd name="T57" fmla="*/ 930 h 1200"/>
                <a:gd name="T58" fmla="*/ 1920 w 3202"/>
                <a:gd name="T59" fmla="*/ 900 h 1200"/>
                <a:gd name="T60" fmla="*/ 1650 w 3202"/>
                <a:gd name="T61" fmla="*/ 930 h 1200"/>
                <a:gd name="T62" fmla="*/ 1410 w 3202"/>
                <a:gd name="T63" fmla="*/ 1080 h 1200"/>
                <a:gd name="T64" fmla="*/ 1230 w 3202"/>
                <a:gd name="T65" fmla="*/ 1050 h 1200"/>
                <a:gd name="T66" fmla="*/ 1140 w 3202"/>
                <a:gd name="T67" fmla="*/ 1020 h 1200"/>
                <a:gd name="T68" fmla="*/ 960 w 3202"/>
                <a:gd name="T69" fmla="*/ 1050 h 1200"/>
                <a:gd name="T70" fmla="*/ 840 w 3202"/>
                <a:gd name="T71" fmla="*/ 1140 h 1200"/>
                <a:gd name="T72" fmla="*/ 720 w 3202"/>
                <a:gd name="T73" fmla="*/ 1200 h 1200"/>
                <a:gd name="T74" fmla="*/ 330 w 3202"/>
                <a:gd name="T75" fmla="*/ 1140 h 1200"/>
                <a:gd name="T76" fmla="*/ 150 w 3202"/>
                <a:gd name="T77" fmla="*/ 1080 h 1200"/>
                <a:gd name="T78" fmla="*/ 60 w 3202"/>
                <a:gd name="T79" fmla="*/ 810 h 1200"/>
                <a:gd name="T80" fmla="*/ 0 w 3202"/>
                <a:gd name="T81" fmla="*/ 780 h 1200"/>
                <a:gd name="T82" fmla="*/ 30 w 3202"/>
                <a:gd name="T83" fmla="*/ 660 h 1200"/>
                <a:gd name="T84" fmla="*/ 60 w 3202"/>
                <a:gd name="T85" fmla="*/ 570 h 1200"/>
                <a:gd name="T86" fmla="*/ 180 w 3202"/>
                <a:gd name="T87" fmla="*/ 540 h 1200"/>
                <a:gd name="T88" fmla="*/ 210 w 3202"/>
                <a:gd name="T89" fmla="*/ 480 h 1200"/>
                <a:gd name="T90" fmla="*/ 300 w 3202"/>
                <a:gd name="T91" fmla="*/ 570 h 1200"/>
                <a:gd name="T92" fmla="*/ 390 w 3202"/>
                <a:gd name="T93" fmla="*/ 630 h 12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02"/>
                <a:gd name="T142" fmla="*/ 0 h 1200"/>
                <a:gd name="T143" fmla="*/ 3202 w 3202"/>
                <a:gd name="T144" fmla="*/ 1200 h 12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02" h="1200">
                  <a:moveTo>
                    <a:pt x="390" y="630"/>
                  </a:moveTo>
                  <a:cubicBezTo>
                    <a:pt x="430" y="620"/>
                    <a:pt x="471" y="613"/>
                    <a:pt x="510" y="600"/>
                  </a:cubicBezTo>
                  <a:cubicBezTo>
                    <a:pt x="531" y="593"/>
                    <a:pt x="564" y="591"/>
                    <a:pt x="570" y="570"/>
                  </a:cubicBezTo>
                  <a:cubicBezTo>
                    <a:pt x="667" y="245"/>
                    <a:pt x="503" y="349"/>
                    <a:pt x="660" y="270"/>
                  </a:cubicBezTo>
                  <a:cubicBezTo>
                    <a:pt x="700" y="280"/>
                    <a:pt x="741" y="287"/>
                    <a:pt x="780" y="300"/>
                  </a:cubicBezTo>
                  <a:cubicBezTo>
                    <a:pt x="801" y="307"/>
                    <a:pt x="818" y="330"/>
                    <a:pt x="840" y="330"/>
                  </a:cubicBezTo>
                  <a:cubicBezTo>
                    <a:pt x="901" y="330"/>
                    <a:pt x="960" y="310"/>
                    <a:pt x="1020" y="300"/>
                  </a:cubicBezTo>
                  <a:cubicBezTo>
                    <a:pt x="1107" y="256"/>
                    <a:pt x="1145" y="253"/>
                    <a:pt x="1200" y="180"/>
                  </a:cubicBezTo>
                  <a:cubicBezTo>
                    <a:pt x="1213" y="162"/>
                    <a:pt x="1213" y="134"/>
                    <a:pt x="1230" y="120"/>
                  </a:cubicBezTo>
                  <a:cubicBezTo>
                    <a:pt x="1265" y="92"/>
                    <a:pt x="1350" y="60"/>
                    <a:pt x="1350" y="60"/>
                  </a:cubicBezTo>
                  <a:cubicBezTo>
                    <a:pt x="1400" y="70"/>
                    <a:pt x="1451" y="76"/>
                    <a:pt x="1500" y="90"/>
                  </a:cubicBezTo>
                  <a:cubicBezTo>
                    <a:pt x="1522" y="96"/>
                    <a:pt x="1538" y="120"/>
                    <a:pt x="1560" y="120"/>
                  </a:cubicBezTo>
                  <a:cubicBezTo>
                    <a:pt x="1641" y="120"/>
                    <a:pt x="1720" y="100"/>
                    <a:pt x="1800" y="90"/>
                  </a:cubicBezTo>
                  <a:cubicBezTo>
                    <a:pt x="2028" y="14"/>
                    <a:pt x="1918" y="42"/>
                    <a:pt x="2130" y="0"/>
                  </a:cubicBezTo>
                  <a:cubicBezTo>
                    <a:pt x="2182" y="13"/>
                    <a:pt x="2262" y="24"/>
                    <a:pt x="2310" y="60"/>
                  </a:cubicBezTo>
                  <a:cubicBezTo>
                    <a:pt x="2333" y="77"/>
                    <a:pt x="2353" y="97"/>
                    <a:pt x="2370" y="120"/>
                  </a:cubicBezTo>
                  <a:cubicBezTo>
                    <a:pt x="2383" y="138"/>
                    <a:pt x="2378" y="175"/>
                    <a:pt x="2400" y="180"/>
                  </a:cubicBezTo>
                  <a:cubicBezTo>
                    <a:pt x="2517" y="207"/>
                    <a:pt x="2640" y="199"/>
                    <a:pt x="2760" y="210"/>
                  </a:cubicBezTo>
                  <a:cubicBezTo>
                    <a:pt x="2860" y="219"/>
                    <a:pt x="2960" y="230"/>
                    <a:pt x="3060" y="240"/>
                  </a:cubicBezTo>
                  <a:cubicBezTo>
                    <a:pt x="3139" y="280"/>
                    <a:pt x="3202" y="351"/>
                    <a:pt x="3120" y="450"/>
                  </a:cubicBezTo>
                  <a:cubicBezTo>
                    <a:pt x="3091" y="484"/>
                    <a:pt x="3040" y="490"/>
                    <a:pt x="3000" y="510"/>
                  </a:cubicBezTo>
                  <a:cubicBezTo>
                    <a:pt x="2980" y="520"/>
                    <a:pt x="2940" y="540"/>
                    <a:pt x="2940" y="540"/>
                  </a:cubicBezTo>
                  <a:cubicBezTo>
                    <a:pt x="2966" y="699"/>
                    <a:pt x="2976" y="816"/>
                    <a:pt x="3090" y="930"/>
                  </a:cubicBezTo>
                  <a:cubicBezTo>
                    <a:pt x="3018" y="1075"/>
                    <a:pt x="2962" y="1015"/>
                    <a:pt x="2790" y="990"/>
                  </a:cubicBezTo>
                  <a:cubicBezTo>
                    <a:pt x="2750" y="970"/>
                    <a:pt x="2710" y="950"/>
                    <a:pt x="2670" y="930"/>
                  </a:cubicBezTo>
                  <a:cubicBezTo>
                    <a:pt x="2650" y="920"/>
                    <a:pt x="2610" y="900"/>
                    <a:pt x="2610" y="900"/>
                  </a:cubicBezTo>
                  <a:cubicBezTo>
                    <a:pt x="2550" y="920"/>
                    <a:pt x="2490" y="940"/>
                    <a:pt x="2430" y="960"/>
                  </a:cubicBezTo>
                  <a:cubicBezTo>
                    <a:pt x="2388" y="974"/>
                    <a:pt x="2310" y="1020"/>
                    <a:pt x="2310" y="1020"/>
                  </a:cubicBezTo>
                  <a:cubicBezTo>
                    <a:pt x="2147" y="979"/>
                    <a:pt x="2227" y="1008"/>
                    <a:pt x="2070" y="930"/>
                  </a:cubicBezTo>
                  <a:cubicBezTo>
                    <a:pt x="2024" y="907"/>
                    <a:pt x="1970" y="910"/>
                    <a:pt x="1920" y="900"/>
                  </a:cubicBezTo>
                  <a:cubicBezTo>
                    <a:pt x="1830" y="910"/>
                    <a:pt x="1738" y="910"/>
                    <a:pt x="1650" y="930"/>
                  </a:cubicBezTo>
                  <a:cubicBezTo>
                    <a:pt x="1543" y="955"/>
                    <a:pt x="1501" y="1035"/>
                    <a:pt x="1410" y="1080"/>
                  </a:cubicBezTo>
                  <a:cubicBezTo>
                    <a:pt x="1350" y="1070"/>
                    <a:pt x="1289" y="1063"/>
                    <a:pt x="1230" y="1050"/>
                  </a:cubicBezTo>
                  <a:cubicBezTo>
                    <a:pt x="1199" y="1043"/>
                    <a:pt x="1172" y="1020"/>
                    <a:pt x="1140" y="1020"/>
                  </a:cubicBezTo>
                  <a:cubicBezTo>
                    <a:pt x="1079" y="1020"/>
                    <a:pt x="1020" y="1040"/>
                    <a:pt x="960" y="1050"/>
                  </a:cubicBezTo>
                  <a:cubicBezTo>
                    <a:pt x="755" y="1153"/>
                    <a:pt x="1067" y="988"/>
                    <a:pt x="840" y="1140"/>
                  </a:cubicBezTo>
                  <a:cubicBezTo>
                    <a:pt x="803" y="1165"/>
                    <a:pt x="720" y="1200"/>
                    <a:pt x="720" y="1200"/>
                  </a:cubicBezTo>
                  <a:cubicBezTo>
                    <a:pt x="676" y="1194"/>
                    <a:pt x="385" y="1154"/>
                    <a:pt x="330" y="1140"/>
                  </a:cubicBezTo>
                  <a:cubicBezTo>
                    <a:pt x="269" y="1125"/>
                    <a:pt x="150" y="1080"/>
                    <a:pt x="150" y="1080"/>
                  </a:cubicBezTo>
                  <a:cubicBezTo>
                    <a:pt x="136" y="1023"/>
                    <a:pt x="107" y="857"/>
                    <a:pt x="60" y="810"/>
                  </a:cubicBezTo>
                  <a:cubicBezTo>
                    <a:pt x="44" y="794"/>
                    <a:pt x="20" y="790"/>
                    <a:pt x="0" y="780"/>
                  </a:cubicBezTo>
                  <a:cubicBezTo>
                    <a:pt x="10" y="740"/>
                    <a:pt x="19" y="700"/>
                    <a:pt x="30" y="660"/>
                  </a:cubicBezTo>
                  <a:cubicBezTo>
                    <a:pt x="39" y="630"/>
                    <a:pt x="35" y="590"/>
                    <a:pt x="60" y="570"/>
                  </a:cubicBezTo>
                  <a:cubicBezTo>
                    <a:pt x="92" y="544"/>
                    <a:pt x="140" y="550"/>
                    <a:pt x="180" y="540"/>
                  </a:cubicBezTo>
                  <a:cubicBezTo>
                    <a:pt x="190" y="520"/>
                    <a:pt x="189" y="487"/>
                    <a:pt x="210" y="480"/>
                  </a:cubicBezTo>
                  <a:cubicBezTo>
                    <a:pt x="274" y="459"/>
                    <a:pt x="276" y="551"/>
                    <a:pt x="300" y="570"/>
                  </a:cubicBezTo>
                  <a:cubicBezTo>
                    <a:pt x="381" y="634"/>
                    <a:pt x="476" y="630"/>
                    <a:pt x="390" y="630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AutoShape 188"/>
            <p:cNvSpPr>
              <a:spLocks noChangeArrowheads="1"/>
            </p:cNvSpPr>
            <p:nvPr/>
          </p:nvSpPr>
          <p:spPr bwMode="auto">
            <a:xfrm rot="-561949">
              <a:off x="1755" y="2008"/>
              <a:ext cx="538" cy="49"/>
            </a:xfrm>
            <a:prstGeom prst="curvedUpArrow">
              <a:avLst>
                <a:gd name="adj1" fmla="val 212120"/>
                <a:gd name="adj2" fmla="val 212120"/>
                <a:gd name="adj3" fmla="val 6375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995" name="Text Box 189"/>
          <p:cNvSpPr txBox="1">
            <a:spLocks noChangeArrowheads="1"/>
          </p:cNvSpPr>
          <p:nvPr/>
        </p:nvSpPr>
        <p:spPr bwMode="auto">
          <a:xfrm>
            <a:off x="2352675" y="547688"/>
            <a:ext cx="4473575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/>
              <a:t>Early Stage</a:t>
            </a:r>
            <a:endParaRPr lang="en-US" sz="2800" b="0"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600200"/>
            <a:ext cx="7772400" cy="4572000"/>
            <a:chOff x="240" y="1152"/>
            <a:chExt cx="4896" cy="2544"/>
          </a:xfrm>
        </p:grpSpPr>
        <p:sp>
          <p:nvSpPr>
            <p:cNvPr id="86020" name="Text Box 3"/>
            <p:cNvSpPr txBox="1">
              <a:spLocks noChangeArrowheads="1"/>
            </p:cNvSpPr>
            <p:nvPr/>
          </p:nvSpPr>
          <p:spPr bwMode="auto">
            <a:xfrm>
              <a:off x="2804" y="2622"/>
              <a:ext cx="616" cy="1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-0.1   0.0   0.1</a:t>
              </a:r>
            </a:p>
          </p:txBody>
        </p:sp>
        <p:sp>
          <p:nvSpPr>
            <p:cNvPr id="86021" name="Rectangle 4"/>
            <p:cNvSpPr>
              <a:spLocks noChangeArrowheads="1"/>
            </p:cNvSpPr>
            <p:nvPr/>
          </p:nvSpPr>
          <p:spPr bwMode="auto">
            <a:xfrm>
              <a:off x="240" y="1152"/>
              <a:ext cx="3868" cy="2316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2" name="Rectangle 5"/>
            <p:cNvSpPr>
              <a:spLocks noChangeArrowheads="1"/>
            </p:cNvSpPr>
            <p:nvPr/>
          </p:nvSpPr>
          <p:spPr bwMode="auto">
            <a:xfrm>
              <a:off x="1554" y="1203"/>
              <a:ext cx="2480" cy="216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3" name="Rectangle 6"/>
            <p:cNvSpPr>
              <a:spLocks noChangeArrowheads="1"/>
            </p:cNvSpPr>
            <p:nvPr/>
          </p:nvSpPr>
          <p:spPr bwMode="auto">
            <a:xfrm>
              <a:off x="2157" y="1782"/>
              <a:ext cx="1274" cy="108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4" name="Line 7"/>
            <p:cNvSpPr>
              <a:spLocks noChangeShapeType="1"/>
            </p:cNvSpPr>
            <p:nvPr/>
          </p:nvSpPr>
          <p:spPr bwMode="auto">
            <a:xfrm flipV="1">
              <a:off x="1554" y="2873"/>
              <a:ext cx="603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5" name="Line 8"/>
            <p:cNvSpPr>
              <a:spLocks noChangeShapeType="1"/>
            </p:cNvSpPr>
            <p:nvPr/>
          </p:nvSpPr>
          <p:spPr bwMode="auto">
            <a:xfrm>
              <a:off x="1554" y="1191"/>
              <a:ext cx="603" cy="6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6" name="Line 9"/>
            <p:cNvSpPr>
              <a:spLocks noChangeShapeType="1"/>
            </p:cNvSpPr>
            <p:nvPr/>
          </p:nvSpPr>
          <p:spPr bwMode="auto">
            <a:xfrm flipV="1">
              <a:off x="3431" y="1191"/>
              <a:ext cx="603" cy="6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7" name="Line 10"/>
            <p:cNvSpPr>
              <a:spLocks noChangeShapeType="1"/>
            </p:cNvSpPr>
            <p:nvPr/>
          </p:nvSpPr>
          <p:spPr bwMode="auto">
            <a:xfrm>
              <a:off x="3431" y="2873"/>
              <a:ext cx="603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300" y="2625"/>
              <a:ext cx="201" cy="320"/>
              <a:chOff x="1828" y="6438"/>
              <a:chExt cx="811" cy="1198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1828" y="6438"/>
                <a:ext cx="811" cy="1198"/>
                <a:chOff x="1828" y="6438"/>
                <a:chExt cx="811" cy="1198"/>
              </a:xfrm>
            </p:grpSpPr>
            <p:sp>
              <p:nvSpPr>
                <p:cNvPr id="86204" name="Freeform 13"/>
                <p:cNvSpPr>
                  <a:spLocks/>
                </p:cNvSpPr>
                <p:nvPr/>
              </p:nvSpPr>
              <p:spPr bwMode="auto">
                <a:xfrm>
                  <a:off x="1828" y="7499"/>
                  <a:ext cx="811" cy="137"/>
                </a:xfrm>
                <a:custGeom>
                  <a:avLst/>
                  <a:gdLst>
                    <a:gd name="T0" fmla="*/ 1 w 1620"/>
                    <a:gd name="T1" fmla="*/ 81 h 275"/>
                    <a:gd name="T2" fmla="*/ 16 w 1620"/>
                    <a:gd name="T3" fmla="*/ 108 h 275"/>
                    <a:gd name="T4" fmla="*/ 38 w 1620"/>
                    <a:gd name="T5" fmla="*/ 131 h 275"/>
                    <a:gd name="T6" fmla="*/ 66 w 1620"/>
                    <a:gd name="T7" fmla="*/ 152 h 275"/>
                    <a:gd name="T8" fmla="*/ 97 w 1620"/>
                    <a:gd name="T9" fmla="*/ 168 h 275"/>
                    <a:gd name="T10" fmla="*/ 131 w 1620"/>
                    <a:gd name="T11" fmla="*/ 182 h 275"/>
                    <a:gd name="T12" fmla="*/ 174 w 1620"/>
                    <a:gd name="T13" fmla="*/ 198 h 275"/>
                    <a:gd name="T14" fmla="*/ 220 w 1620"/>
                    <a:gd name="T15" fmla="*/ 211 h 275"/>
                    <a:gd name="T16" fmla="*/ 266 w 1620"/>
                    <a:gd name="T17" fmla="*/ 222 h 275"/>
                    <a:gd name="T18" fmla="*/ 321 w 1620"/>
                    <a:gd name="T19" fmla="*/ 234 h 275"/>
                    <a:gd name="T20" fmla="*/ 389 w 1620"/>
                    <a:gd name="T21" fmla="*/ 245 h 275"/>
                    <a:gd name="T22" fmla="*/ 446 w 1620"/>
                    <a:gd name="T23" fmla="*/ 253 h 275"/>
                    <a:gd name="T24" fmla="*/ 542 w 1620"/>
                    <a:gd name="T25" fmla="*/ 263 h 275"/>
                    <a:gd name="T26" fmla="*/ 634 w 1620"/>
                    <a:gd name="T27" fmla="*/ 269 h 275"/>
                    <a:gd name="T28" fmla="*/ 715 w 1620"/>
                    <a:gd name="T29" fmla="*/ 274 h 275"/>
                    <a:gd name="T30" fmla="*/ 787 w 1620"/>
                    <a:gd name="T31" fmla="*/ 275 h 275"/>
                    <a:gd name="T32" fmla="*/ 836 w 1620"/>
                    <a:gd name="T33" fmla="*/ 275 h 275"/>
                    <a:gd name="T34" fmla="*/ 900 w 1620"/>
                    <a:gd name="T35" fmla="*/ 274 h 275"/>
                    <a:gd name="T36" fmla="*/ 999 w 1620"/>
                    <a:gd name="T37" fmla="*/ 270 h 275"/>
                    <a:gd name="T38" fmla="*/ 1070 w 1620"/>
                    <a:gd name="T39" fmla="*/ 265 h 275"/>
                    <a:gd name="T40" fmla="*/ 1141 w 1620"/>
                    <a:gd name="T41" fmla="*/ 257 h 275"/>
                    <a:gd name="T42" fmla="*/ 1229 w 1620"/>
                    <a:gd name="T43" fmla="*/ 245 h 275"/>
                    <a:gd name="T44" fmla="*/ 1295 w 1620"/>
                    <a:gd name="T45" fmla="*/ 235 h 275"/>
                    <a:gd name="T46" fmla="*/ 1353 w 1620"/>
                    <a:gd name="T47" fmla="*/ 223 h 275"/>
                    <a:gd name="T48" fmla="*/ 1420 w 1620"/>
                    <a:gd name="T49" fmla="*/ 206 h 275"/>
                    <a:gd name="T50" fmla="*/ 1488 w 1620"/>
                    <a:gd name="T51" fmla="*/ 183 h 275"/>
                    <a:gd name="T52" fmla="*/ 1536 w 1620"/>
                    <a:gd name="T53" fmla="*/ 162 h 275"/>
                    <a:gd name="T54" fmla="*/ 1572 w 1620"/>
                    <a:gd name="T55" fmla="*/ 142 h 275"/>
                    <a:gd name="T56" fmla="*/ 1597 w 1620"/>
                    <a:gd name="T57" fmla="*/ 119 h 275"/>
                    <a:gd name="T58" fmla="*/ 1614 w 1620"/>
                    <a:gd name="T59" fmla="*/ 96 h 275"/>
                    <a:gd name="T60" fmla="*/ 1620 w 1620"/>
                    <a:gd name="T61" fmla="*/ 77 h 275"/>
                    <a:gd name="T62" fmla="*/ 0 w 1620"/>
                    <a:gd name="T63" fmla="*/ 0 h 27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75"/>
                    <a:gd name="T98" fmla="*/ 1620 w 1620"/>
                    <a:gd name="T99" fmla="*/ 275 h 27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75">
                      <a:moveTo>
                        <a:pt x="0" y="0"/>
                      </a:moveTo>
                      <a:lnTo>
                        <a:pt x="1" y="81"/>
                      </a:lnTo>
                      <a:lnTo>
                        <a:pt x="6" y="96"/>
                      </a:lnTo>
                      <a:lnTo>
                        <a:pt x="16" y="108"/>
                      </a:lnTo>
                      <a:lnTo>
                        <a:pt x="25" y="120"/>
                      </a:lnTo>
                      <a:lnTo>
                        <a:pt x="38" y="131"/>
                      </a:lnTo>
                      <a:lnTo>
                        <a:pt x="53" y="143"/>
                      </a:lnTo>
                      <a:lnTo>
                        <a:pt x="66" y="152"/>
                      </a:lnTo>
                      <a:lnTo>
                        <a:pt x="80" y="159"/>
                      </a:lnTo>
                      <a:lnTo>
                        <a:pt x="97" y="168"/>
                      </a:lnTo>
                      <a:lnTo>
                        <a:pt x="111" y="176"/>
                      </a:lnTo>
                      <a:lnTo>
                        <a:pt x="131" y="182"/>
                      </a:lnTo>
                      <a:lnTo>
                        <a:pt x="150" y="189"/>
                      </a:lnTo>
                      <a:lnTo>
                        <a:pt x="174" y="198"/>
                      </a:lnTo>
                      <a:lnTo>
                        <a:pt x="199" y="205"/>
                      </a:lnTo>
                      <a:lnTo>
                        <a:pt x="220" y="211"/>
                      </a:lnTo>
                      <a:lnTo>
                        <a:pt x="244" y="218"/>
                      </a:lnTo>
                      <a:lnTo>
                        <a:pt x="266" y="222"/>
                      </a:lnTo>
                      <a:lnTo>
                        <a:pt x="290" y="227"/>
                      </a:lnTo>
                      <a:lnTo>
                        <a:pt x="321" y="234"/>
                      </a:lnTo>
                      <a:lnTo>
                        <a:pt x="357" y="240"/>
                      </a:lnTo>
                      <a:lnTo>
                        <a:pt x="389" y="245"/>
                      </a:lnTo>
                      <a:lnTo>
                        <a:pt x="420" y="249"/>
                      </a:lnTo>
                      <a:lnTo>
                        <a:pt x="446" y="253"/>
                      </a:lnTo>
                      <a:lnTo>
                        <a:pt x="490" y="259"/>
                      </a:lnTo>
                      <a:lnTo>
                        <a:pt x="542" y="263"/>
                      </a:lnTo>
                      <a:lnTo>
                        <a:pt x="587" y="266"/>
                      </a:lnTo>
                      <a:lnTo>
                        <a:pt x="634" y="269"/>
                      </a:lnTo>
                      <a:lnTo>
                        <a:pt x="678" y="271"/>
                      </a:lnTo>
                      <a:lnTo>
                        <a:pt x="715" y="274"/>
                      </a:lnTo>
                      <a:lnTo>
                        <a:pt x="756" y="275"/>
                      </a:lnTo>
                      <a:lnTo>
                        <a:pt x="787" y="275"/>
                      </a:lnTo>
                      <a:lnTo>
                        <a:pt x="811" y="275"/>
                      </a:lnTo>
                      <a:lnTo>
                        <a:pt x="836" y="275"/>
                      </a:lnTo>
                      <a:lnTo>
                        <a:pt x="863" y="275"/>
                      </a:lnTo>
                      <a:lnTo>
                        <a:pt x="900" y="274"/>
                      </a:lnTo>
                      <a:lnTo>
                        <a:pt x="954" y="271"/>
                      </a:lnTo>
                      <a:lnTo>
                        <a:pt x="999" y="270"/>
                      </a:lnTo>
                      <a:lnTo>
                        <a:pt x="1035" y="268"/>
                      </a:lnTo>
                      <a:lnTo>
                        <a:pt x="1070" y="265"/>
                      </a:lnTo>
                      <a:lnTo>
                        <a:pt x="1104" y="261"/>
                      </a:lnTo>
                      <a:lnTo>
                        <a:pt x="1141" y="257"/>
                      </a:lnTo>
                      <a:lnTo>
                        <a:pt x="1184" y="253"/>
                      </a:lnTo>
                      <a:lnTo>
                        <a:pt x="1229" y="245"/>
                      </a:lnTo>
                      <a:lnTo>
                        <a:pt x="1265" y="240"/>
                      </a:lnTo>
                      <a:lnTo>
                        <a:pt x="1295" y="235"/>
                      </a:lnTo>
                      <a:lnTo>
                        <a:pt x="1323" y="229"/>
                      </a:lnTo>
                      <a:lnTo>
                        <a:pt x="1353" y="223"/>
                      </a:lnTo>
                      <a:lnTo>
                        <a:pt x="1384" y="216"/>
                      </a:lnTo>
                      <a:lnTo>
                        <a:pt x="1420" y="206"/>
                      </a:lnTo>
                      <a:lnTo>
                        <a:pt x="1454" y="196"/>
                      </a:lnTo>
                      <a:lnTo>
                        <a:pt x="1488" y="183"/>
                      </a:lnTo>
                      <a:lnTo>
                        <a:pt x="1512" y="174"/>
                      </a:lnTo>
                      <a:lnTo>
                        <a:pt x="1536" y="162"/>
                      </a:lnTo>
                      <a:lnTo>
                        <a:pt x="1554" y="153"/>
                      </a:lnTo>
                      <a:lnTo>
                        <a:pt x="1572" y="142"/>
                      </a:lnTo>
                      <a:lnTo>
                        <a:pt x="1585" y="131"/>
                      </a:lnTo>
                      <a:lnTo>
                        <a:pt x="1597" y="119"/>
                      </a:lnTo>
                      <a:lnTo>
                        <a:pt x="1609" y="105"/>
                      </a:lnTo>
                      <a:lnTo>
                        <a:pt x="1614" y="96"/>
                      </a:lnTo>
                      <a:lnTo>
                        <a:pt x="1618" y="86"/>
                      </a:lnTo>
                      <a:lnTo>
                        <a:pt x="1620" y="77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205" name="Freeform 14"/>
                <p:cNvSpPr>
                  <a:spLocks/>
                </p:cNvSpPr>
                <p:nvPr/>
              </p:nvSpPr>
              <p:spPr bwMode="auto">
                <a:xfrm>
                  <a:off x="1828" y="6523"/>
                  <a:ext cx="811" cy="1087"/>
                </a:xfrm>
                <a:custGeom>
                  <a:avLst/>
                  <a:gdLst>
                    <a:gd name="T0" fmla="*/ 1 w 1620"/>
                    <a:gd name="T1" fmla="*/ 1981 h 2174"/>
                    <a:gd name="T2" fmla="*/ 16 w 1620"/>
                    <a:gd name="T3" fmla="*/ 2008 h 2174"/>
                    <a:gd name="T4" fmla="*/ 38 w 1620"/>
                    <a:gd name="T5" fmla="*/ 2030 h 2174"/>
                    <a:gd name="T6" fmla="*/ 66 w 1620"/>
                    <a:gd name="T7" fmla="*/ 2051 h 2174"/>
                    <a:gd name="T8" fmla="*/ 97 w 1620"/>
                    <a:gd name="T9" fmla="*/ 2068 h 2174"/>
                    <a:gd name="T10" fmla="*/ 131 w 1620"/>
                    <a:gd name="T11" fmla="*/ 2082 h 2174"/>
                    <a:gd name="T12" fmla="*/ 174 w 1620"/>
                    <a:gd name="T13" fmla="*/ 2097 h 2174"/>
                    <a:gd name="T14" fmla="*/ 220 w 1620"/>
                    <a:gd name="T15" fmla="*/ 2111 h 2174"/>
                    <a:gd name="T16" fmla="*/ 266 w 1620"/>
                    <a:gd name="T17" fmla="*/ 2121 h 2174"/>
                    <a:gd name="T18" fmla="*/ 321 w 1620"/>
                    <a:gd name="T19" fmla="*/ 2133 h 2174"/>
                    <a:gd name="T20" fmla="*/ 389 w 1620"/>
                    <a:gd name="T21" fmla="*/ 2145 h 2174"/>
                    <a:gd name="T22" fmla="*/ 446 w 1620"/>
                    <a:gd name="T23" fmla="*/ 2152 h 2174"/>
                    <a:gd name="T24" fmla="*/ 542 w 1620"/>
                    <a:gd name="T25" fmla="*/ 2162 h 2174"/>
                    <a:gd name="T26" fmla="*/ 634 w 1620"/>
                    <a:gd name="T27" fmla="*/ 2169 h 2174"/>
                    <a:gd name="T28" fmla="*/ 715 w 1620"/>
                    <a:gd name="T29" fmla="*/ 2173 h 2174"/>
                    <a:gd name="T30" fmla="*/ 787 w 1620"/>
                    <a:gd name="T31" fmla="*/ 2174 h 2174"/>
                    <a:gd name="T32" fmla="*/ 836 w 1620"/>
                    <a:gd name="T33" fmla="*/ 2174 h 2174"/>
                    <a:gd name="T34" fmla="*/ 900 w 1620"/>
                    <a:gd name="T35" fmla="*/ 2173 h 2174"/>
                    <a:gd name="T36" fmla="*/ 999 w 1620"/>
                    <a:gd name="T37" fmla="*/ 2170 h 2174"/>
                    <a:gd name="T38" fmla="*/ 1070 w 1620"/>
                    <a:gd name="T39" fmla="*/ 2165 h 2174"/>
                    <a:gd name="T40" fmla="*/ 1141 w 1620"/>
                    <a:gd name="T41" fmla="*/ 2156 h 2174"/>
                    <a:gd name="T42" fmla="*/ 1229 w 1620"/>
                    <a:gd name="T43" fmla="*/ 2145 h 2174"/>
                    <a:gd name="T44" fmla="*/ 1295 w 1620"/>
                    <a:gd name="T45" fmla="*/ 2134 h 2174"/>
                    <a:gd name="T46" fmla="*/ 1353 w 1620"/>
                    <a:gd name="T47" fmla="*/ 2123 h 2174"/>
                    <a:gd name="T48" fmla="*/ 1420 w 1620"/>
                    <a:gd name="T49" fmla="*/ 2106 h 2174"/>
                    <a:gd name="T50" fmla="*/ 1488 w 1620"/>
                    <a:gd name="T51" fmla="*/ 2083 h 2174"/>
                    <a:gd name="T52" fmla="*/ 1536 w 1620"/>
                    <a:gd name="T53" fmla="*/ 2062 h 2174"/>
                    <a:gd name="T54" fmla="*/ 1572 w 1620"/>
                    <a:gd name="T55" fmla="*/ 2042 h 2174"/>
                    <a:gd name="T56" fmla="*/ 1597 w 1620"/>
                    <a:gd name="T57" fmla="*/ 2018 h 2174"/>
                    <a:gd name="T58" fmla="*/ 1614 w 1620"/>
                    <a:gd name="T59" fmla="*/ 1995 h 2174"/>
                    <a:gd name="T60" fmla="*/ 1620 w 1620"/>
                    <a:gd name="T61" fmla="*/ 1976 h 2174"/>
                    <a:gd name="T62" fmla="*/ 0 w 1620"/>
                    <a:gd name="T63" fmla="*/ 0 h 2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174"/>
                    <a:gd name="T98" fmla="*/ 1620 w 1620"/>
                    <a:gd name="T99" fmla="*/ 2174 h 21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174">
                      <a:moveTo>
                        <a:pt x="0" y="0"/>
                      </a:moveTo>
                      <a:lnTo>
                        <a:pt x="1" y="1981"/>
                      </a:lnTo>
                      <a:lnTo>
                        <a:pt x="6" y="1995"/>
                      </a:lnTo>
                      <a:lnTo>
                        <a:pt x="16" y="2008"/>
                      </a:lnTo>
                      <a:lnTo>
                        <a:pt x="25" y="2019"/>
                      </a:lnTo>
                      <a:lnTo>
                        <a:pt x="38" y="2030"/>
                      </a:lnTo>
                      <a:lnTo>
                        <a:pt x="53" y="2043"/>
                      </a:lnTo>
                      <a:lnTo>
                        <a:pt x="66" y="2051"/>
                      </a:lnTo>
                      <a:lnTo>
                        <a:pt x="80" y="2058"/>
                      </a:lnTo>
                      <a:lnTo>
                        <a:pt x="97" y="2068"/>
                      </a:lnTo>
                      <a:lnTo>
                        <a:pt x="111" y="2075"/>
                      </a:lnTo>
                      <a:lnTo>
                        <a:pt x="131" y="2082"/>
                      </a:lnTo>
                      <a:lnTo>
                        <a:pt x="150" y="2089"/>
                      </a:lnTo>
                      <a:lnTo>
                        <a:pt x="174" y="2097"/>
                      </a:lnTo>
                      <a:lnTo>
                        <a:pt x="199" y="2105"/>
                      </a:lnTo>
                      <a:lnTo>
                        <a:pt x="220" y="2111"/>
                      </a:lnTo>
                      <a:lnTo>
                        <a:pt x="244" y="2117"/>
                      </a:lnTo>
                      <a:lnTo>
                        <a:pt x="266" y="2121"/>
                      </a:lnTo>
                      <a:lnTo>
                        <a:pt x="290" y="2127"/>
                      </a:lnTo>
                      <a:lnTo>
                        <a:pt x="321" y="2133"/>
                      </a:lnTo>
                      <a:lnTo>
                        <a:pt x="357" y="2139"/>
                      </a:lnTo>
                      <a:lnTo>
                        <a:pt x="389" y="2145"/>
                      </a:lnTo>
                      <a:lnTo>
                        <a:pt x="420" y="2149"/>
                      </a:lnTo>
                      <a:lnTo>
                        <a:pt x="446" y="2152"/>
                      </a:lnTo>
                      <a:lnTo>
                        <a:pt x="490" y="2158"/>
                      </a:lnTo>
                      <a:lnTo>
                        <a:pt x="542" y="2162"/>
                      </a:lnTo>
                      <a:lnTo>
                        <a:pt x="587" y="2166"/>
                      </a:lnTo>
                      <a:lnTo>
                        <a:pt x="634" y="2169"/>
                      </a:lnTo>
                      <a:lnTo>
                        <a:pt x="678" y="2171"/>
                      </a:lnTo>
                      <a:lnTo>
                        <a:pt x="715" y="2173"/>
                      </a:lnTo>
                      <a:lnTo>
                        <a:pt x="756" y="2174"/>
                      </a:lnTo>
                      <a:lnTo>
                        <a:pt x="787" y="2174"/>
                      </a:lnTo>
                      <a:lnTo>
                        <a:pt x="811" y="2174"/>
                      </a:lnTo>
                      <a:lnTo>
                        <a:pt x="836" y="2174"/>
                      </a:lnTo>
                      <a:lnTo>
                        <a:pt x="863" y="2174"/>
                      </a:lnTo>
                      <a:lnTo>
                        <a:pt x="900" y="2173"/>
                      </a:lnTo>
                      <a:lnTo>
                        <a:pt x="954" y="2171"/>
                      </a:lnTo>
                      <a:lnTo>
                        <a:pt x="999" y="2170"/>
                      </a:lnTo>
                      <a:lnTo>
                        <a:pt x="1035" y="2168"/>
                      </a:lnTo>
                      <a:lnTo>
                        <a:pt x="1070" y="2165"/>
                      </a:lnTo>
                      <a:lnTo>
                        <a:pt x="1104" y="2160"/>
                      </a:lnTo>
                      <a:lnTo>
                        <a:pt x="1141" y="2156"/>
                      </a:lnTo>
                      <a:lnTo>
                        <a:pt x="1184" y="2152"/>
                      </a:lnTo>
                      <a:lnTo>
                        <a:pt x="1229" y="2145"/>
                      </a:lnTo>
                      <a:lnTo>
                        <a:pt x="1265" y="2139"/>
                      </a:lnTo>
                      <a:lnTo>
                        <a:pt x="1295" y="2134"/>
                      </a:lnTo>
                      <a:lnTo>
                        <a:pt x="1323" y="2129"/>
                      </a:lnTo>
                      <a:lnTo>
                        <a:pt x="1353" y="2123"/>
                      </a:lnTo>
                      <a:lnTo>
                        <a:pt x="1384" y="2115"/>
                      </a:lnTo>
                      <a:lnTo>
                        <a:pt x="1420" y="2106"/>
                      </a:lnTo>
                      <a:lnTo>
                        <a:pt x="1454" y="2095"/>
                      </a:lnTo>
                      <a:lnTo>
                        <a:pt x="1488" y="2083"/>
                      </a:lnTo>
                      <a:lnTo>
                        <a:pt x="1512" y="2073"/>
                      </a:lnTo>
                      <a:lnTo>
                        <a:pt x="1536" y="2062"/>
                      </a:lnTo>
                      <a:lnTo>
                        <a:pt x="1554" y="2052"/>
                      </a:lnTo>
                      <a:lnTo>
                        <a:pt x="1572" y="2042"/>
                      </a:lnTo>
                      <a:lnTo>
                        <a:pt x="1585" y="2030"/>
                      </a:lnTo>
                      <a:lnTo>
                        <a:pt x="1597" y="2018"/>
                      </a:lnTo>
                      <a:lnTo>
                        <a:pt x="1609" y="2005"/>
                      </a:lnTo>
                      <a:lnTo>
                        <a:pt x="1614" y="1995"/>
                      </a:lnTo>
                      <a:lnTo>
                        <a:pt x="1618" y="1986"/>
                      </a:lnTo>
                      <a:lnTo>
                        <a:pt x="1620" y="1976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1828" y="6438"/>
                  <a:ext cx="811" cy="232"/>
                  <a:chOff x="1828" y="6438"/>
                  <a:chExt cx="811" cy="232"/>
                </a:xfrm>
              </p:grpSpPr>
              <p:sp>
                <p:nvSpPr>
                  <p:cNvPr id="86207" name="Freeform 16"/>
                  <p:cNvSpPr>
                    <a:spLocks/>
                  </p:cNvSpPr>
                  <p:nvPr/>
                </p:nvSpPr>
                <p:spPr bwMode="auto">
                  <a:xfrm>
                    <a:off x="1828" y="6533"/>
                    <a:ext cx="811" cy="137"/>
                  </a:xfrm>
                  <a:custGeom>
                    <a:avLst/>
                    <a:gdLst>
                      <a:gd name="T0" fmla="*/ 1 w 1620"/>
                      <a:gd name="T1" fmla="*/ 81 h 275"/>
                      <a:gd name="T2" fmla="*/ 16 w 1620"/>
                      <a:gd name="T3" fmla="*/ 109 h 275"/>
                      <a:gd name="T4" fmla="*/ 38 w 1620"/>
                      <a:gd name="T5" fmla="*/ 131 h 275"/>
                      <a:gd name="T6" fmla="*/ 66 w 1620"/>
                      <a:gd name="T7" fmla="*/ 152 h 275"/>
                      <a:gd name="T8" fmla="*/ 97 w 1620"/>
                      <a:gd name="T9" fmla="*/ 169 h 275"/>
                      <a:gd name="T10" fmla="*/ 131 w 1620"/>
                      <a:gd name="T11" fmla="*/ 182 h 275"/>
                      <a:gd name="T12" fmla="*/ 174 w 1620"/>
                      <a:gd name="T13" fmla="*/ 198 h 275"/>
                      <a:gd name="T14" fmla="*/ 220 w 1620"/>
                      <a:gd name="T15" fmla="*/ 212 h 275"/>
                      <a:gd name="T16" fmla="*/ 266 w 1620"/>
                      <a:gd name="T17" fmla="*/ 222 h 275"/>
                      <a:gd name="T18" fmla="*/ 321 w 1620"/>
                      <a:gd name="T19" fmla="*/ 234 h 275"/>
                      <a:gd name="T20" fmla="*/ 389 w 1620"/>
                      <a:gd name="T21" fmla="*/ 245 h 275"/>
                      <a:gd name="T22" fmla="*/ 446 w 1620"/>
                      <a:gd name="T23" fmla="*/ 253 h 275"/>
                      <a:gd name="T24" fmla="*/ 542 w 1620"/>
                      <a:gd name="T25" fmla="*/ 263 h 275"/>
                      <a:gd name="T26" fmla="*/ 634 w 1620"/>
                      <a:gd name="T27" fmla="*/ 270 h 275"/>
                      <a:gd name="T28" fmla="*/ 715 w 1620"/>
                      <a:gd name="T29" fmla="*/ 274 h 275"/>
                      <a:gd name="T30" fmla="*/ 787 w 1620"/>
                      <a:gd name="T31" fmla="*/ 275 h 275"/>
                      <a:gd name="T32" fmla="*/ 836 w 1620"/>
                      <a:gd name="T33" fmla="*/ 275 h 275"/>
                      <a:gd name="T34" fmla="*/ 900 w 1620"/>
                      <a:gd name="T35" fmla="*/ 274 h 275"/>
                      <a:gd name="T36" fmla="*/ 999 w 1620"/>
                      <a:gd name="T37" fmla="*/ 271 h 275"/>
                      <a:gd name="T38" fmla="*/ 1070 w 1620"/>
                      <a:gd name="T39" fmla="*/ 265 h 275"/>
                      <a:gd name="T40" fmla="*/ 1141 w 1620"/>
                      <a:gd name="T41" fmla="*/ 257 h 275"/>
                      <a:gd name="T42" fmla="*/ 1229 w 1620"/>
                      <a:gd name="T43" fmla="*/ 245 h 275"/>
                      <a:gd name="T44" fmla="*/ 1295 w 1620"/>
                      <a:gd name="T45" fmla="*/ 235 h 275"/>
                      <a:gd name="T46" fmla="*/ 1353 w 1620"/>
                      <a:gd name="T47" fmla="*/ 223 h 275"/>
                      <a:gd name="T48" fmla="*/ 1420 w 1620"/>
                      <a:gd name="T49" fmla="*/ 206 h 275"/>
                      <a:gd name="T50" fmla="*/ 1488 w 1620"/>
                      <a:gd name="T51" fmla="*/ 183 h 275"/>
                      <a:gd name="T52" fmla="*/ 1536 w 1620"/>
                      <a:gd name="T53" fmla="*/ 162 h 275"/>
                      <a:gd name="T54" fmla="*/ 1572 w 1620"/>
                      <a:gd name="T55" fmla="*/ 142 h 275"/>
                      <a:gd name="T56" fmla="*/ 1597 w 1620"/>
                      <a:gd name="T57" fmla="*/ 119 h 275"/>
                      <a:gd name="T58" fmla="*/ 1614 w 1620"/>
                      <a:gd name="T59" fmla="*/ 96 h 275"/>
                      <a:gd name="T60" fmla="*/ 1620 w 1620"/>
                      <a:gd name="T61" fmla="*/ 77 h 275"/>
                      <a:gd name="T62" fmla="*/ 0 w 1620"/>
                      <a:gd name="T63" fmla="*/ 0 h 27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620"/>
                      <a:gd name="T97" fmla="*/ 0 h 275"/>
                      <a:gd name="T98" fmla="*/ 1620 w 1620"/>
                      <a:gd name="T99" fmla="*/ 275 h 27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620" h="275">
                        <a:moveTo>
                          <a:pt x="0" y="0"/>
                        </a:moveTo>
                        <a:lnTo>
                          <a:pt x="1" y="81"/>
                        </a:lnTo>
                        <a:lnTo>
                          <a:pt x="6" y="96"/>
                        </a:lnTo>
                        <a:lnTo>
                          <a:pt x="16" y="109"/>
                        </a:lnTo>
                        <a:lnTo>
                          <a:pt x="25" y="120"/>
                        </a:lnTo>
                        <a:lnTo>
                          <a:pt x="38" y="131"/>
                        </a:lnTo>
                        <a:lnTo>
                          <a:pt x="53" y="143"/>
                        </a:lnTo>
                        <a:lnTo>
                          <a:pt x="66" y="152"/>
                        </a:lnTo>
                        <a:lnTo>
                          <a:pt x="80" y="159"/>
                        </a:lnTo>
                        <a:lnTo>
                          <a:pt x="97" y="169"/>
                        </a:lnTo>
                        <a:lnTo>
                          <a:pt x="111" y="176"/>
                        </a:lnTo>
                        <a:lnTo>
                          <a:pt x="131" y="182"/>
                        </a:lnTo>
                        <a:lnTo>
                          <a:pt x="150" y="190"/>
                        </a:lnTo>
                        <a:lnTo>
                          <a:pt x="174" y="198"/>
                        </a:lnTo>
                        <a:lnTo>
                          <a:pt x="199" y="205"/>
                        </a:lnTo>
                        <a:lnTo>
                          <a:pt x="220" y="212"/>
                        </a:lnTo>
                        <a:lnTo>
                          <a:pt x="244" y="218"/>
                        </a:lnTo>
                        <a:lnTo>
                          <a:pt x="266" y="222"/>
                        </a:lnTo>
                        <a:lnTo>
                          <a:pt x="290" y="228"/>
                        </a:lnTo>
                        <a:lnTo>
                          <a:pt x="321" y="234"/>
                        </a:lnTo>
                        <a:lnTo>
                          <a:pt x="357" y="240"/>
                        </a:lnTo>
                        <a:lnTo>
                          <a:pt x="389" y="245"/>
                        </a:lnTo>
                        <a:lnTo>
                          <a:pt x="420" y="250"/>
                        </a:lnTo>
                        <a:lnTo>
                          <a:pt x="446" y="253"/>
                        </a:lnTo>
                        <a:lnTo>
                          <a:pt x="490" y="259"/>
                        </a:lnTo>
                        <a:lnTo>
                          <a:pt x="542" y="263"/>
                        </a:lnTo>
                        <a:lnTo>
                          <a:pt x="587" y="266"/>
                        </a:lnTo>
                        <a:lnTo>
                          <a:pt x="634" y="270"/>
                        </a:lnTo>
                        <a:lnTo>
                          <a:pt x="678" y="272"/>
                        </a:lnTo>
                        <a:lnTo>
                          <a:pt x="715" y="274"/>
                        </a:lnTo>
                        <a:lnTo>
                          <a:pt x="756" y="275"/>
                        </a:lnTo>
                        <a:lnTo>
                          <a:pt x="787" y="275"/>
                        </a:lnTo>
                        <a:lnTo>
                          <a:pt x="811" y="275"/>
                        </a:lnTo>
                        <a:lnTo>
                          <a:pt x="836" y="275"/>
                        </a:lnTo>
                        <a:lnTo>
                          <a:pt x="863" y="275"/>
                        </a:lnTo>
                        <a:lnTo>
                          <a:pt x="900" y="274"/>
                        </a:lnTo>
                        <a:lnTo>
                          <a:pt x="954" y="272"/>
                        </a:lnTo>
                        <a:lnTo>
                          <a:pt x="999" y="271"/>
                        </a:lnTo>
                        <a:lnTo>
                          <a:pt x="1035" y="269"/>
                        </a:lnTo>
                        <a:lnTo>
                          <a:pt x="1070" y="265"/>
                        </a:lnTo>
                        <a:lnTo>
                          <a:pt x="1104" y="261"/>
                        </a:lnTo>
                        <a:lnTo>
                          <a:pt x="1141" y="257"/>
                        </a:lnTo>
                        <a:lnTo>
                          <a:pt x="1184" y="253"/>
                        </a:lnTo>
                        <a:lnTo>
                          <a:pt x="1229" y="245"/>
                        </a:lnTo>
                        <a:lnTo>
                          <a:pt x="1265" y="240"/>
                        </a:lnTo>
                        <a:lnTo>
                          <a:pt x="1295" y="235"/>
                        </a:lnTo>
                        <a:lnTo>
                          <a:pt x="1323" y="230"/>
                        </a:lnTo>
                        <a:lnTo>
                          <a:pt x="1353" y="223"/>
                        </a:lnTo>
                        <a:lnTo>
                          <a:pt x="1384" y="216"/>
                        </a:lnTo>
                        <a:lnTo>
                          <a:pt x="1420" y="206"/>
                        </a:lnTo>
                        <a:lnTo>
                          <a:pt x="1454" y="196"/>
                        </a:lnTo>
                        <a:lnTo>
                          <a:pt x="1488" y="183"/>
                        </a:lnTo>
                        <a:lnTo>
                          <a:pt x="1512" y="174"/>
                        </a:lnTo>
                        <a:lnTo>
                          <a:pt x="1536" y="162"/>
                        </a:lnTo>
                        <a:lnTo>
                          <a:pt x="1554" y="153"/>
                        </a:lnTo>
                        <a:lnTo>
                          <a:pt x="1572" y="142"/>
                        </a:lnTo>
                        <a:lnTo>
                          <a:pt x="1585" y="131"/>
                        </a:lnTo>
                        <a:lnTo>
                          <a:pt x="1597" y="119"/>
                        </a:lnTo>
                        <a:lnTo>
                          <a:pt x="1609" y="106"/>
                        </a:lnTo>
                        <a:lnTo>
                          <a:pt x="1614" y="96"/>
                        </a:lnTo>
                        <a:lnTo>
                          <a:pt x="1618" y="87"/>
                        </a:lnTo>
                        <a:lnTo>
                          <a:pt x="1620" y="77"/>
                        </a:lnTo>
                        <a:lnTo>
                          <a:pt x="16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8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829" y="6438"/>
                    <a:ext cx="809" cy="202"/>
                  </a:xfrm>
                  <a:prstGeom prst="ellipse">
                    <a:avLst/>
                  </a:prstGeom>
                  <a:solidFill>
                    <a:srgbClr val="202020"/>
                  </a:solidFill>
                  <a:ln w="254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873" y="6656"/>
                <a:ext cx="725" cy="913"/>
                <a:chOff x="1873" y="6656"/>
                <a:chExt cx="725" cy="913"/>
              </a:xfrm>
            </p:grpSpPr>
            <p:grpSp>
              <p:nvGrpSpPr>
                <p:cNvPr id="7" name="Group 19"/>
                <p:cNvGrpSpPr>
                  <a:grpSpLocks/>
                </p:cNvGrpSpPr>
                <p:nvPr/>
              </p:nvGrpSpPr>
              <p:grpSpPr bwMode="auto">
                <a:xfrm>
                  <a:off x="1873" y="6658"/>
                  <a:ext cx="103" cy="875"/>
                  <a:chOff x="1873" y="6658"/>
                  <a:chExt cx="103" cy="875"/>
                </a:xfrm>
              </p:grpSpPr>
              <p:sp>
                <p:nvSpPr>
                  <p:cNvPr id="8620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66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6702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7435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2495" y="6656"/>
                  <a:ext cx="103" cy="876"/>
                  <a:chOff x="2495" y="6656"/>
                  <a:chExt cx="103" cy="876"/>
                </a:xfrm>
              </p:grpSpPr>
              <p:sp>
                <p:nvSpPr>
                  <p:cNvPr id="8619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6656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6700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7433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2338" y="6681"/>
                  <a:ext cx="103" cy="876"/>
                  <a:chOff x="2338" y="6681"/>
                  <a:chExt cx="103" cy="876"/>
                </a:xfrm>
              </p:grpSpPr>
              <p:sp>
                <p:nvSpPr>
                  <p:cNvPr id="8619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6726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7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7459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1"/>
                <p:cNvGrpSpPr>
                  <a:grpSpLocks/>
                </p:cNvGrpSpPr>
                <p:nvPr/>
              </p:nvGrpSpPr>
              <p:grpSpPr bwMode="auto">
                <a:xfrm>
                  <a:off x="2026" y="6681"/>
                  <a:ext cx="103" cy="875"/>
                  <a:chOff x="2026" y="6681"/>
                  <a:chExt cx="103" cy="875"/>
                </a:xfrm>
              </p:grpSpPr>
              <p:sp>
                <p:nvSpPr>
                  <p:cNvPr id="861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026" y="6725"/>
                    <a:ext cx="103" cy="787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4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74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5"/>
                <p:cNvGrpSpPr>
                  <a:grpSpLocks/>
                </p:cNvGrpSpPr>
                <p:nvPr/>
              </p:nvGrpSpPr>
              <p:grpSpPr bwMode="auto">
                <a:xfrm>
                  <a:off x="2182" y="6694"/>
                  <a:ext cx="104" cy="875"/>
                  <a:chOff x="2182" y="6694"/>
                  <a:chExt cx="104" cy="875"/>
                </a:xfrm>
              </p:grpSpPr>
              <p:sp>
                <p:nvSpPr>
                  <p:cNvPr id="8618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6694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0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182" y="6738"/>
                    <a:ext cx="104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7471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6029" name="Freeform 39"/>
            <p:cNvSpPr>
              <a:spLocks/>
            </p:cNvSpPr>
            <p:nvPr/>
          </p:nvSpPr>
          <p:spPr bwMode="auto">
            <a:xfrm>
              <a:off x="2260" y="2145"/>
              <a:ext cx="224" cy="560"/>
            </a:xfrm>
            <a:custGeom>
              <a:avLst/>
              <a:gdLst>
                <a:gd name="T0" fmla="*/ 288 w 480"/>
                <a:gd name="T1" fmla="*/ 1296 h 1344"/>
                <a:gd name="T2" fmla="*/ 144 w 480"/>
                <a:gd name="T3" fmla="*/ 1008 h 1344"/>
                <a:gd name="T4" fmla="*/ 0 w 480"/>
                <a:gd name="T5" fmla="*/ 720 h 1344"/>
                <a:gd name="T6" fmla="*/ 144 w 480"/>
                <a:gd name="T7" fmla="*/ 288 h 1344"/>
                <a:gd name="T8" fmla="*/ 144 w 480"/>
                <a:gd name="T9" fmla="*/ 576 h 1344"/>
                <a:gd name="T10" fmla="*/ 288 w 480"/>
                <a:gd name="T11" fmla="*/ 288 h 1344"/>
                <a:gd name="T12" fmla="*/ 144 w 480"/>
                <a:gd name="T13" fmla="*/ 0 h 1344"/>
                <a:gd name="T14" fmla="*/ 432 w 480"/>
                <a:gd name="T15" fmla="*/ 288 h 1344"/>
                <a:gd name="T16" fmla="*/ 432 w 480"/>
                <a:gd name="T17" fmla="*/ 720 h 1344"/>
                <a:gd name="T18" fmla="*/ 288 w 480"/>
                <a:gd name="T19" fmla="*/ 1296 h 1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0"/>
                <a:gd name="T31" fmla="*/ 0 h 1344"/>
                <a:gd name="T32" fmla="*/ 480 w 480"/>
                <a:gd name="T33" fmla="*/ 1344 h 1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0" h="1344">
                  <a:moveTo>
                    <a:pt x="288" y="1296"/>
                  </a:moveTo>
                  <a:cubicBezTo>
                    <a:pt x="240" y="1344"/>
                    <a:pt x="192" y="1104"/>
                    <a:pt x="144" y="1008"/>
                  </a:cubicBezTo>
                  <a:cubicBezTo>
                    <a:pt x="96" y="912"/>
                    <a:pt x="0" y="840"/>
                    <a:pt x="0" y="720"/>
                  </a:cubicBezTo>
                  <a:cubicBezTo>
                    <a:pt x="0" y="600"/>
                    <a:pt x="120" y="312"/>
                    <a:pt x="144" y="288"/>
                  </a:cubicBezTo>
                  <a:cubicBezTo>
                    <a:pt x="168" y="264"/>
                    <a:pt x="120" y="576"/>
                    <a:pt x="144" y="576"/>
                  </a:cubicBezTo>
                  <a:cubicBezTo>
                    <a:pt x="168" y="576"/>
                    <a:pt x="288" y="384"/>
                    <a:pt x="288" y="288"/>
                  </a:cubicBezTo>
                  <a:cubicBezTo>
                    <a:pt x="288" y="192"/>
                    <a:pt x="120" y="0"/>
                    <a:pt x="144" y="0"/>
                  </a:cubicBezTo>
                  <a:cubicBezTo>
                    <a:pt x="168" y="0"/>
                    <a:pt x="384" y="168"/>
                    <a:pt x="432" y="288"/>
                  </a:cubicBezTo>
                  <a:cubicBezTo>
                    <a:pt x="480" y="408"/>
                    <a:pt x="456" y="552"/>
                    <a:pt x="432" y="720"/>
                  </a:cubicBezTo>
                  <a:cubicBezTo>
                    <a:pt x="408" y="888"/>
                    <a:pt x="336" y="1248"/>
                    <a:pt x="288" y="1296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Freeform 40"/>
            <p:cNvSpPr>
              <a:spLocks/>
            </p:cNvSpPr>
            <p:nvPr/>
          </p:nvSpPr>
          <p:spPr bwMode="auto">
            <a:xfrm>
              <a:off x="2355" y="2225"/>
              <a:ext cx="157" cy="470"/>
            </a:xfrm>
            <a:custGeom>
              <a:avLst/>
              <a:gdLst>
                <a:gd name="T0" fmla="*/ 168 w 336"/>
                <a:gd name="T1" fmla="*/ 1104 h 1128"/>
                <a:gd name="T2" fmla="*/ 24 w 336"/>
                <a:gd name="T3" fmla="*/ 960 h 1128"/>
                <a:gd name="T4" fmla="*/ 24 w 336"/>
                <a:gd name="T5" fmla="*/ 672 h 1128"/>
                <a:gd name="T6" fmla="*/ 24 w 336"/>
                <a:gd name="T7" fmla="*/ 528 h 1128"/>
                <a:gd name="T8" fmla="*/ 24 w 336"/>
                <a:gd name="T9" fmla="*/ 384 h 1128"/>
                <a:gd name="T10" fmla="*/ 168 w 336"/>
                <a:gd name="T11" fmla="*/ 240 h 1128"/>
                <a:gd name="T12" fmla="*/ 168 w 336"/>
                <a:gd name="T13" fmla="*/ 96 h 1128"/>
                <a:gd name="T14" fmla="*/ 168 w 336"/>
                <a:gd name="T15" fmla="*/ 816 h 1128"/>
                <a:gd name="T16" fmla="*/ 168 w 336"/>
                <a:gd name="T17" fmla="*/ 960 h 1128"/>
                <a:gd name="T18" fmla="*/ 312 w 336"/>
                <a:gd name="T19" fmla="*/ 384 h 1128"/>
                <a:gd name="T20" fmla="*/ 312 w 336"/>
                <a:gd name="T21" fmla="*/ 816 h 1128"/>
                <a:gd name="T22" fmla="*/ 168 w 336"/>
                <a:gd name="T23" fmla="*/ 1104 h 11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6"/>
                <a:gd name="T37" fmla="*/ 0 h 1128"/>
                <a:gd name="T38" fmla="*/ 336 w 336"/>
                <a:gd name="T39" fmla="*/ 1128 h 11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6" h="1128">
                  <a:moveTo>
                    <a:pt x="168" y="1104"/>
                  </a:moveTo>
                  <a:cubicBezTo>
                    <a:pt x="120" y="1128"/>
                    <a:pt x="48" y="1032"/>
                    <a:pt x="24" y="960"/>
                  </a:cubicBezTo>
                  <a:cubicBezTo>
                    <a:pt x="0" y="888"/>
                    <a:pt x="24" y="744"/>
                    <a:pt x="24" y="672"/>
                  </a:cubicBezTo>
                  <a:cubicBezTo>
                    <a:pt x="24" y="600"/>
                    <a:pt x="24" y="576"/>
                    <a:pt x="24" y="528"/>
                  </a:cubicBezTo>
                  <a:cubicBezTo>
                    <a:pt x="24" y="480"/>
                    <a:pt x="0" y="432"/>
                    <a:pt x="24" y="384"/>
                  </a:cubicBezTo>
                  <a:cubicBezTo>
                    <a:pt x="48" y="336"/>
                    <a:pt x="144" y="288"/>
                    <a:pt x="168" y="240"/>
                  </a:cubicBezTo>
                  <a:cubicBezTo>
                    <a:pt x="192" y="192"/>
                    <a:pt x="168" y="0"/>
                    <a:pt x="168" y="96"/>
                  </a:cubicBezTo>
                  <a:cubicBezTo>
                    <a:pt x="168" y="192"/>
                    <a:pt x="168" y="672"/>
                    <a:pt x="168" y="816"/>
                  </a:cubicBezTo>
                  <a:cubicBezTo>
                    <a:pt x="168" y="960"/>
                    <a:pt x="144" y="1032"/>
                    <a:pt x="168" y="960"/>
                  </a:cubicBezTo>
                  <a:cubicBezTo>
                    <a:pt x="192" y="888"/>
                    <a:pt x="288" y="408"/>
                    <a:pt x="312" y="384"/>
                  </a:cubicBezTo>
                  <a:cubicBezTo>
                    <a:pt x="336" y="360"/>
                    <a:pt x="336" y="696"/>
                    <a:pt x="312" y="816"/>
                  </a:cubicBezTo>
                  <a:cubicBezTo>
                    <a:pt x="288" y="936"/>
                    <a:pt x="216" y="1080"/>
                    <a:pt x="168" y="1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1" name="Freeform 41"/>
            <p:cNvSpPr>
              <a:spLocks/>
            </p:cNvSpPr>
            <p:nvPr/>
          </p:nvSpPr>
          <p:spPr bwMode="auto">
            <a:xfrm>
              <a:off x="1755" y="2003"/>
              <a:ext cx="276" cy="1202"/>
            </a:xfrm>
            <a:custGeom>
              <a:avLst/>
              <a:gdLst>
                <a:gd name="T0" fmla="*/ 0 w 593"/>
                <a:gd name="T1" fmla="*/ 2880 h 2880"/>
                <a:gd name="T2" fmla="*/ 0 w 593"/>
                <a:gd name="T3" fmla="*/ 0 h 2880"/>
                <a:gd name="T4" fmla="*/ 576 w 593"/>
                <a:gd name="T5" fmla="*/ 144 h 2880"/>
                <a:gd name="T6" fmla="*/ 593 w 593"/>
                <a:gd name="T7" fmla="*/ 2355 h 2880"/>
                <a:gd name="T8" fmla="*/ 0 w 593"/>
                <a:gd name="T9" fmla="*/ 2880 h 2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2880"/>
                <a:gd name="T17" fmla="*/ 593 w 593"/>
                <a:gd name="T18" fmla="*/ 2880 h 2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2880">
                  <a:moveTo>
                    <a:pt x="0" y="2880"/>
                  </a:moveTo>
                  <a:lnTo>
                    <a:pt x="0" y="0"/>
                  </a:lnTo>
                  <a:lnTo>
                    <a:pt x="576" y="144"/>
                  </a:lnTo>
                  <a:lnTo>
                    <a:pt x="593" y="2355"/>
                  </a:lnTo>
                  <a:lnTo>
                    <a:pt x="0" y="288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2" name="Freeform 42"/>
            <p:cNvSpPr>
              <a:spLocks/>
            </p:cNvSpPr>
            <p:nvPr/>
          </p:nvSpPr>
          <p:spPr bwMode="auto">
            <a:xfrm>
              <a:off x="1787" y="2047"/>
              <a:ext cx="202" cy="1120"/>
            </a:xfrm>
            <a:custGeom>
              <a:avLst/>
              <a:gdLst>
                <a:gd name="T0" fmla="*/ 0 w 435"/>
                <a:gd name="T1" fmla="*/ 2715 h 2715"/>
                <a:gd name="T2" fmla="*/ 0 w 435"/>
                <a:gd name="T3" fmla="*/ 0 h 2715"/>
                <a:gd name="T4" fmla="*/ 435 w 435"/>
                <a:gd name="T5" fmla="*/ 90 h 2715"/>
                <a:gd name="T6" fmla="*/ 435 w 435"/>
                <a:gd name="T7" fmla="*/ 2325 h 2715"/>
                <a:gd name="T8" fmla="*/ 0 w 435"/>
                <a:gd name="T9" fmla="*/ 2715 h 2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715"/>
                <a:gd name="T17" fmla="*/ 435 w 435"/>
                <a:gd name="T18" fmla="*/ 2715 h 2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715">
                  <a:moveTo>
                    <a:pt x="0" y="2715"/>
                  </a:moveTo>
                  <a:lnTo>
                    <a:pt x="0" y="0"/>
                  </a:lnTo>
                  <a:lnTo>
                    <a:pt x="435" y="90"/>
                  </a:lnTo>
                  <a:lnTo>
                    <a:pt x="435" y="2325"/>
                  </a:lnTo>
                  <a:lnTo>
                    <a:pt x="0" y="2715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3" name="Oval 43"/>
            <p:cNvSpPr>
              <a:spLocks noChangeArrowheads="1"/>
            </p:cNvSpPr>
            <p:nvPr/>
          </p:nvSpPr>
          <p:spPr bwMode="auto">
            <a:xfrm>
              <a:off x="1807" y="2548"/>
              <a:ext cx="67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4" name="Freeform 44"/>
            <p:cNvSpPr>
              <a:spLocks/>
            </p:cNvSpPr>
            <p:nvPr/>
          </p:nvSpPr>
          <p:spPr bwMode="auto">
            <a:xfrm>
              <a:off x="2020" y="1452"/>
              <a:ext cx="1491" cy="501"/>
            </a:xfrm>
            <a:custGeom>
              <a:avLst/>
              <a:gdLst>
                <a:gd name="T0" fmla="*/ 390 w 3202"/>
                <a:gd name="T1" fmla="*/ 630 h 1200"/>
                <a:gd name="T2" fmla="*/ 510 w 3202"/>
                <a:gd name="T3" fmla="*/ 600 h 1200"/>
                <a:gd name="T4" fmla="*/ 570 w 3202"/>
                <a:gd name="T5" fmla="*/ 570 h 1200"/>
                <a:gd name="T6" fmla="*/ 660 w 3202"/>
                <a:gd name="T7" fmla="*/ 270 h 1200"/>
                <a:gd name="T8" fmla="*/ 780 w 3202"/>
                <a:gd name="T9" fmla="*/ 300 h 1200"/>
                <a:gd name="T10" fmla="*/ 840 w 3202"/>
                <a:gd name="T11" fmla="*/ 330 h 1200"/>
                <a:gd name="T12" fmla="*/ 1020 w 3202"/>
                <a:gd name="T13" fmla="*/ 300 h 1200"/>
                <a:gd name="T14" fmla="*/ 1200 w 3202"/>
                <a:gd name="T15" fmla="*/ 180 h 1200"/>
                <a:gd name="T16" fmla="*/ 1230 w 3202"/>
                <a:gd name="T17" fmla="*/ 120 h 1200"/>
                <a:gd name="T18" fmla="*/ 1350 w 3202"/>
                <a:gd name="T19" fmla="*/ 60 h 1200"/>
                <a:gd name="T20" fmla="*/ 1500 w 3202"/>
                <a:gd name="T21" fmla="*/ 90 h 1200"/>
                <a:gd name="T22" fmla="*/ 1560 w 3202"/>
                <a:gd name="T23" fmla="*/ 120 h 1200"/>
                <a:gd name="T24" fmla="*/ 1800 w 3202"/>
                <a:gd name="T25" fmla="*/ 90 h 1200"/>
                <a:gd name="T26" fmla="*/ 2130 w 3202"/>
                <a:gd name="T27" fmla="*/ 0 h 1200"/>
                <a:gd name="T28" fmla="*/ 2310 w 3202"/>
                <a:gd name="T29" fmla="*/ 60 h 1200"/>
                <a:gd name="T30" fmla="*/ 2370 w 3202"/>
                <a:gd name="T31" fmla="*/ 120 h 1200"/>
                <a:gd name="T32" fmla="*/ 2400 w 3202"/>
                <a:gd name="T33" fmla="*/ 180 h 1200"/>
                <a:gd name="T34" fmla="*/ 2760 w 3202"/>
                <a:gd name="T35" fmla="*/ 210 h 1200"/>
                <a:gd name="T36" fmla="*/ 3060 w 3202"/>
                <a:gd name="T37" fmla="*/ 240 h 1200"/>
                <a:gd name="T38" fmla="*/ 3120 w 3202"/>
                <a:gd name="T39" fmla="*/ 450 h 1200"/>
                <a:gd name="T40" fmla="*/ 3000 w 3202"/>
                <a:gd name="T41" fmla="*/ 510 h 1200"/>
                <a:gd name="T42" fmla="*/ 2940 w 3202"/>
                <a:gd name="T43" fmla="*/ 540 h 1200"/>
                <a:gd name="T44" fmla="*/ 3090 w 3202"/>
                <a:gd name="T45" fmla="*/ 930 h 1200"/>
                <a:gd name="T46" fmla="*/ 2790 w 3202"/>
                <a:gd name="T47" fmla="*/ 990 h 1200"/>
                <a:gd name="T48" fmla="*/ 2670 w 3202"/>
                <a:gd name="T49" fmla="*/ 930 h 1200"/>
                <a:gd name="T50" fmla="*/ 2610 w 3202"/>
                <a:gd name="T51" fmla="*/ 900 h 1200"/>
                <a:gd name="T52" fmla="*/ 2430 w 3202"/>
                <a:gd name="T53" fmla="*/ 960 h 1200"/>
                <a:gd name="T54" fmla="*/ 2310 w 3202"/>
                <a:gd name="T55" fmla="*/ 1020 h 1200"/>
                <a:gd name="T56" fmla="*/ 2070 w 3202"/>
                <a:gd name="T57" fmla="*/ 930 h 1200"/>
                <a:gd name="T58" fmla="*/ 1920 w 3202"/>
                <a:gd name="T59" fmla="*/ 900 h 1200"/>
                <a:gd name="T60" fmla="*/ 1650 w 3202"/>
                <a:gd name="T61" fmla="*/ 930 h 1200"/>
                <a:gd name="T62" fmla="*/ 1410 w 3202"/>
                <a:gd name="T63" fmla="*/ 1080 h 1200"/>
                <a:gd name="T64" fmla="*/ 1230 w 3202"/>
                <a:gd name="T65" fmla="*/ 1050 h 1200"/>
                <a:gd name="T66" fmla="*/ 1140 w 3202"/>
                <a:gd name="T67" fmla="*/ 1020 h 1200"/>
                <a:gd name="T68" fmla="*/ 960 w 3202"/>
                <a:gd name="T69" fmla="*/ 1050 h 1200"/>
                <a:gd name="T70" fmla="*/ 840 w 3202"/>
                <a:gd name="T71" fmla="*/ 1140 h 1200"/>
                <a:gd name="T72" fmla="*/ 720 w 3202"/>
                <a:gd name="T73" fmla="*/ 1200 h 1200"/>
                <a:gd name="T74" fmla="*/ 330 w 3202"/>
                <a:gd name="T75" fmla="*/ 1140 h 1200"/>
                <a:gd name="T76" fmla="*/ 150 w 3202"/>
                <a:gd name="T77" fmla="*/ 1080 h 1200"/>
                <a:gd name="T78" fmla="*/ 60 w 3202"/>
                <a:gd name="T79" fmla="*/ 810 h 1200"/>
                <a:gd name="T80" fmla="*/ 0 w 3202"/>
                <a:gd name="T81" fmla="*/ 780 h 1200"/>
                <a:gd name="T82" fmla="*/ 30 w 3202"/>
                <a:gd name="T83" fmla="*/ 660 h 1200"/>
                <a:gd name="T84" fmla="*/ 60 w 3202"/>
                <a:gd name="T85" fmla="*/ 570 h 1200"/>
                <a:gd name="T86" fmla="*/ 180 w 3202"/>
                <a:gd name="T87" fmla="*/ 540 h 1200"/>
                <a:gd name="T88" fmla="*/ 210 w 3202"/>
                <a:gd name="T89" fmla="*/ 480 h 1200"/>
                <a:gd name="T90" fmla="*/ 300 w 3202"/>
                <a:gd name="T91" fmla="*/ 570 h 1200"/>
                <a:gd name="T92" fmla="*/ 390 w 3202"/>
                <a:gd name="T93" fmla="*/ 630 h 12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02"/>
                <a:gd name="T142" fmla="*/ 0 h 1200"/>
                <a:gd name="T143" fmla="*/ 3202 w 3202"/>
                <a:gd name="T144" fmla="*/ 1200 h 12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02" h="1200">
                  <a:moveTo>
                    <a:pt x="390" y="630"/>
                  </a:moveTo>
                  <a:cubicBezTo>
                    <a:pt x="430" y="620"/>
                    <a:pt x="471" y="613"/>
                    <a:pt x="510" y="600"/>
                  </a:cubicBezTo>
                  <a:cubicBezTo>
                    <a:pt x="531" y="593"/>
                    <a:pt x="564" y="591"/>
                    <a:pt x="570" y="570"/>
                  </a:cubicBezTo>
                  <a:cubicBezTo>
                    <a:pt x="667" y="245"/>
                    <a:pt x="503" y="349"/>
                    <a:pt x="660" y="270"/>
                  </a:cubicBezTo>
                  <a:cubicBezTo>
                    <a:pt x="700" y="280"/>
                    <a:pt x="741" y="287"/>
                    <a:pt x="780" y="300"/>
                  </a:cubicBezTo>
                  <a:cubicBezTo>
                    <a:pt x="801" y="307"/>
                    <a:pt x="818" y="330"/>
                    <a:pt x="840" y="330"/>
                  </a:cubicBezTo>
                  <a:cubicBezTo>
                    <a:pt x="901" y="330"/>
                    <a:pt x="960" y="310"/>
                    <a:pt x="1020" y="300"/>
                  </a:cubicBezTo>
                  <a:cubicBezTo>
                    <a:pt x="1107" y="256"/>
                    <a:pt x="1145" y="253"/>
                    <a:pt x="1200" y="180"/>
                  </a:cubicBezTo>
                  <a:cubicBezTo>
                    <a:pt x="1213" y="162"/>
                    <a:pt x="1213" y="134"/>
                    <a:pt x="1230" y="120"/>
                  </a:cubicBezTo>
                  <a:cubicBezTo>
                    <a:pt x="1265" y="92"/>
                    <a:pt x="1350" y="60"/>
                    <a:pt x="1350" y="60"/>
                  </a:cubicBezTo>
                  <a:cubicBezTo>
                    <a:pt x="1400" y="70"/>
                    <a:pt x="1451" y="76"/>
                    <a:pt x="1500" y="90"/>
                  </a:cubicBezTo>
                  <a:cubicBezTo>
                    <a:pt x="1522" y="96"/>
                    <a:pt x="1538" y="120"/>
                    <a:pt x="1560" y="120"/>
                  </a:cubicBezTo>
                  <a:cubicBezTo>
                    <a:pt x="1641" y="120"/>
                    <a:pt x="1720" y="100"/>
                    <a:pt x="1800" y="90"/>
                  </a:cubicBezTo>
                  <a:cubicBezTo>
                    <a:pt x="2028" y="14"/>
                    <a:pt x="1918" y="42"/>
                    <a:pt x="2130" y="0"/>
                  </a:cubicBezTo>
                  <a:cubicBezTo>
                    <a:pt x="2182" y="13"/>
                    <a:pt x="2262" y="24"/>
                    <a:pt x="2310" y="60"/>
                  </a:cubicBezTo>
                  <a:cubicBezTo>
                    <a:pt x="2333" y="77"/>
                    <a:pt x="2353" y="97"/>
                    <a:pt x="2370" y="120"/>
                  </a:cubicBezTo>
                  <a:cubicBezTo>
                    <a:pt x="2383" y="138"/>
                    <a:pt x="2378" y="175"/>
                    <a:pt x="2400" y="180"/>
                  </a:cubicBezTo>
                  <a:cubicBezTo>
                    <a:pt x="2517" y="207"/>
                    <a:pt x="2640" y="199"/>
                    <a:pt x="2760" y="210"/>
                  </a:cubicBezTo>
                  <a:cubicBezTo>
                    <a:pt x="2860" y="219"/>
                    <a:pt x="2960" y="230"/>
                    <a:pt x="3060" y="240"/>
                  </a:cubicBezTo>
                  <a:cubicBezTo>
                    <a:pt x="3139" y="280"/>
                    <a:pt x="3202" y="351"/>
                    <a:pt x="3120" y="450"/>
                  </a:cubicBezTo>
                  <a:cubicBezTo>
                    <a:pt x="3091" y="484"/>
                    <a:pt x="3040" y="490"/>
                    <a:pt x="3000" y="510"/>
                  </a:cubicBezTo>
                  <a:cubicBezTo>
                    <a:pt x="2980" y="520"/>
                    <a:pt x="2940" y="540"/>
                    <a:pt x="2940" y="540"/>
                  </a:cubicBezTo>
                  <a:cubicBezTo>
                    <a:pt x="2966" y="699"/>
                    <a:pt x="2976" y="816"/>
                    <a:pt x="3090" y="930"/>
                  </a:cubicBezTo>
                  <a:cubicBezTo>
                    <a:pt x="3018" y="1075"/>
                    <a:pt x="2962" y="1015"/>
                    <a:pt x="2790" y="990"/>
                  </a:cubicBezTo>
                  <a:cubicBezTo>
                    <a:pt x="2750" y="970"/>
                    <a:pt x="2710" y="950"/>
                    <a:pt x="2670" y="930"/>
                  </a:cubicBezTo>
                  <a:cubicBezTo>
                    <a:pt x="2650" y="920"/>
                    <a:pt x="2610" y="900"/>
                    <a:pt x="2610" y="900"/>
                  </a:cubicBezTo>
                  <a:cubicBezTo>
                    <a:pt x="2550" y="920"/>
                    <a:pt x="2490" y="940"/>
                    <a:pt x="2430" y="960"/>
                  </a:cubicBezTo>
                  <a:cubicBezTo>
                    <a:pt x="2388" y="974"/>
                    <a:pt x="2310" y="1020"/>
                    <a:pt x="2310" y="1020"/>
                  </a:cubicBezTo>
                  <a:cubicBezTo>
                    <a:pt x="2147" y="979"/>
                    <a:pt x="2227" y="1008"/>
                    <a:pt x="2070" y="930"/>
                  </a:cubicBezTo>
                  <a:cubicBezTo>
                    <a:pt x="2024" y="907"/>
                    <a:pt x="1970" y="910"/>
                    <a:pt x="1920" y="900"/>
                  </a:cubicBezTo>
                  <a:cubicBezTo>
                    <a:pt x="1830" y="910"/>
                    <a:pt x="1738" y="910"/>
                    <a:pt x="1650" y="930"/>
                  </a:cubicBezTo>
                  <a:cubicBezTo>
                    <a:pt x="1543" y="955"/>
                    <a:pt x="1501" y="1035"/>
                    <a:pt x="1410" y="1080"/>
                  </a:cubicBezTo>
                  <a:cubicBezTo>
                    <a:pt x="1350" y="1070"/>
                    <a:pt x="1289" y="1063"/>
                    <a:pt x="1230" y="1050"/>
                  </a:cubicBezTo>
                  <a:cubicBezTo>
                    <a:pt x="1199" y="1043"/>
                    <a:pt x="1172" y="1020"/>
                    <a:pt x="1140" y="1020"/>
                  </a:cubicBezTo>
                  <a:cubicBezTo>
                    <a:pt x="1079" y="1020"/>
                    <a:pt x="1020" y="1040"/>
                    <a:pt x="960" y="1050"/>
                  </a:cubicBezTo>
                  <a:cubicBezTo>
                    <a:pt x="755" y="1153"/>
                    <a:pt x="1067" y="988"/>
                    <a:pt x="840" y="1140"/>
                  </a:cubicBezTo>
                  <a:cubicBezTo>
                    <a:pt x="803" y="1165"/>
                    <a:pt x="720" y="1200"/>
                    <a:pt x="720" y="1200"/>
                  </a:cubicBezTo>
                  <a:cubicBezTo>
                    <a:pt x="676" y="1194"/>
                    <a:pt x="385" y="1154"/>
                    <a:pt x="330" y="1140"/>
                  </a:cubicBezTo>
                  <a:cubicBezTo>
                    <a:pt x="269" y="1125"/>
                    <a:pt x="150" y="1080"/>
                    <a:pt x="150" y="1080"/>
                  </a:cubicBezTo>
                  <a:cubicBezTo>
                    <a:pt x="136" y="1023"/>
                    <a:pt x="107" y="857"/>
                    <a:pt x="60" y="810"/>
                  </a:cubicBezTo>
                  <a:cubicBezTo>
                    <a:pt x="44" y="794"/>
                    <a:pt x="20" y="790"/>
                    <a:pt x="0" y="780"/>
                  </a:cubicBezTo>
                  <a:cubicBezTo>
                    <a:pt x="10" y="740"/>
                    <a:pt x="19" y="700"/>
                    <a:pt x="30" y="660"/>
                  </a:cubicBezTo>
                  <a:cubicBezTo>
                    <a:pt x="39" y="630"/>
                    <a:pt x="35" y="590"/>
                    <a:pt x="60" y="570"/>
                  </a:cubicBezTo>
                  <a:cubicBezTo>
                    <a:pt x="92" y="544"/>
                    <a:pt x="140" y="550"/>
                    <a:pt x="180" y="540"/>
                  </a:cubicBezTo>
                  <a:cubicBezTo>
                    <a:pt x="190" y="520"/>
                    <a:pt x="189" y="487"/>
                    <a:pt x="210" y="480"/>
                  </a:cubicBezTo>
                  <a:cubicBezTo>
                    <a:pt x="274" y="459"/>
                    <a:pt x="276" y="551"/>
                    <a:pt x="300" y="570"/>
                  </a:cubicBezTo>
                  <a:cubicBezTo>
                    <a:pt x="381" y="634"/>
                    <a:pt x="476" y="630"/>
                    <a:pt x="390" y="630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5" name="Freeform 45"/>
            <p:cNvSpPr>
              <a:spLocks/>
            </p:cNvSpPr>
            <p:nvPr/>
          </p:nvSpPr>
          <p:spPr bwMode="auto">
            <a:xfrm>
              <a:off x="2188" y="1732"/>
              <a:ext cx="242" cy="675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6" name="Line 46"/>
            <p:cNvSpPr>
              <a:spLocks noChangeShapeType="1"/>
            </p:cNvSpPr>
            <p:nvPr/>
          </p:nvSpPr>
          <p:spPr bwMode="auto">
            <a:xfrm flipV="1">
              <a:off x="4506" y="1321"/>
              <a:ext cx="251" cy="20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7" name="Line 47"/>
            <p:cNvSpPr>
              <a:spLocks noChangeShapeType="1"/>
            </p:cNvSpPr>
            <p:nvPr/>
          </p:nvSpPr>
          <p:spPr bwMode="auto">
            <a:xfrm>
              <a:off x="4324" y="3424"/>
              <a:ext cx="6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Line 48"/>
            <p:cNvSpPr>
              <a:spLocks noChangeShapeType="1"/>
            </p:cNvSpPr>
            <p:nvPr/>
          </p:nvSpPr>
          <p:spPr bwMode="auto">
            <a:xfrm flipH="1" flipV="1">
              <a:off x="4604" y="1246"/>
              <a:ext cx="0" cy="2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9" name="AutoShape 49"/>
            <p:cNvSpPr>
              <a:spLocks noChangeArrowheads="1"/>
            </p:cNvSpPr>
            <p:nvPr/>
          </p:nvSpPr>
          <p:spPr bwMode="auto">
            <a:xfrm rot="-2228134">
              <a:off x="1849" y="2925"/>
              <a:ext cx="584" cy="108"/>
            </a:xfrm>
            <a:prstGeom prst="curvedUpArrow">
              <a:avLst>
                <a:gd name="adj1" fmla="val 114482"/>
                <a:gd name="adj2" fmla="val 236048"/>
                <a:gd name="adj3" fmla="val 6206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0" name="Line 50"/>
            <p:cNvSpPr>
              <a:spLocks noChangeShapeType="1"/>
            </p:cNvSpPr>
            <p:nvPr/>
          </p:nvSpPr>
          <p:spPr bwMode="auto">
            <a:xfrm>
              <a:off x="4771" y="3405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1" name="Line 51"/>
            <p:cNvSpPr>
              <a:spLocks noChangeShapeType="1"/>
            </p:cNvSpPr>
            <p:nvPr/>
          </p:nvSpPr>
          <p:spPr bwMode="auto">
            <a:xfrm>
              <a:off x="4394" y="3405"/>
              <a:ext cx="0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2" name="AutoShape 52"/>
            <p:cNvSpPr>
              <a:spLocks noChangeArrowheads="1"/>
            </p:cNvSpPr>
            <p:nvPr/>
          </p:nvSpPr>
          <p:spPr bwMode="auto">
            <a:xfrm rot="-3899750" flipH="1" flipV="1">
              <a:off x="1810" y="1860"/>
              <a:ext cx="490" cy="230"/>
            </a:xfrm>
            <a:prstGeom prst="curvedDownArrow">
              <a:avLst>
                <a:gd name="adj1" fmla="val 33180"/>
                <a:gd name="adj2" fmla="val 80582"/>
                <a:gd name="adj3" fmla="val 36032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3" name="Line 53"/>
            <p:cNvSpPr>
              <a:spLocks noChangeShapeType="1"/>
            </p:cNvSpPr>
            <p:nvPr/>
          </p:nvSpPr>
          <p:spPr bwMode="auto">
            <a:xfrm flipV="1">
              <a:off x="3347" y="1365"/>
              <a:ext cx="628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4" name="Line 54"/>
            <p:cNvSpPr>
              <a:spLocks noChangeShapeType="1"/>
            </p:cNvSpPr>
            <p:nvPr/>
          </p:nvSpPr>
          <p:spPr bwMode="auto">
            <a:xfrm>
              <a:off x="3514" y="1577"/>
              <a:ext cx="46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5" name="Line 55"/>
            <p:cNvSpPr>
              <a:spLocks noChangeShapeType="1"/>
            </p:cNvSpPr>
            <p:nvPr/>
          </p:nvSpPr>
          <p:spPr bwMode="auto">
            <a:xfrm>
              <a:off x="3668" y="1778"/>
              <a:ext cx="2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6" name="Line 56"/>
            <p:cNvSpPr>
              <a:spLocks noChangeShapeType="1"/>
            </p:cNvSpPr>
            <p:nvPr/>
          </p:nvSpPr>
          <p:spPr bwMode="auto">
            <a:xfrm>
              <a:off x="3780" y="1991"/>
              <a:ext cx="1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7" name="Line 57"/>
            <p:cNvSpPr>
              <a:spLocks noChangeShapeType="1"/>
            </p:cNvSpPr>
            <p:nvPr/>
          </p:nvSpPr>
          <p:spPr bwMode="auto">
            <a:xfrm>
              <a:off x="3849" y="2216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8" name="Line 58"/>
            <p:cNvSpPr>
              <a:spLocks noChangeShapeType="1"/>
            </p:cNvSpPr>
            <p:nvPr/>
          </p:nvSpPr>
          <p:spPr bwMode="auto">
            <a:xfrm flipH="1">
              <a:off x="4129" y="2817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9" name="Line 59"/>
            <p:cNvSpPr>
              <a:spLocks noChangeShapeType="1"/>
            </p:cNvSpPr>
            <p:nvPr/>
          </p:nvSpPr>
          <p:spPr bwMode="auto">
            <a:xfrm flipH="1">
              <a:off x="4129" y="3004"/>
              <a:ext cx="1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0" name="Line 60"/>
            <p:cNvSpPr>
              <a:spLocks noChangeShapeType="1"/>
            </p:cNvSpPr>
            <p:nvPr/>
          </p:nvSpPr>
          <p:spPr bwMode="auto">
            <a:xfrm flipH="1">
              <a:off x="4143" y="3230"/>
              <a:ext cx="2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1" name="Rectangle 61"/>
            <p:cNvSpPr>
              <a:spLocks noChangeArrowheads="1"/>
            </p:cNvSpPr>
            <p:nvPr/>
          </p:nvSpPr>
          <p:spPr bwMode="auto">
            <a:xfrm>
              <a:off x="331" y="1215"/>
              <a:ext cx="1145" cy="21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2" name="Line 62"/>
            <p:cNvSpPr>
              <a:spLocks noChangeShapeType="1"/>
            </p:cNvSpPr>
            <p:nvPr/>
          </p:nvSpPr>
          <p:spPr bwMode="auto">
            <a:xfrm flipV="1">
              <a:off x="331" y="2954"/>
              <a:ext cx="1145" cy="4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3" name="Line 63"/>
            <p:cNvSpPr>
              <a:spLocks noChangeShapeType="1"/>
            </p:cNvSpPr>
            <p:nvPr/>
          </p:nvSpPr>
          <p:spPr bwMode="auto">
            <a:xfrm>
              <a:off x="331" y="1215"/>
              <a:ext cx="1131" cy="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4" name="Line 64"/>
            <p:cNvSpPr>
              <a:spLocks noChangeShapeType="1"/>
            </p:cNvSpPr>
            <p:nvPr/>
          </p:nvSpPr>
          <p:spPr bwMode="auto">
            <a:xfrm>
              <a:off x="1476" y="3355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5" name="Line 65"/>
            <p:cNvSpPr>
              <a:spLocks noChangeShapeType="1"/>
            </p:cNvSpPr>
            <p:nvPr/>
          </p:nvSpPr>
          <p:spPr bwMode="auto">
            <a:xfrm flipV="1">
              <a:off x="1462" y="1202"/>
              <a:ext cx="98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6" name="Oval 66"/>
            <p:cNvSpPr>
              <a:spLocks noChangeArrowheads="1"/>
            </p:cNvSpPr>
            <p:nvPr/>
          </p:nvSpPr>
          <p:spPr bwMode="auto">
            <a:xfrm>
              <a:off x="942" y="2623"/>
              <a:ext cx="66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7" name="Freeform 67" descr="Purple mesh"/>
            <p:cNvSpPr>
              <a:spLocks/>
            </p:cNvSpPr>
            <p:nvPr/>
          </p:nvSpPr>
          <p:spPr bwMode="auto">
            <a:xfrm>
              <a:off x="317" y="2961"/>
              <a:ext cx="1159" cy="413"/>
            </a:xfrm>
            <a:custGeom>
              <a:avLst/>
              <a:gdLst>
                <a:gd name="T0" fmla="*/ 0 w 2460"/>
                <a:gd name="T1" fmla="*/ 990 h 990"/>
                <a:gd name="T2" fmla="*/ 2460 w 2460"/>
                <a:gd name="T3" fmla="*/ 0 h 990"/>
                <a:gd name="T4" fmla="*/ 2460 w 2460"/>
                <a:gd name="T5" fmla="*/ 990 h 990"/>
                <a:gd name="T6" fmla="*/ 0 w 2460"/>
                <a:gd name="T7" fmla="*/ 990 h 9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90"/>
                <a:gd name="T14" fmla="*/ 2460 w 2460"/>
                <a:gd name="T15" fmla="*/ 990 h 9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90">
                  <a:moveTo>
                    <a:pt x="0" y="990"/>
                  </a:moveTo>
                  <a:lnTo>
                    <a:pt x="2460" y="0"/>
                  </a:lnTo>
                  <a:lnTo>
                    <a:pt x="2460" y="990"/>
                  </a:lnTo>
                  <a:lnTo>
                    <a:pt x="0" y="99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8" name="Freeform 68" descr="Newsprint"/>
            <p:cNvSpPr>
              <a:spLocks/>
            </p:cNvSpPr>
            <p:nvPr/>
          </p:nvSpPr>
          <p:spPr bwMode="auto">
            <a:xfrm>
              <a:off x="331" y="1221"/>
              <a:ext cx="1145" cy="375"/>
            </a:xfrm>
            <a:custGeom>
              <a:avLst/>
              <a:gdLst>
                <a:gd name="T0" fmla="*/ 0 w 2460"/>
                <a:gd name="T1" fmla="*/ 0 h 900"/>
                <a:gd name="T2" fmla="*/ 2460 w 2460"/>
                <a:gd name="T3" fmla="*/ 0 h 900"/>
                <a:gd name="T4" fmla="*/ 2460 w 2460"/>
                <a:gd name="T5" fmla="*/ 900 h 900"/>
                <a:gd name="T6" fmla="*/ 0 w 246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00"/>
                <a:gd name="T14" fmla="*/ 2460 w 246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00">
                  <a:moveTo>
                    <a:pt x="0" y="0"/>
                  </a:moveTo>
                  <a:lnTo>
                    <a:pt x="2460" y="0"/>
                  </a:lnTo>
                  <a:lnTo>
                    <a:pt x="2460" y="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9" name="Freeform 69" descr="Pink tissue paper"/>
            <p:cNvSpPr>
              <a:spLocks/>
            </p:cNvSpPr>
            <p:nvPr/>
          </p:nvSpPr>
          <p:spPr bwMode="auto">
            <a:xfrm>
              <a:off x="331" y="1221"/>
              <a:ext cx="1145" cy="2140"/>
            </a:xfrm>
            <a:custGeom>
              <a:avLst/>
              <a:gdLst>
                <a:gd name="T0" fmla="*/ 1200 w 2460"/>
                <a:gd name="T1" fmla="*/ 4650 h 5130"/>
                <a:gd name="T2" fmla="*/ 0 w 2460"/>
                <a:gd name="T3" fmla="*/ 5130 h 5130"/>
                <a:gd name="T4" fmla="*/ 0 w 2460"/>
                <a:gd name="T5" fmla="*/ 0 h 5130"/>
                <a:gd name="T6" fmla="*/ 2460 w 2460"/>
                <a:gd name="T7" fmla="*/ 900 h 5130"/>
                <a:gd name="T8" fmla="*/ 2460 w 2460"/>
                <a:gd name="T9" fmla="*/ 4170 h 5130"/>
                <a:gd name="T10" fmla="*/ 1830 w 2460"/>
                <a:gd name="T11" fmla="*/ 4410 h 5130"/>
                <a:gd name="T12" fmla="*/ 1830 w 2460"/>
                <a:gd name="T13" fmla="*/ 1890 h 5130"/>
                <a:gd name="T14" fmla="*/ 1170 w 2460"/>
                <a:gd name="T15" fmla="*/ 1770 h 5130"/>
                <a:gd name="T16" fmla="*/ 1200 w 2460"/>
                <a:gd name="T17" fmla="*/ 4650 h 5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0"/>
                <a:gd name="T28" fmla="*/ 0 h 5130"/>
                <a:gd name="T29" fmla="*/ 2460 w 2460"/>
                <a:gd name="T30" fmla="*/ 5130 h 5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0" h="5130">
                  <a:moveTo>
                    <a:pt x="1200" y="4650"/>
                  </a:moveTo>
                  <a:lnTo>
                    <a:pt x="0" y="5130"/>
                  </a:lnTo>
                  <a:lnTo>
                    <a:pt x="0" y="0"/>
                  </a:lnTo>
                  <a:lnTo>
                    <a:pt x="2460" y="900"/>
                  </a:lnTo>
                  <a:lnTo>
                    <a:pt x="2460" y="4170"/>
                  </a:lnTo>
                  <a:lnTo>
                    <a:pt x="1830" y="4410"/>
                  </a:lnTo>
                  <a:lnTo>
                    <a:pt x="1830" y="1890"/>
                  </a:lnTo>
                  <a:lnTo>
                    <a:pt x="1170" y="1770"/>
                  </a:lnTo>
                  <a:lnTo>
                    <a:pt x="1200" y="4650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0" name="Freeform 70"/>
            <p:cNvSpPr>
              <a:spLocks/>
            </p:cNvSpPr>
            <p:nvPr/>
          </p:nvSpPr>
          <p:spPr bwMode="auto">
            <a:xfrm>
              <a:off x="586" y="1262"/>
              <a:ext cx="858" cy="494"/>
            </a:xfrm>
            <a:custGeom>
              <a:avLst/>
              <a:gdLst>
                <a:gd name="T0" fmla="*/ 1564 w 1844"/>
                <a:gd name="T1" fmla="*/ 973 h 1182"/>
                <a:gd name="T2" fmla="*/ 1492 w 1844"/>
                <a:gd name="T3" fmla="*/ 965 h 1182"/>
                <a:gd name="T4" fmla="*/ 1450 w 1844"/>
                <a:gd name="T5" fmla="*/ 972 h 1182"/>
                <a:gd name="T6" fmla="*/ 1300 w 1844"/>
                <a:gd name="T7" fmla="*/ 1166 h 1182"/>
                <a:gd name="T8" fmla="*/ 1248 w 1844"/>
                <a:gd name="T9" fmla="*/ 1115 h 1182"/>
                <a:gd name="T10" fmla="*/ 1227 w 1844"/>
                <a:gd name="T11" fmla="*/ 1078 h 1182"/>
                <a:gd name="T12" fmla="*/ 1122 w 1844"/>
                <a:gd name="T13" fmla="*/ 1055 h 1182"/>
                <a:gd name="T14" fmla="*/ 987 w 1844"/>
                <a:gd name="T15" fmla="*/ 1097 h 1182"/>
                <a:gd name="T16" fmla="*/ 951 w 1844"/>
                <a:gd name="T17" fmla="*/ 1134 h 1182"/>
                <a:gd name="T18" fmla="*/ 867 w 1844"/>
                <a:gd name="T19" fmla="*/ 1147 h 1182"/>
                <a:gd name="T20" fmla="*/ 799 w 1844"/>
                <a:gd name="T21" fmla="*/ 1088 h 1182"/>
                <a:gd name="T22" fmla="*/ 779 w 1844"/>
                <a:gd name="T23" fmla="*/ 1052 h 1182"/>
                <a:gd name="T24" fmla="*/ 643 w 1844"/>
                <a:gd name="T25" fmla="*/ 1014 h 1182"/>
                <a:gd name="T26" fmla="*/ 439 w 1844"/>
                <a:gd name="T27" fmla="*/ 997 h 1182"/>
                <a:gd name="T28" fmla="*/ 366 w 1844"/>
                <a:gd name="T29" fmla="*/ 909 h 1182"/>
                <a:gd name="T30" fmla="*/ 355 w 1844"/>
                <a:gd name="T31" fmla="*/ 851 h 1182"/>
                <a:gd name="T32" fmla="*/ 360 w 1844"/>
                <a:gd name="T33" fmla="*/ 800 h 1182"/>
                <a:gd name="T34" fmla="*/ 182 w 1844"/>
                <a:gd name="T35" fmla="*/ 689 h 1182"/>
                <a:gd name="T36" fmla="*/ 35 w 1844"/>
                <a:gd name="T37" fmla="*/ 593 h 1182"/>
                <a:gd name="T38" fmla="*/ 76 w 1844"/>
                <a:gd name="T39" fmla="*/ 426 h 1182"/>
                <a:gd name="T40" fmla="*/ 160 w 1844"/>
                <a:gd name="T41" fmla="*/ 413 h 1182"/>
                <a:gd name="T42" fmla="*/ 202 w 1844"/>
                <a:gd name="T43" fmla="*/ 406 h 1182"/>
                <a:gd name="T44" fmla="*/ 257 w 1844"/>
                <a:gd name="T45" fmla="*/ 87 h 1182"/>
                <a:gd name="T46" fmla="*/ 434 w 1844"/>
                <a:gd name="T47" fmla="*/ 118 h 1182"/>
                <a:gd name="T48" fmla="*/ 476 w 1844"/>
                <a:gd name="T49" fmla="*/ 191 h 1182"/>
                <a:gd name="T50" fmla="*/ 497 w 1844"/>
                <a:gd name="T51" fmla="*/ 227 h 1182"/>
                <a:gd name="T52" fmla="*/ 612 w 1844"/>
                <a:gd name="T53" fmla="*/ 229 h 1182"/>
                <a:gd name="T54" fmla="*/ 695 w 1844"/>
                <a:gd name="T55" fmla="*/ 215 h 1182"/>
                <a:gd name="T56" fmla="*/ 836 w 1844"/>
                <a:gd name="T57" fmla="*/ 200 h 1182"/>
                <a:gd name="T58" fmla="*/ 1016 w 1844"/>
                <a:gd name="T59" fmla="*/ 140 h 1182"/>
                <a:gd name="T60" fmla="*/ 1046 w 1844"/>
                <a:gd name="T61" fmla="*/ 140 h 1182"/>
                <a:gd name="T62" fmla="*/ 1009 w 1844"/>
                <a:gd name="T63" fmla="*/ 444 h 1182"/>
                <a:gd name="T64" fmla="*/ 1185 w 1844"/>
                <a:gd name="T65" fmla="*/ 395 h 1182"/>
                <a:gd name="T66" fmla="*/ 1616 w 1844"/>
                <a:gd name="T67" fmla="*/ 260 h 1182"/>
                <a:gd name="T68" fmla="*/ 1676 w 1844"/>
                <a:gd name="T69" fmla="*/ 380 h 1182"/>
                <a:gd name="T70" fmla="*/ 1616 w 1844"/>
                <a:gd name="T71" fmla="*/ 350 h 1182"/>
                <a:gd name="T72" fmla="*/ 1504 w 1844"/>
                <a:gd name="T73" fmla="*/ 493 h 1182"/>
                <a:gd name="T74" fmla="*/ 1736 w 1844"/>
                <a:gd name="T75" fmla="*/ 440 h 1182"/>
                <a:gd name="T76" fmla="*/ 1771 w 1844"/>
                <a:gd name="T77" fmla="*/ 619 h 1182"/>
                <a:gd name="T78" fmla="*/ 1844 w 1844"/>
                <a:gd name="T79" fmla="*/ 707 h 1182"/>
                <a:gd name="T80" fmla="*/ 1799 w 1844"/>
                <a:gd name="T81" fmla="*/ 924 h 1182"/>
                <a:gd name="T82" fmla="*/ 1820 w 1844"/>
                <a:gd name="T83" fmla="*/ 961 h 1182"/>
                <a:gd name="T84" fmla="*/ 1763 w 1844"/>
                <a:gd name="T85" fmla="*/ 1041 h 1182"/>
                <a:gd name="T86" fmla="*/ 1716 w 1844"/>
                <a:gd name="T87" fmla="*/ 1098 h 1182"/>
                <a:gd name="T88" fmla="*/ 1644 w 1844"/>
                <a:gd name="T89" fmla="*/ 1090 h 1182"/>
                <a:gd name="T90" fmla="*/ 1608 w 1844"/>
                <a:gd name="T91" fmla="*/ 1126 h 1182"/>
                <a:gd name="T92" fmla="*/ 1591 w 1844"/>
                <a:gd name="T93" fmla="*/ 1038 h 1182"/>
                <a:gd name="T94" fmla="*/ 1564 w 1844"/>
                <a:gd name="T95" fmla="*/ 973 h 1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44"/>
                <a:gd name="T145" fmla="*/ 0 h 1182"/>
                <a:gd name="T146" fmla="*/ 1844 w 1844"/>
                <a:gd name="T147" fmla="*/ 1182 h 1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44" h="1182">
                  <a:moveTo>
                    <a:pt x="1564" y="973"/>
                  </a:moveTo>
                  <a:cubicBezTo>
                    <a:pt x="1540" y="970"/>
                    <a:pt x="1517" y="966"/>
                    <a:pt x="1492" y="965"/>
                  </a:cubicBezTo>
                  <a:cubicBezTo>
                    <a:pt x="1478" y="965"/>
                    <a:pt x="1461" y="958"/>
                    <a:pt x="1450" y="972"/>
                  </a:cubicBezTo>
                  <a:cubicBezTo>
                    <a:pt x="1288" y="1182"/>
                    <a:pt x="1409" y="1148"/>
                    <a:pt x="1300" y="1166"/>
                  </a:cubicBezTo>
                  <a:cubicBezTo>
                    <a:pt x="1283" y="1149"/>
                    <a:pt x="1263" y="1133"/>
                    <a:pt x="1248" y="1115"/>
                  </a:cubicBezTo>
                  <a:cubicBezTo>
                    <a:pt x="1240" y="1104"/>
                    <a:pt x="1238" y="1084"/>
                    <a:pt x="1227" y="1078"/>
                  </a:cubicBezTo>
                  <a:cubicBezTo>
                    <a:pt x="1195" y="1063"/>
                    <a:pt x="1157" y="1063"/>
                    <a:pt x="1122" y="1055"/>
                  </a:cubicBezTo>
                  <a:cubicBezTo>
                    <a:pt x="1062" y="1066"/>
                    <a:pt x="1041" y="1059"/>
                    <a:pt x="987" y="1097"/>
                  </a:cubicBezTo>
                  <a:cubicBezTo>
                    <a:pt x="974" y="1107"/>
                    <a:pt x="964" y="1128"/>
                    <a:pt x="951" y="1134"/>
                  </a:cubicBezTo>
                  <a:cubicBezTo>
                    <a:pt x="923" y="1144"/>
                    <a:pt x="867" y="1147"/>
                    <a:pt x="867" y="1147"/>
                  </a:cubicBezTo>
                  <a:cubicBezTo>
                    <a:pt x="845" y="1127"/>
                    <a:pt x="821" y="1110"/>
                    <a:pt x="799" y="1088"/>
                  </a:cubicBezTo>
                  <a:cubicBezTo>
                    <a:pt x="790" y="1078"/>
                    <a:pt x="790" y="1057"/>
                    <a:pt x="779" y="1052"/>
                  </a:cubicBezTo>
                  <a:cubicBezTo>
                    <a:pt x="736" y="1032"/>
                    <a:pt x="688" y="1026"/>
                    <a:pt x="643" y="1014"/>
                  </a:cubicBezTo>
                  <a:cubicBezTo>
                    <a:pt x="497" y="1012"/>
                    <a:pt x="565" y="1019"/>
                    <a:pt x="439" y="997"/>
                  </a:cubicBezTo>
                  <a:cubicBezTo>
                    <a:pt x="417" y="975"/>
                    <a:pt x="379" y="947"/>
                    <a:pt x="366" y="909"/>
                  </a:cubicBezTo>
                  <a:cubicBezTo>
                    <a:pt x="360" y="891"/>
                    <a:pt x="356" y="871"/>
                    <a:pt x="355" y="851"/>
                  </a:cubicBezTo>
                  <a:cubicBezTo>
                    <a:pt x="355" y="835"/>
                    <a:pt x="370" y="809"/>
                    <a:pt x="360" y="800"/>
                  </a:cubicBezTo>
                  <a:cubicBezTo>
                    <a:pt x="308" y="751"/>
                    <a:pt x="241" y="727"/>
                    <a:pt x="182" y="689"/>
                  </a:cubicBezTo>
                  <a:cubicBezTo>
                    <a:pt x="133" y="658"/>
                    <a:pt x="84" y="625"/>
                    <a:pt x="35" y="593"/>
                  </a:cubicBezTo>
                  <a:cubicBezTo>
                    <a:pt x="8" y="545"/>
                    <a:pt x="0" y="478"/>
                    <a:pt x="76" y="426"/>
                  </a:cubicBezTo>
                  <a:cubicBezTo>
                    <a:pt x="103" y="409"/>
                    <a:pt x="132" y="418"/>
                    <a:pt x="160" y="413"/>
                  </a:cubicBezTo>
                  <a:cubicBezTo>
                    <a:pt x="173" y="410"/>
                    <a:pt x="202" y="406"/>
                    <a:pt x="202" y="406"/>
                  </a:cubicBezTo>
                  <a:cubicBezTo>
                    <a:pt x="242" y="285"/>
                    <a:pt x="277" y="198"/>
                    <a:pt x="257" y="87"/>
                  </a:cubicBezTo>
                  <a:cubicBezTo>
                    <a:pt x="343" y="0"/>
                    <a:pt x="353" y="57"/>
                    <a:pt x="434" y="118"/>
                  </a:cubicBezTo>
                  <a:cubicBezTo>
                    <a:pt x="447" y="142"/>
                    <a:pt x="462" y="167"/>
                    <a:pt x="476" y="191"/>
                  </a:cubicBezTo>
                  <a:cubicBezTo>
                    <a:pt x="483" y="203"/>
                    <a:pt x="497" y="227"/>
                    <a:pt x="497" y="227"/>
                  </a:cubicBezTo>
                  <a:cubicBezTo>
                    <a:pt x="535" y="228"/>
                    <a:pt x="574" y="229"/>
                    <a:pt x="612" y="229"/>
                  </a:cubicBezTo>
                  <a:cubicBezTo>
                    <a:pt x="638" y="229"/>
                    <a:pt x="695" y="215"/>
                    <a:pt x="695" y="215"/>
                  </a:cubicBezTo>
                  <a:cubicBezTo>
                    <a:pt x="766" y="285"/>
                    <a:pt x="780" y="105"/>
                    <a:pt x="836" y="200"/>
                  </a:cubicBezTo>
                  <a:cubicBezTo>
                    <a:pt x="852" y="227"/>
                    <a:pt x="994" y="121"/>
                    <a:pt x="1016" y="140"/>
                  </a:cubicBezTo>
                  <a:cubicBezTo>
                    <a:pt x="1046" y="156"/>
                    <a:pt x="1047" y="89"/>
                    <a:pt x="1046" y="140"/>
                  </a:cubicBezTo>
                  <a:cubicBezTo>
                    <a:pt x="1045" y="191"/>
                    <a:pt x="986" y="402"/>
                    <a:pt x="1009" y="444"/>
                  </a:cubicBezTo>
                  <a:cubicBezTo>
                    <a:pt x="1074" y="452"/>
                    <a:pt x="1123" y="405"/>
                    <a:pt x="1185" y="395"/>
                  </a:cubicBezTo>
                  <a:cubicBezTo>
                    <a:pt x="1214" y="417"/>
                    <a:pt x="1589" y="236"/>
                    <a:pt x="1616" y="260"/>
                  </a:cubicBezTo>
                  <a:cubicBezTo>
                    <a:pt x="1630" y="273"/>
                    <a:pt x="1659" y="372"/>
                    <a:pt x="1676" y="380"/>
                  </a:cubicBezTo>
                  <a:cubicBezTo>
                    <a:pt x="1707" y="395"/>
                    <a:pt x="1581" y="342"/>
                    <a:pt x="1616" y="350"/>
                  </a:cubicBezTo>
                  <a:cubicBezTo>
                    <a:pt x="1758" y="327"/>
                    <a:pt x="1334" y="547"/>
                    <a:pt x="1504" y="493"/>
                  </a:cubicBezTo>
                  <a:cubicBezTo>
                    <a:pt x="1533" y="484"/>
                    <a:pt x="1736" y="440"/>
                    <a:pt x="1736" y="440"/>
                  </a:cubicBezTo>
                  <a:cubicBezTo>
                    <a:pt x="1756" y="456"/>
                    <a:pt x="1747" y="595"/>
                    <a:pt x="1771" y="619"/>
                  </a:cubicBezTo>
                  <a:cubicBezTo>
                    <a:pt x="1797" y="645"/>
                    <a:pt x="1844" y="707"/>
                    <a:pt x="1844" y="707"/>
                  </a:cubicBezTo>
                  <a:cubicBezTo>
                    <a:pt x="1832" y="752"/>
                    <a:pt x="1790" y="879"/>
                    <a:pt x="1799" y="924"/>
                  </a:cubicBezTo>
                  <a:cubicBezTo>
                    <a:pt x="1802" y="940"/>
                    <a:pt x="1812" y="949"/>
                    <a:pt x="1820" y="961"/>
                  </a:cubicBezTo>
                  <a:cubicBezTo>
                    <a:pt x="1801" y="987"/>
                    <a:pt x="1783" y="1014"/>
                    <a:pt x="1763" y="1041"/>
                  </a:cubicBezTo>
                  <a:cubicBezTo>
                    <a:pt x="1748" y="1060"/>
                    <a:pt x="1737" y="1090"/>
                    <a:pt x="1716" y="1098"/>
                  </a:cubicBezTo>
                  <a:cubicBezTo>
                    <a:pt x="1691" y="1109"/>
                    <a:pt x="1668" y="1093"/>
                    <a:pt x="1644" y="1090"/>
                  </a:cubicBezTo>
                  <a:cubicBezTo>
                    <a:pt x="1631" y="1102"/>
                    <a:pt x="1621" y="1126"/>
                    <a:pt x="1608" y="1126"/>
                  </a:cubicBezTo>
                  <a:cubicBezTo>
                    <a:pt x="1567" y="1126"/>
                    <a:pt x="1597" y="1058"/>
                    <a:pt x="1591" y="1038"/>
                  </a:cubicBezTo>
                  <a:cubicBezTo>
                    <a:pt x="1571" y="973"/>
                    <a:pt x="1520" y="952"/>
                    <a:pt x="1564" y="973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1" name="Freeform 71"/>
            <p:cNvSpPr>
              <a:spLocks/>
            </p:cNvSpPr>
            <p:nvPr/>
          </p:nvSpPr>
          <p:spPr bwMode="auto">
            <a:xfrm rot="18083478" flipH="1">
              <a:off x="1196" y="1406"/>
              <a:ext cx="217" cy="752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72"/>
            <p:cNvGrpSpPr>
              <a:grpSpLocks/>
            </p:cNvGrpSpPr>
            <p:nvPr/>
          </p:nvGrpSpPr>
          <p:grpSpPr bwMode="auto">
            <a:xfrm>
              <a:off x="3112" y="2205"/>
              <a:ext cx="303" cy="748"/>
              <a:chOff x="1806" y="3560"/>
              <a:chExt cx="1070" cy="3232"/>
            </a:xfrm>
          </p:grpSpPr>
          <p:sp>
            <p:nvSpPr>
              <p:cNvPr id="86127" name="Rectangle 73"/>
              <p:cNvSpPr>
                <a:spLocks noChangeArrowheads="1"/>
              </p:cNvSpPr>
              <p:nvPr/>
            </p:nvSpPr>
            <p:spPr bwMode="auto">
              <a:xfrm>
                <a:off x="1806" y="3560"/>
                <a:ext cx="1070" cy="323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74"/>
              <p:cNvGrpSpPr>
                <a:grpSpLocks/>
              </p:cNvGrpSpPr>
              <p:nvPr/>
            </p:nvGrpSpPr>
            <p:grpSpPr bwMode="auto">
              <a:xfrm>
                <a:off x="1879" y="3704"/>
                <a:ext cx="922" cy="921"/>
                <a:chOff x="1879" y="3704"/>
                <a:chExt cx="922" cy="921"/>
              </a:xfrm>
            </p:grpSpPr>
            <p:sp>
              <p:nvSpPr>
                <p:cNvPr id="86165" name="Rectangle 75"/>
                <p:cNvSpPr>
                  <a:spLocks noChangeArrowheads="1"/>
                </p:cNvSpPr>
                <p:nvPr/>
              </p:nvSpPr>
              <p:spPr bwMode="auto">
                <a:xfrm>
                  <a:off x="1879" y="3704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76"/>
                <p:cNvGrpSpPr>
                  <a:grpSpLocks/>
                </p:cNvGrpSpPr>
                <p:nvPr/>
              </p:nvGrpSpPr>
              <p:grpSpPr bwMode="auto">
                <a:xfrm>
                  <a:off x="2162" y="3849"/>
                  <a:ext cx="406" cy="748"/>
                  <a:chOff x="2162" y="3849"/>
                  <a:chExt cx="406" cy="748"/>
                </a:xfrm>
              </p:grpSpPr>
              <p:grpSp>
                <p:nvGrpSpPr>
                  <p:cNvPr id="1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162" y="3849"/>
                    <a:ext cx="406" cy="167"/>
                    <a:chOff x="2162" y="3849"/>
                    <a:chExt cx="406" cy="167"/>
                  </a:xfrm>
                </p:grpSpPr>
                <p:sp>
                  <p:nvSpPr>
                    <p:cNvPr id="86177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162" y="3862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8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9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2331" y="3849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80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8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2491" y="3849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175" y="4297"/>
                    <a:ext cx="331" cy="300"/>
                    <a:chOff x="2175" y="4297"/>
                    <a:chExt cx="331" cy="300"/>
                  </a:xfrm>
                </p:grpSpPr>
                <p:sp>
                  <p:nvSpPr>
                    <p:cNvPr id="86169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4297"/>
                      <a:ext cx="331" cy="14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0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4315"/>
                      <a:ext cx="291" cy="1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4474"/>
                      <a:ext cx="87" cy="123"/>
                      <a:chOff x="2296" y="4474"/>
                      <a:chExt cx="87" cy="123"/>
                    </a:xfrm>
                  </p:grpSpPr>
                  <p:sp>
                    <p:nvSpPr>
                      <p:cNvPr id="86172" name="Oval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4481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" name="Group 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4474"/>
                        <a:ext cx="81" cy="116"/>
                        <a:chOff x="2296" y="4474"/>
                        <a:chExt cx="81" cy="116"/>
                      </a:xfrm>
                    </p:grpSpPr>
                    <p:sp>
                      <p:nvSpPr>
                        <p:cNvPr id="86174" name="Oval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4474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75" name="Oval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4497"/>
                          <a:ext cx="18" cy="29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76" name="Freeform 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4526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9" name="Group 92"/>
              <p:cNvGrpSpPr>
                <a:grpSpLocks/>
              </p:cNvGrpSpPr>
              <p:nvPr/>
            </p:nvGrpSpPr>
            <p:grpSpPr bwMode="auto">
              <a:xfrm>
                <a:off x="1879" y="4731"/>
                <a:ext cx="922" cy="920"/>
                <a:chOff x="1879" y="4731"/>
                <a:chExt cx="922" cy="920"/>
              </a:xfrm>
            </p:grpSpPr>
            <p:sp>
              <p:nvSpPr>
                <p:cNvPr id="86148" name="Rectangle 93"/>
                <p:cNvSpPr>
                  <a:spLocks noChangeArrowheads="1"/>
                </p:cNvSpPr>
                <p:nvPr/>
              </p:nvSpPr>
              <p:spPr bwMode="auto">
                <a:xfrm>
                  <a:off x="1879" y="4731"/>
                  <a:ext cx="922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" name="Group 94"/>
                <p:cNvGrpSpPr>
                  <a:grpSpLocks/>
                </p:cNvGrpSpPr>
                <p:nvPr/>
              </p:nvGrpSpPr>
              <p:grpSpPr bwMode="auto">
                <a:xfrm>
                  <a:off x="2162" y="4876"/>
                  <a:ext cx="406" cy="746"/>
                  <a:chOff x="2162" y="4876"/>
                  <a:chExt cx="406" cy="746"/>
                </a:xfrm>
              </p:grpSpPr>
              <p:grpSp>
                <p:nvGrpSpPr>
                  <p:cNvPr id="21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162" y="4876"/>
                    <a:ext cx="406" cy="167"/>
                    <a:chOff x="2162" y="4876"/>
                    <a:chExt cx="406" cy="167"/>
                  </a:xfrm>
                </p:grpSpPr>
                <p:sp>
                  <p:nvSpPr>
                    <p:cNvPr id="8616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2162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2331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491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2175" y="5324"/>
                    <a:ext cx="331" cy="298"/>
                    <a:chOff x="2175" y="5324"/>
                    <a:chExt cx="331" cy="298"/>
                  </a:xfrm>
                </p:grpSpPr>
                <p:sp>
                  <p:nvSpPr>
                    <p:cNvPr id="86152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53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5500"/>
                      <a:ext cx="87" cy="122"/>
                      <a:chOff x="2296" y="5500"/>
                      <a:chExt cx="87" cy="122"/>
                    </a:xfrm>
                  </p:grpSpPr>
                  <p:sp>
                    <p:nvSpPr>
                      <p:cNvPr id="86155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5500"/>
                        <a:ext cx="81" cy="116"/>
                        <a:chOff x="2296" y="5500"/>
                        <a:chExt cx="81" cy="116"/>
                      </a:xfrm>
                    </p:grpSpPr>
                    <p:sp>
                      <p:nvSpPr>
                        <p:cNvPr id="86157" name="Oval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58" name="Oval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59" name="Freeform 1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5" name="Group 110"/>
              <p:cNvGrpSpPr>
                <a:grpSpLocks/>
              </p:cNvGrpSpPr>
              <p:nvPr/>
            </p:nvGrpSpPr>
            <p:grpSpPr bwMode="auto">
              <a:xfrm>
                <a:off x="1879" y="5747"/>
                <a:ext cx="922" cy="921"/>
                <a:chOff x="1879" y="5747"/>
                <a:chExt cx="922" cy="921"/>
              </a:xfrm>
            </p:grpSpPr>
            <p:sp>
              <p:nvSpPr>
                <p:cNvPr id="86131" name="Rectangle 111"/>
                <p:cNvSpPr>
                  <a:spLocks noChangeArrowheads="1"/>
                </p:cNvSpPr>
                <p:nvPr/>
              </p:nvSpPr>
              <p:spPr bwMode="auto">
                <a:xfrm>
                  <a:off x="1879" y="5747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112"/>
                <p:cNvGrpSpPr>
                  <a:grpSpLocks/>
                </p:cNvGrpSpPr>
                <p:nvPr/>
              </p:nvGrpSpPr>
              <p:grpSpPr bwMode="auto">
                <a:xfrm>
                  <a:off x="2162" y="5891"/>
                  <a:ext cx="406" cy="748"/>
                  <a:chOff x="2162" y="5891"/>
                  <a:chExt cx="406" cy="748"/>
                </a:xfrm>
              </p:grpSpPr>
              <p:grpSp>
                <p:nvGrpSpPr>
                  <p:cNvPr id="2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162" y="5891"/>
                    <a:ext cx="406" cy="169"/>
                    <a:chOff x="2162" y="5891"/>
                    <a:chExt cx="406" cy="169"/>
                  </a:xfrm>
                </p:grpSpPr>
                <p:sp>
                  <p:nvSpPr>
                    <p:cNvPr id="86143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2162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4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5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2331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6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7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2491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2175" y="6341"/>
                    <a:ext cx="331" cy="298"/>
                    <a:chOff x="2175" y="6341"/>
                    <a:chExt cx="331" cy="298"/>
                  </a:xfrm>
                </p:grpSpPr>
                <p:sp>
                  <p:nvSpPr>
                    <p:cNvPr id="86135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36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6517"/>
                      <a:ext cx="87" cy="122"/>
                      <a:chOff x="2296" y="6517"/>
                      <a:chExt cx="87" cy="122"/>
                    </a:xfrm>
                  </p:grpSpPr>
                  <p:sp>
                    <p:nvSpPr>
                      <p:cNvPr id="86138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0" name="Group 1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6517"/>
                        <a:ext cx="81" cy="116"/>
                        <a:chOff x="2296" y="6517"/>
                        <a:chExt cx="81" cy="116"/>
                      </a:xfrm>
                    </p:grpSpPr>
                    <p:sp>
                      <p:nvSpPr>
                        <p:cNvPr id="86140" name="Oval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41" name="Oval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42" name="Freeform 1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1" name="Group 128"/>
            <p:cNvGrpSpPr>
              <a:grpSpLocks/>
            </p:cNvGrpSpPr>
            <p:nvPr/>
          </p:nvGrpSpPr>
          <p:grpSpPr bwMode="auto">
            <a:xfrm>
              <a:off x="2812" y="2205"/>
              <a:ext cx="302" cy="748"/>
              <a:chOff x="5870" y="6200"/>
              <a:chExt cx="650" cy="1792"/>
            </a:xfrm>
          </p:grpSpPr>
          <p:sp>
            <p:nvSpPr>
              <p:cNvPr id="86073" name="Rectangle 129"/>
              <p:cNvSpPr>
                <a:spLocks noChangeArrowheads="1"/>
              </p:cNvSpPr>
              <p:nvPr/>
            </p:nvSpPr>
            <p:spPr bwMode="auto">
              <a:xfrm>
                <a:off x="5870" y="6200"/>
                <a:ext cx="650" cy="179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6016" name="Group 130"/>
              <p:cNvGrpSpPr>
                <a:grpSpLocks/>
              </p:cNvGrpSpPr>
              <p:nvPr/>
            </p:nvGrpSpPr>
            <p:grpSpPr bwMode="auto">
              <a:xfrm>
                <a:off x="5914" y="6280"/>
                <a:ext cx="560" cy="510"/>
                <a:chOff x="4562" y="3704"/>
                <a:chExt cx="923" cy="921"/>
              </a:xfrm>
            </p:grpSpPr>
            <p:sp>
              <p:nvSpPr>
                <p:cNvPr id="861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4562" y="3704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17" name="Group 132"/>
                <p:cNvGrpSpPr>
                  <a:grpSpLocks/>
                </p:cNvGrpSpPr>
                <p:nvPr/>
              </p:nvGrpSpPr>
              <p:grpSpPr bwMode="auto">
                <a:xfrm>
                  <a:off x="4847" y="3849"/>
                  <a:ext cx="406" cy="167"/>
                  <a:chOff x="4847" y="3849"/>
                  <a:chExt cx="406" cy="167"/>
                </a:xfrm>
              </p:grpSpPr>
              <p:sp>
                <p:nvSpPr>
                  <p:cNvPr id="86122" name="Freeform 133"/>
                  <p:cNvSpPr>
                    <a:spLocks/>
                  </p:cNvSpPr>
                  <p:nvPr/>
                </p:nvSpPr>
                <p:spPr bwMode="auto">
                  <a:xfrm>
                    <a:off x="4847" y="3862"/>
                    <a:ext cx="406" cy="154"/>
                  </a:xfrm>
                  <a:custGeom>
                    <a:avLst/>
                    <a:gdLst>
                      <a:gd name="T0" fmla="*/ 27 w 406"/>
                      <a:gd name="T1" fmla="*/ 60 h 154"/>
                      <a:gd name="T2" fmla="*/ 63 w 406"/>
                      <a:gd name="T3" fmla="*/ 124 h 154"/>
                      <a:gd name="T4" fmla="*/ 390 w 406"/>
                      <a:gd name="T5" fmla="*/ 124 h 154"/>
                      <a:gd name="T6" fmla="*/ 347 w 406"/>
                      <a:gd name="T7" fmla="*/ 48 h 154"/>
                      <a:gd name="T8" fmla="*/ 347 w 406"/>
                      <a:gd name="T9" fmla="*/ 0 h 154"/>
                      <a:gd name="T10" fmla="*/ 406 w 406"/>
                      <a:gd name="T11" fmla="*/ 104 h 154"/>
                      <a:gd name="T12" fmla="*/ 406 w 406"/>
                      <a:gd name="T13" fmla="*/ 154 h 154"/>
                      <a:gd name="T14" fmla="*/ 54 w 406"/>
                      <a:gd name="T15" fmla="*/ 154 h 154"/>
                      <a:gd name="T16" fmla="*/ 0 w 406"/>
                      <a:gd name="T17" fmla="*/ 60 h 154"/>
                      <a:gd name="T18" fmla="*/ 27 w 406"/>
                      <a:gd name="T19" fmla="*/ 60 h 1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06"/>
                      <a:gd name="T31" fmla="*/ 0 h 154"/>
                      <a:gd name="T32" fmla="*/ 406 w 406"/>
                      <a:gd name="T33" fmla="*/ 154 h 1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06" h="154">
                        <a:moveTo>
                          <a:pt x="27" y="60"/>
                        </a:moveTo>
                        <a:lnTo>
                          <a:pt x="63" y="124"/>
                        </a:lnTo>
                        <a:lnTo>
                          <a:pt x="390" y="124"/>
                        </a:lnTo>
                        <a:lnTo>
                          <a:pt x="347" y="48"/>
                        </a:lnTo>
                        <a:lnTo>
                          <a:pt x="347" y="0"/>
                        </a:lnTo>
                        <a:lnTo>
                          <a:pt x="406" y="104"/>
                        </a:lnTo>
                        <a:lnTo>
                          <a:pt x="406" y="154"/>
                        </a:lnTo>
                        <a:lnTo>
                          <a:pt x="54" y="154"/>
                        </a:lnTo>
                        <a:lnTo>
                          <a:pt x="0" y="60"/>
                        </a:lnTo>
                        <a:lnTo>
                          <a:pt x="27" y="6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3" name="Freeform 134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186" cy="74"/>
                  </a:xfrm>
                  <a:custGeom>
                    <a:avLst/>
                    <a:gdLst>
                      <a:gd name="T0" fmla="*/ 20 w 186"/>
                      <a:gd name="T1" fmla="*/ 25 h 74"/>
                      <a:gd name="T2" fmla="*/ 25 w 186"/>
                      <a:gd name="T3" fmla="*/ 0 h 74"/>
                      <a:gd name="T4" fmla="*/ 9 w 186"/>
                      <a:gd name="T5" fmla="*/ 0 h 74"/>
                      <a:gd name="T6" fmla="*/ 0 w 186"/>
                      <a:gd name="T7" fmla="*/ 25 h 74"/>
                      <a:gd name="T8" fmla="*/ 0 w 186"/>
                      <a:gd name="T9" fmla="*/ 74 h 74"/>
                      <a:gd name="T10" fmla="*/ 186 w 186"/>
                      <a:gd name="T11" fmla="*/ 74 h 74"/>
                      <a:gd name="T12" fmla="*/ 186 w 186"/>
                      <a:gd name="T13" fmla="*/ 25 h 74"/>
                      <a:gd name="T14" fmla="*/ 20 w 186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6"/>
                      <a:gd name="T25" fmla="*/ 0 h 74"/>
                      <a:gd name="T26" fmla="*/ 186 w 186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6" h="74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0" y="74"/>
                        </a:lnTo>
                        <a:lnTo>
                          <a:pt x="186" y="74"/>
                        </a:lnTo>
                        <a:lnTo>
                          <a:pt x="186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4" name="Freeform 135"/>
                  <p:cNvSpPr>
                    <a:spLocks/>
                  </p:cNvSpPr>
                  <p:nvPr/>
                </p:nvSpPr>
                <p:spPr bwMode="auto">
                  <a:xfrm>
                    <a:off x="5016" y="3849"/>
                    <a:ext cx="185" cy="74"/>
                  </a:xfrm>
                  <a:custGeom>
                    <a:avLst/>
                    <a:gdLst>
                      <a:gd name="T0" fmla="*/ 165 w 185"/>
                      <a:gd name="T1" fmla="*/ 25 h 74"/>
                      <a:gd name="T2" fmla="*/ 160 w 185"/>
                      <a:gd name="T3" fmla="*/ 0 h 74"/>
                      <a:gd name="T4" fmla="*/ 176 w 185"/>
                      <a:gd name="T5" fmla="*/ 0 h 74"/>
                      <a:gd name="T6" fmla="*/ 185 w 185"/>
                      <a:gd name="T7" fmla="*/ 25 h 74"/>
                      <a:gd name="T8" fmla="*/ 185 w 185"/>
                      <a:gd name="T9" fmla="*/ 74 h 74"/>
                      <a:gd name="T10" fmla="*/ 0 w 185"/>
                      <a:gd name="T11" fmla="*/ 74 h 74"/>
                      <a:gd name="T12" fmla="*/ 0 w 185"/>
                      <a:gd name="T13" fmla="*/ 25 h 74"/>
                      <a:gd name="T14" fmla="*/ 165 w 185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5"/>
                      <a:gd name="T25" fmla="*/ 0 h 74"/>
                      <a:gd name="T26" fmla="*/ 185 w 185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5" h="74">
                        <a:moveTo>
                          <a:pt x="165" y="25"/>
                        </a:moveTo>
                        <a:lnTo>
                          <a:pt x="160" y="0"/>
                        </a:lnTo>
                        <a:lnTo>
                          <a:pt x="176" y="0"/>
                        </a:lnTo>
                        <a:lnTo>
                          <a:pt x="185" y="25"/>
                        </a:lnTo>
                        <a:lnTo>
                          <a:pt x="185" y="74"/>
                        </a:lnTo>
                        <a:lnTo>
                          <a:pt x="0" y="74"/>
                        </a:lnTo>
                        <a:lnTo>
                          <a:pt x="0" y="25"/>
                        </a:lnTo>
                        <a:lnTo>
                          <a:pt x="165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5" name="Freeform 136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25" cy="25"/>
                  </a:xfrm>
                  <a:custGeom>
                    <a:avLst/>
                    <a:gdLst>
                      <a:gd name="T0" fmla="*/ 20 w 25"/>
                      <a:gd name="T1" fmla="*/ 25 h 25"/>
                      <a:gd name="T2" fmla="*/ 25 w 25"/>
                      <a:gd name="T3" fmla="*/ 0 h 25"/>
                      <a:gd name="T4" fmla="*/ 9 w 25"/>
                      <a:gd name="T5" fmla="*/ 0 h 25"/>
                      <a:gd name="T6" fmla="*/ 0 w 25"/>
                      <a:gd name="T7" fmla="*/ 25 h 25"/>
                      <a:gd name="T8" fmla="*/ 20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6" name="Freeform 137"/>
                  <p:cNvSpPr>
                    <a:spLocks/>
                  </p:cNvSpPr>
                  <p:nvPr/>
                </p:nvSpPr>
                <p:spPr bwMode="auto">
                  <a:xfrm>
                    <a:off x="5176" y="3849"/>
                    <a:ext cx="25" cy="25"/>
                  </a:xfrm>
                  <a:custGeom>
                    <a:avLst/>
                    <a:gdLst>
                      <a:gd name="T0" fmla="*/ 5 w 25"/>
                      <a:gd name="T1" fmla="*/ 25 h 25"/>
                      <a:gd name="T2" fmla="*/ 0 w 25"/>
                      <a:gd name="T3" fmla="*/ 0 h 25"/>
                      <a:gd name="T4" fmla="*/ 16 w 25"/>
                      <a:gd name="T5" fmla="*/ 0 h 25"/>
                      <a:gd name="T6" fmla="*/ 25 w 25"/>
                      <a:gd name="T7" fmla="*/ 25 h 25"/>
                      <a:gd name="T8" fmla="*/ 5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5" y="25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5" y="25"/>
                        </a:lnTo>
                        <a:lnTo>
                          <a:pt x="5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18" name="Group 138"/>
                <p:cNvGrpSpPr>
                  <a:grpSpLocks/>
                </p:cNvGrpSpPr>
                <p:nvPr/>
              </p:nvGrpSpPr>
              <p:grpSpPr bwMode="auto">
                <a:xfrm>
                  <a:off x="4860" y="4297"/>
                  <a:ext cx="331" cy="300"/>
                  <a:chOff x="4860" y="4297"/>
                  <a:chExt cx="331" cy="300"/>
                </a:xfrm>
              </p:grpSpPr>
              <p:sp>
                <p:nvSpPr>
                  <p:cNvPr id="86114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4297"/>
                    <a:ext cx="331" cy="14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15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4879" y="4315"/>
                    <a:ext cx="291" cy="109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6028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4981" y="4474"/>
                    <a:ext cx="87" cy="123"/>
                    <a:chOff x="4981" y="4474"/>
                    <a:chExt cx="87" cy="123"/>
                  </a:xfrm>
                </p:grpSpPr>
                <p:sp>
                  <p:nvSpPr>
                    <p:cNvPr id="86117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7" y="4481"/>
                      <a:ext cx="81" cy="116"/>
                    </a:xfrm>
                    <a:prstGeom prst="ellipse">
                      <a:avLst/>
                    </a:prstGeom>
                    <a:solidFill>
                      <a:srgbClr val="3F3F3F"/>
                    </a:solidFill>
                    <a:ln w="6350">
                      <a:solidFill>
                        <a:srgbClr val="3F3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62" name="Group 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4474"/>
                      <a:ext cx="81" cy="116"/>
                      <a:chOff x="4981" y="4474"/>
                      <a:chExt cx="81" cy="116"/>
                    </a:xfrm>
                  </p:grpSpPr>
                  <p:sp>
                    <p:nvSpPr>
                      <p:cNvPr id="86119" name="Oval 1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1" y="4474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6350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120" name="Oval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12" y="4497"/>
                        <a:ext cx="18" cy="2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121" name="Freeform 1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6" y="4526"/>
                        <a:ext cx="29" cy="41"/>
                      </a:xfrm>
                      <a:custGeom>
                        <a:avLst/>
                        <a:gdLst>
                          <a:gd name="T0" fmla="*/ 10 w 29"/>
                          <a:gd name="T1" fmla="*/ 0 h 41"/>
                          <a:gd name="T2" fmla="*/ 0 w 29"/>
                          <a:gd name="T3" fmla="*/ 41 h 41"/>
                          <a:gd name="T4" fmla="*/ 29 w 29"/>
                          <a:gd name="T5" fmla="*/ 41 h 41"/>
                          <a:gd name="T6" fmla="*/ 21 w 29"/>
                          <a:gd name="T7" fmla="*/ 0 h 41"/>
                          <a:gd name="T8" fmla="*/ 10 w 29"/>
                          <a:gd name="T9" fmla="*/ 0 h 4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9"/>
                          <a:gd name="T16" fmla="*/ 0 h 41"/>
                          <a:gd name="T17" fmla="*/ 29 w 29"/>
                          <a:gd name="T18" fmla="*/ 41 h 4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9" h="41">
                            <a:moveTo>
                              <a:pt x="10" y="0"/>
                            </a:moveTo>
                            <a:lnTo>
                              <a:pt x="0" y="41"/>
                            </a:lnTo>
                            <a:lnTo>
                              <a:pt x="29" y="41"/>
                            </a:lnTo>
                            <a:lnTo>
                              <a:pt x="21" y="0"/>
                            </a:lnTo>
                            <a:lnTo>
                              <a:pt x="10" y="0"/>
                            </a:lnTo>
                            <a:close/>
                          </a:path>
                        </a:pathLst>
                      </a:custGeom>
                      <a:solidFill>
                        <a:srgbClr val="3F3F3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6063" name="Group 147"/>
              <p:cNvGrpSpPr>
                <a:grpSpLocks/>
              </p:cNvGrpSpPr>
              <p:nvPr/>
            </p:nvGrpSpPr>
            <p:grpSpPr bwMode="auto">
              <a:xfrm>
                <a:off x="5914" y="6849"/>
                <a:ext cx="560" cy="510"/>
                <a:chOff x="4562" y="4731"/>
                <a:chExt cx="923" cy="920"/>
              </a:xfrm>
            </p:grpSpPr>
            <p:sp>
              <p:nvSpPr>
                <p:cNvPr id="86094" name="Rectangle 148"/>
                <p:cNvSpPr>
                  <a:spLocks noChangeArrowheads="1"/>
                </p:cNvSpPr>
                <p:nvPr/>
              </p:nvSpPr>
              <p:spPr bwMode="auto">
                <a:xfrm>
                  <a:off x="4562" y="4731"/>
                  <a:ext cx="923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74" name="Group 149"/>
                <p:cNvGrpSpPr>
                  <a:grpSpLocks/>
                </p:cNvGrpSpPr>
                <p:nvPr/>
              </p:nvGrpSpPr>
              <p:grpSpPr bwMode="auto">
                <a:xfrm>
                  <a:off x="4847" y="4876"/>
                  <a:ext cx="406" cy="746"/>
                  <a:chOff x="4847" y="4876"/>
                  <a:chExt cx="406" cy="746"/>
                </a:xfrm>
              </p:grpSpPr>
              <p:grpSp>
                <p:nvGrpSpPr>
                  <p:cNvPr id="86075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4847" y="4876"/>
                    <a:ext cx="406" cy="167"/>
                    <a:chOff x="4847" y="4876"/>
                    <a:chExt cx="406" cy="167"/>
                  </a:xfrm>
                </p:grpSpPr>
                <p:sp>
                  <p:nvSpPr>
                    <p:cNvPr id="86106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4847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7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8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016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9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10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176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076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4860" y="5324"/>
                    <a:ext cx="331" cy="298"/>
                    <a:chOff x="4860" y="5324"/>
                    <a:chExt cx="331" cy="298"/>
                  </a:xfrm>
                </p:grpSpPr>
                <p:sp>
                  <p:nvSpPr>
                    <p:cNvPr id="86098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9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78" name="Group 1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5500"/>
                      <a:ext cx="87" cy="122"/>
                      <a:chOff x="4981" y="5500"/>
                      <a:chExt cx="87" cy="122"/>
                    </a:xfrm>
                  </p:grpSpPr>
                  <p:sp>
                    <p:nvSpPr>
                      <p:cNvPr id="86101" name="Oval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6079" name="Group 1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5500"/>
                        <a:ext cx="81" cy="116"/>
                        <a:chOff x="4981" y="5500"/>
                        <a:chExt cx="81" cy="116"/>
                      </a:xfrm>
                    </p:grpSpPr>
                    <p:sp>
                      <p:nvSpPr>
                        <p:cNvPr id="86103" name="Oval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04" name="Oval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05" name="Freeform 1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86080" name="Group 165"/>
              <p:cNvGrpSpPr>
                <a:grpSpLocks/>
              </p:cNvGrpSpPr>
              <p:nvPr/>
            </p:nvGrpSpPr>
            <p:grpSpPr bwMode="auto">
              <a:xfrm>
                <a:off x="5914" y="7413"/>
                <a:ext cx="560" cy="510"/>
                <a:chOff x="4562" y="5747"/>
                <a:chExt cx="923" cy="921"/>
              </a:xfrm>
            </p:grpSpPr>
            <p:sp>
              <p:nvSpPr>
                <p:cNvPr id="86077" name="Rectangle 166"/>
                <p:cNvSpPr>
                  <a:spLocks noChangeArrowheads="1"/>
                </p:cNvSpPr>
                <p:nvPr/>
              </p:nvSpPr>
              <p:spPr bwMode="auto">
                <a:xfrm>
                  <a:off x="4562" y="5747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83" name="Group 167"/>
                <p:cNvGrpSpPr>
                  <a:grpSpLocks/>
                </p:cNvGrpSpPr>
                <p:nvPr/>
              </p:nvGrpSpPr>
              <p:grpSpPr bwMode="auto">
                <a:xfrm>
                  <a:off x="4847" y="5891"/>
                  <a:ext cx="406" cy="748"/>
                  <a:chOff x="4847" y="5891"/>
                  <a:chExt cx="406" cy="748"/>
                </a:xfrm>
              </p:grpSpPr>
              <p:grpSp>
                <p:nvGrpSpPr>
                  <p:cNvPr id="86085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4847" y="5891"/>
                    <a:ext cx="406" cy="169"/>
                    <a:chOff x="4847" y="5891"/>
                    <a:chExt cx="406" cy="169"/>
                  </a:xfrm>
                </p:grpSpPr>
                <p:sp>
                  <p:nvSpPr>
                    <p:cNvPr id="86089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4847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0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1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016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2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3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176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095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4860" y="6341"/>
                    <a:ext cx="331" cy="298"/>
                    <a:chOff x="4860" y="6341"/>
                    <a:chExt cx="331" cy="298"/>
                  </a:xfrm>
                </p:grpSpPr>
                <p:sp>
                  <p:nvSpPr>
                    <p:cNvPr id="86081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82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96" name="Group 1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6517"/>
                      <a:ext cx="87" cy="122"/>
                      <a:chOff x="4981" y="6517"/>
                      <a:chExt cx="87" cy="122"/>
                    </a:xfrm>
                  </p:grpSpPr>
                  <p:sp>
                    <p:nvSpPr>
                      <p:cNvPr id="86084" name="Oval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6097" name="Group 1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6517"/>
                        <a:ext cx="81" cy="116"/>
                        <a:chOff x="4981" y="6517"/>
                        <a:chExt cx="81" cy="116"/>
                      </a:xfrm>
                    </p:grpSpPr>
                    <p:sp>
                      <p:nvSpPr>
                        <p:cNvPr id="86086" name="Oval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087" name="Oval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088" name="Freeform 1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86064" name="Text Box 183"/>
            <p:cNvSpPr txBox="1">
              <a:spLocks noChangeArrowheads="1"/>
            </p:cNvSpPr>
            <p:nvPr/>
          </p:nvSpPr>
          <p:spPr bwMode="auto">
            <a:xfrm>
              <a:off x="4073" y="2591"/>
              <a:ext cx="279" cy="1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1/3</a:t>
              </a:r>
            </a:p>
          </p:txBody>
        </p:sp>
        <p:sp>
          <p:nvSpPr>
            <p:cNvPr id="86065" name="Text Box 184"/>
            <p:cNvSpPr txBox="1">
              <a:spLocks noChangeArrowheads="1"/>
            </p:cNvSpPr>
            <p:nvPr/>
          </p:nvSpPr>
          <p:spPr bwMode="auto">
            <a:xfrm>
              <a:off x="4087" y="1890"/>
              <a:ext cx="265" cy="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2/</a:t>
              </a:r>
            </a:p>
          </p:txBody>
        </p:sp>
        <p:sp>
          <p:nvSpPr>
            <p:cNvPr id="86066" name="Oval 185"/>
            <p:cNvSpPr>
              <a:spLocks noChangeArrowheads="1"/>
            </p:cNvSpPr>
            <p:nvPr/>
          </p:nvSpPr>
          <p:spPr bwMode="auto">
            <a:xfrm>
              <a:off x="2635" y="1377"/>
              <a:ext cx="265" cy="1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7" name="Freeform 186"/>
            <p:cNvSpPr>
              <a:spLocks/>
            </p:cNvSpPr>
            <p:nvPr/>
          </p:nvSpPr>
          <p:spPr bwMode="auto">
            <a:xfrm>
              <a:off x="2325" y="2204"/>
              <a:ext cx="145" cy="521"/>
            </a:xfrm>
            <a:custGeom>
              <a:avLst/>
              <a:gdLst>
                <a:gd name="T0" fmla="*/ 144 w 312"/>
                <a:gd name="T1" fmla="*/ 1176 h 1248"/>
                <a:gd name="T2" fmla="*/ 0 w 312"/>
                <a:gd name="T3" fmla="*/ 600 h 1248"/>
                <a:gd name="T4" fmla="*/ 144 w 312"/>
                <a:gd name="T5" fmla="*/ 168 h 1248"/>
                <a:gd name="T6" fmla="*/ 144 w 312"/>
                <a:gd name="T7" fmla="*/ 24 h 1248"/>
                <a:gd name="T8" fmla="*/ 288 w 312"/>
                <a:gd name="T9" fmla="*/ 312 h 1248"/>
                <a:gd name="T10" fmla="*/ 288 w 312"/>
                <a:gd name="T11" fmla="*/ 600 h 1248"/>
                <a:gd name="T12" fmla="*/ 144 w 312"/>
                <a:gd name="T13" fmla="*/ 1032 h 1248"/>
                <a:gd name="T14" fmla="*/ 144 w 312"/>
                <a:gd name="T15" fmla="*/ 1176 h 1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1248"/>
                <a:gd name="T26" fmla="*/ 312 w 312"/>
                <a:gd name="T27" fmla="*/ 1248 h 1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1248">
                  <a:moveTo>
                    <a:pt x="144" y="1176"/>
                  </a:moveTo>
                  <a:cubicBezTo>
                    <a:pt x="120" y="1104"/>
                    <a:pt x="0" y="768"/>
                    <a:pt x="0" y="600"/>
                  </a:cubicBezTo>
                  <a:cubicBezTo>
                    <a:pt x="0" y="432"/>
                    <a:pt x="120" y="264"/>
                    <a:pt x="144" y="168"/>
                  </a:cubicBezTo>
                  <a:cubicBezTo>
                    <a:pt x="168" y="72"/>
                    <a:pt x="120" y="0"/>
                    <a:pt x="144" y="24"/>
                  </a:cubicBezTo>
                  <a:cubicBezTo>
                    <a:pt x="168" y="48"/>
                    <a:pt x="264" y="216"/>
                    <a:pt x="288" y="312"/>
                  </a:cubicBezTo>
                  <a:cubicBezTo>
                    <a:pt x="312" y="408"/>
                    <a:pt x="312" y="480"/>
                    <a:pt x="288" y="600"/>
                  </a:cubicBezTo>
                  <a:cubicBezTo>
                    <a:pt x="264" y="720"/>
                    <a:pt x="168" y="936"/>
                    <a:pt x="144" y="1032"/>
                  </a:cubicBezTo>
                  <a:cubicBezTo>
                    <a:pt x="120" y="1128"/>
                    <a:pt x="168" y="1248"/>
                    <a:pt x="144" y="117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8" name="Freeform 187"/>
            <p:cNvSpPr>
              <a:spLocks/>
            </p:cNvSpPr>
            <p:nvPr/>
          </p:nvSpPr>
          <p:spPr bwMode="auto">
            <a:xfrm>
              <a:off x="1540" y="2493"/>
              <a:ext cx="2480" cy="180"/>
            </a:xfrm>
            <a:custGeom>
              <a:avLst/>
              <a:gdLst>
                <a:gd name="T0" fmla="*/ 0 w 5328"/>
                <a:gd name="T1" fmla="*/ 432 h 432"/>
                <a:gd name="T2" fmla="*/ 1296 w 5328"/>
                <a:gd name="T3" fmla="*/ 0 h 432"/>
                <a:gd name="T4" fmla="*/ 4032 w 5328"/>
                <a:gd name="T5" fmla="*/ 0 h 432"/>
                <a:gd name="T6" fmla="*/ 5328 w 5328"/>
                <a:gd name="T7" fmla="*/ 432 h 432"/>
                <a:gd name="T8" fmla="*/ 0 w 5328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28"/>
                <a:gd name="T16" fmla="*/ 0 h 432"/>
                <a:gd name="T17" fmla="*/ 5328 w 5328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28" h="432">
                  <a:moveTo>
                    <a:pt x="0" y="432"/>
                  </a:moveTo>
                  <a:lnTo>
                    <a:pt x="1296" y="0"/>
                  </a:lnTo>
                  <a:lnTo>
                    <a:pt x="4032" y="0"/>
                  </a:lnTo>
                  <a:lnTo>
                    <a:pt x="5328" y="4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9" name="Freeform 188"/>
            <p:cNvSpPr>
              <a:spLocks/>
            </p:cNvSpPr>
            <p:nvPr/>
          </p:nvSpPr>
          <p:spPr bwMode="auto">
            <a:xfrm>
              <a:off x="792" y="1947"/>
              <a:ext cx="460" cy="1239"/>
            </a:xfrm>
            <a:custGeom>
              <a:avLst/>
              <a:gdLst>
                <a:gd name="T0" fmla="*/ 0 w 990"/>
                <a:gd name="T1" fmla="*/ 2820 h 2820"/>
                <a:gd name="T2" fmla="*/ 0 w 990"/>
                <a:gd name="T3" fmla="*/ 0 h 2820"/>
                <a:gd name="T4" fmla="*/ 990 w 990"/>
                <a:gd name="T5" fmla="*/ 120 h 2820"/>
                <a:gd name="T6" fmla="*/ 990 w 990"/>
                <a:gd name="T7" fmla="*/ 2430 h 2820"/>
                <a:gd name="T8" fmla="*/ 0 w 990"/>
                <a:gd name="T9" fmla="*/ 2820 h 2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2820"/>
                <a:gd name="T17" fmla="*/ 990 w 990"/>
                <a:gd name="T18" fmla="*/ 2820 h 2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2820">
                  <a:moveTo>
                    <a:pt x="0" y="2820"/>
                  </a:moveTo>
                  <a:lnTo>
                    <a:pt x="0" y="0"/>
                  </a:lnTo>
                  <a:lnTo>
                    <a:pt x="990" y="120"/>
                  </a:lnTo>
                  <a:lnTo>
                    <a:pt x="990" y="2430"/>
                  </a:lnTo>
                  <a:lnTo>
                    <a:pt x="0" y="282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0" name="Freeform 189"/>
            <p:cNvSpPr>
              <a:spLocks/>
            </p:cNvSpPr>
            <p:nvPr/>
          </p:nvSpPr>
          <p:spPr bwMode="auto">
            <a:xfrm>
              <a:off x="847" y="2009"/>
              <a:ext cx="377" cy="1164"/>
            </a:xfrm>
            <a:custGeom>
              <a:avLst/>
              <a:gdLst>
                <a:gd name="T0" fmla="*/ 0 w 810"/>
                <a:gd name="T1" fmla="*/ 2670 h 2670"/>
                <a:gd name="T2" fmla="*/ 0 w 810"/>
                <a:gd name="T3" fmla="*/ 0 h 2670"/>
                <a:gd name="T4" fmla="*/ 810 w 810"/>
                <a:gd name="T5" fmla="*/ 60 h 2670"/>
                <a:gd name="T6" fmla="*/ 810 w 810"/>
                <a:gd name="T7" fmla="*/ 2370 h 2670"/>
                <a:gd name="T8" fmla="*/ 0 w 810"/>
                <a:gd name="T9" fmla="*/ 2670 h 2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0"/>
                <a:gd name="T16" fmla="*/ 0 h 2670"/>
                <a:gd name="T17" fmla="*/ 810 w 810"/>
                <a:gd name="T18" fmla="*/ 2670 h 2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0" h="2670">
                  <a:moveTo>
                    <a:pt x="0" y="2670"/>
                  </a:moveTo>
                  <a:lnTo>
                    <a:pt x="0" y="0"/>
                  </a:lnTo>
                  <a:lnTo>
                    <a:pt x="810" y="60"/>
                  </a:lnTo>
                  <a:lnTo>
                    <a:pt x="810" y="2370"/>
                  </a:lnTo>
                  <a:lnTo>
                    <a:pt x="0" y="267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1" name="Oval 190"/>
            <p:cNvSpPr>
              <a:spLocks noChangeArrowheads="1"/>
            </p:cNvSpPr>
            <p:nvPr/>
          </p:nvSpPr>
          <p:spPr bwMode="auto">
            <a:xfrm>
              <a:off x="1155" y="2598"/>
              <a:ext cx="66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2" name="Text Box 191"/>
            <p:cNvSpPr txBox="1">
              <a:spLocks noChangeArrowheads="1"/>
            </p:cNvSpPr>
            <p:nvPr/>
          </p:nvSpPr>
          <p:spPr bwMode="auto">
            <a:xfrm>
              <a:off x="4267" y="3488"/>
              <a:ext cx="869" cy="2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 b="0">
                  <a:latin typeface="Times New Roman" pitchFamily="18" charset="0"/>
                </a:rPr>
                <a:t>-0.1   0.0 0.1</a:t>
              </a:r>
            </a:p>
          </p:txBody>
        </p:sp>
      </p:grpSp>
      <p:sp>
        <p:nvSpPr>
          <p:cNvPr id="86019" name="Text Box 192"/>
          <p:cNvSpPr txBox="1">
            <a:spLocks noChangeArrowheads="1"/>
          </p:cNvSpPr>
          <p:nvPr/>
        </p:nvSpPr>
        <p:spPr bwMode="auto">
          <a:xfrm>
            <a:off x="2590800" y="609600"/>
            <a:ext cx="414178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/>
              <a:t>Advanced Stage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r>
              <a:rPr lang="en-US" smtClean="0"/>
              <a:t>In Real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4724400" cy="4114800"/>
          </a:xfrm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level of thermal discontinuity can be clearly seen here.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neutral pressure plane would be just above that level.</a:t>
            </a:r>
          </a:p>
        </p:txBody>
      </p:sp>
      <p:pic>
        <p:nvPicPr>
          <p:cNvPr id="87045" name="Picture 6"/>
          <p:cNvPicPr>
            <a:picLocks noChangeArrowheads="1"/>
          </p:cNvPicPr>
          <p:nvPr/>
        </p:nvPicPr>
        <p:blipFill rotWithShape="1">
          <a:blip r:embed="rId3" cstate="print"/>
          <a:srcRect r="4771" b="3395"/>
          <a:stretch/>
        </p:blipFill>
        <p:spPr bwMode="auto">
          <a:xfrm>
            <a:off x="5302250" y="915987"/>
            <a:ext cx="3041650" cy="461613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5867400" cy="9906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Fire Test Methods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213"/>
            <a:ext cx="8490284" cy="4567237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UL 10B – Neutral/Negative Pressure </a:t>
            </a:r>
          </a:p>
          <a:p>
            <a:pPr marL="579438" lvl="1" indent="-290513">
              <a:buFont typeface="Arial" pitchFamily="34" charset="0"/>
              <a:buChar char="•"/>
            </a:pPr>
            <a:r>
              <a:rPr lang="en-US" sz="2400" dirty="0" smtClean="0"/>
              <a:t>Neutral pressure plane at top of the tested assembly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UL 10C – Positive Pressure</a:t>
            </a:r>
          </a:p>
          <a:p>
            <a:pPr marL="579438" lvl="1" indent="-290513">
              <a:buFont typeface="Arial" pitchFamily="34" charset="0"/>
              <a:buChar char="•"/>
            </a:pPr>
            <a:r>
              <a:rPr lang="en-US" sz="2400" dirty="0" smtClean="0"/>
              <a:t>Neutral pressure plane at 40” above the floor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NFPA 252 - Flexible - May be conducted using positive pressure (at 40” above the floor), or neutral pressure (@ top of door)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Category A Doors – intumescent is part of door (if required)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Category B Doors – intumescent is field-applied (if required)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301033" y="11429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P74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5867400" cy="9906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Fire Test Methods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213"/>
            <a:ext cx="7772400" cy="4567237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IBC 2009:</a:t>
            </a:r>
            <a:endParaRPr lang="en-US" sz="2400" dirty="0"/>
          </a:p>
          <a:p>
            <a:r>
              <a:rPr lang="en-US" sz="2400" b="1" dirty="0"/>
              <a:t>715.4.1 Side-hinged or pivoted swinging doors. </a:t>
            </a:r>
            <a:r>
              <a:rPr lang="en-US" sz="2400" i="1" dirty="0"/>
              <a:t>Fire </a:t>
            </a:r>
            <a:r>
              <a:rPr lang="en-US" sz="2400" i="1" dirty="0" smtClean="0"/>
              <a:t>door </a:t>
            </a:r>
            <a:r>
              <a:rPr lang="en-US" sz="2400" dirty="0" smtClean="0"/>
              <a:t>assemblies </a:t>
            </a:r>
            <a:r>
              <a:rPr lang="en-US" sz="2400" dirty="0"/>
              <a:t>with side-hinged and pivoted swinging </a:t>
            </a:r>
            <a:r>
              <a:rPr lang="en-US" sz="2400" dirty="0" smtClean="0"/>
              <a:t>doors shall </a:t>
            </a:r>
            <a:r>
              <a:rPr lang="en-US" sz="2400" dirty="0"/>
              <a:t>be tested in accordance with NFPA 252 or UL 10C.</a:t>
            </a:r>
          </a:p>
          <a:p>
            <a:r>
              <a:rPr lang="en-US" sz="2400" dirty="0"/>
              <a:t>After 5 minutes into the NFPA 252 test, the neutral </a:t>
            </a:r>
            <a:r>
              <a:rPr lang="en-US" sz="2400" dirty="0" smtClean="0"/>
              <a:t>pressure </a:t>
            </a:r>
            <a:r>
              <a:rPr lang="en-US" sz="2400" dirty="0"/>
              <a:t>level in the furnace shall be established at 40 inches (</a:t>
            </a:r>
            <a:r>
              <a:rPr lang="en-US" sz="2400" dirty="0" smtClean="0"/>
              <a:t>1016 mm</a:t>
            </a:r>
            <a:r>
              <a:rPr lang="en-US" sz="2400" dirty="0"/>
              <a:t>) or less above the sill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NFPA 101 2009 allows either method of fire testing.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02215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337"/>
            <a:ext cx="6019800" cy="838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Gasketing</a:t>
            </a:r>
            <a:endParaRPr lang="en-US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6360"/>
            <a:ext cx="8443630" cy="4792979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Some fire doors must be tested in                                      accordance with UL1784 for air                                             infiltration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maximum air leakage rate                                                        of the door assembly shall be                                              3.0 ft</a:t>
            </a:r>
            <a:r>
              <a:rPr lang="en-US" sz="2400" baseline="60000" dirty="0" smtClean="0"/>
              <a:t>3</a:t>
            </a:r>
            <a:r>
              <a:rPr lang="en-US" sz="2400" dirty="0" smtClean="0"/>
              <a:t>/min/ft</a:t>
            </a:r>
            <a:r>
              <a:rPr lang="en-US" sz="2400" baseline="60000" dirty="0" smtClean="0"/>
              <a:t>2</a:t>
            </a:r>
            <a:r>
              <a:rPr lang="en-US" sz="2400" dirty="0" smtClean="0"/>
              <a:t> of door opening...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err="1" smtClean="0"/>
              <a:t>Gasketing</a:t>
            </a:r>
            <a:r>
              <a:rPr lang="en-US" sz="2400" dirty="0" smtClean="0"/>
              <a:t> is required to limit air infiltration to this maximum.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err="1" smtClean="0"/>
              <a:t>Gasketing</a:t>
            </a:r>
            <a:r>
              <a:rPr lang="en-US" sz="2400" dirty="0" smtClean="0"/>
              <a:t> must be listed for use on fire doors.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A bottom seal is not required for fire doors in most locations.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2400" dirty="0" smtClean="0"/>
          </a:p>
        </p:txBody>
      </p:sp>
      <p:pic>
        <p:nvPicPr>
          <p:cNvPr id="67586" name="Picture 2" descr="http://www.ironmongerydirect.co.uk/Images/Products/151826.jpg"/>
          <p:cNvPicPr>
            <a:picLocks noChangeAspect="1" noChangeArrowheads="1"/>
          </p:cNvPicPr>
          <p:nvPr/>
        </p:nvPicPr>
        <p:blipFill>
          <a:blip r:embed="rId2" cstate="print"/>
          <a:srcRect b="9589"/>
          <a:stretch>
            <a:fillRect/>
          </a:stretch>
        </p:blipFill>
        <p:spPr bwMode="auto">
          <a:xfrm>
            <a:off x="5745480" y="229873"/>
            <a:ext cx="3155350" cy="285278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Fire Door Basics…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Job-Site Preparations</a:t>
            </a:r>
          </a:p>
        </p:txBody>
      </p:sp>
      <p:pic>
        <p:nvPicPr>
          <p:cNvPr id="95236" name="Picture 4" descr="bad Electric Strike"/>
          <p:cNvPicPr>
            <a:picLocks noChangeAspect="1" noChangeArrowheads="1"/>
          </p:cNvPicPr>
          <p:nvPr/>
        </p:nvPicPr>
        <p:blipFill rotWithShape="1">
          <a:blip r:embed="rId2" cstate="print"/>
          <a:srcRect l="25691" t="29391" r="20720"/>
          <a:stretch/>
        </p:blipFill>
        <p:spPr bwMode="auto">
          <a:xfrm>
            <a:off x="5120640" y="670559"/>
            <a:ext cx="2804160" cy="492675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1520"/>
            <a:ext cx="7772400" cy="609600"/>
          </a:xfrm>
        </p:spPr>
        <p:txBody>
          <a:bodyPr/>
          <a:lstStyle/>
          <a:p>
            <a:r>
              <a:rPr lang="en-US" dirty="0" smtClean="0"/>
              <a:t>Acceptable Job Site Preparations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673340"/>
            <a:ext cx="8043862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Function holes for mortise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Holes for labeled viewers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¾” undercutting on wood and composite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Surface-applied hardware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Drilling round holes up to 1” maximum diameter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Fasteners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Cylinders (may be larger than 1” diameter)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6735" y="5619464"/>
            <a:ext cx="602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Swinging Doors with Builders Hardware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4100" name="Picture 4" descr="http://idighardware.com/wordpress/wp-content/uploads/2013/10/aa-cross-corri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1" y="619125"/>
            <a:ext cx="7531080" cy="483870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950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01234"/>
            <a:ext cx="8729662" cy="1143000"/>
          </a:xfrm>
        </p:spPr>
        <p:txBody>
          <a:bodyPr/>
          <a:lstStyle/>
          <a:p>
            <a:pPr algn="ctr"/>
            <a:r>
              <a:rPr lang="en-US" sz="2400" dirty="0" smtClean="0"/>
              <a:t>When material is removed, holes must be filled with steel fasteners, or the same material as the door or frame.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17" y="1494155"/>
            <a:ext cx="3873223" cy="516429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45903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01234"/>
            <a:ext cx="8729662" cy="1143000"/>
          </a:xfrm>
        </p:spPr>
        <p:txBody>
          <a:bodyPr/>
          <a:lstStyle/>
          <a:p>
            <a:pPr algn="ctr"/>
            <a:r>
              <a:rPr lang="en-US" sz="2400" dirty="0" smtClean="0"/>
              <a:t>When material is removed, holes must be filled with steel fasteners, or the same material as the door or frame.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5652" r="5500" b="23935"/>
          <a:stretch/>
        </p:blipFill>
        <p:spPr>
          <a:xfrm>
            <a:off x="944880" y="1920240"/>
            <a:ext cx="7482840" cy="377952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610285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1"/>
          <a:stretch/>
        </p:blipFill>
        <p:spPr bwMode="auto">
          <a:xfrm>
            <a:off x="1229678" y="806969"/>
            <a:ext cx="6588442" cy="58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522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4727574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Glass in all doors must now be impact-resistant – no exception for fire doors.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49"/>
          <a:stretch/>
        </p:blipFill>
        <p:spPr bwMode="auto">
          <a:xfrm>
            <a:off x="132398" y="1203960"/>
            <a:ext cx="7881867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3897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IBC - Limiting Sizes of Wired Glass Panels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56" y="1323905"/>
            <a:ext cx="838200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1937"/>
            <a:ext cx="7772400" cy="609600"/>
          </a:xfrm>
        </p:spPr>
        <p:txBody>
          <a:bodyPr/>
          <a:lstStyle/>
          <a:p>
            <a:r>
              <a:rPr lang="en-US" dirty="0" smtClean="0"/>
              <a:t>Clearance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4271963" cy="4114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Bottom of Door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3/4” max under the door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3/8” max if bottom of door is more than 38” </a:t>
            </a:r>
            <a:r>
              <a:rPr lang="en-US" sz="2400" dirty="0" err="1"/>
              <a:t>a.f.f</a:t>
            </a:r>
            <a:r>
              <a:rPr lang="en-US" sz="24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Jambs, Head, and Meeting Stiles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Hollow Metal Doors – 1/8” +/- 1/16”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Wood Doors – 1/8”</a:t>
            </a:r>
          </a:p>
        </p:txBody>
      </p:sp>
      <p:pic>
        <p:nvPicPr>
          <p:cNvPr id="61442" name="Picture 2" descr="http://idighardware.com/wordpress/wp-content/uploads/2012/04/Door-Gaps.jpg"/>
          <p:cNvPicPr>
            <a:picLocks noChangeAspect="1" noChangeArrowheads="1"/>
          </p:cNvPicPr>
          <p:nvPr/>
        </p:nvPicPr>
        <p:blipFill rotWithShape="1">
          <a:blip r:embed="rId2" cstate="print"/>
          <a:srcRect l="11776"/>
          <a:stretch/>
        </p:blipFill>
        <p:spPr bwMode="auto">
          <a:xfrm>
            <a:off x="5229213" y="665862"/>
            <a:ext cx="3414713" cy="51634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Line 016 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761992"/>
            <a:ext cx="8429625" cy="609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Panic hardware for fire doors is Fire Exit Hardware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3992"/>
            <a:ext cx="4114800" cy="46482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Label: “Fire door to be equipped with fire exit hardware.”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Less bottom rod applications</a:t>
            </a:r>
          </a:p>
          <a:p>
            <a:pPr marL="571500" lvl="1" indent="-228600" eaLnBrk="1" hangingPunct="1">
              <a:buFont typeface="Arial" pitchFamily="34" charset="0"/>
              <a:buChar char="•"/>
            </a:pPr>
            <a:r>
              <a:rPr lang="en-US" sz="2000" dirty="0" smtClean="0"/>
              <a:t>“Fire pins” are used to fix door panels in the closed position.</a:t>
            </a:r>
          </a:p>
          <a:p>
            <a:pPr marL="571500" lvl="1" indent="-228600" eaLnBrk="1" hangingPunct="1">
              <a:buFont typeface="Arial" pitchFamily="34" charset="0"/>
              <a:buChar char="•"/>
            </a:pPr>
            <a:r>
              <a:rPr lang="en-US" sz="2000" dirty="0" smtClean="0"/>
              <a:t>Hardware is not required to be operable after fire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425" y="1523992"/>
            <a:ext cx="401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629400" y="4800592"/>
            <a:ext cx="609600" cy="53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here?  Type in the chat box.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6" y="1085849"/>
            <a:ext cx="8077383" cy="518636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71844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Two Pairs"/>
          <p:cNvPicPr>
            <a:picLocks noChangeAspect="1" noChangeArrowheads="1"/>
          </p:cNvPicPr>
          <p:nvPr/>
        </p:nvPicPr>
        <p:blipFill>
          <a:blip r:embed="rId2" cstate="print"/>
          <a:srcRect r="4167"/>
          <a:stretch>
            <a:fillRect/>
          </a:stretch>
        </p:blipFill>
        <p:spPr bwMode="auto">
          <a:xfrm>
            <a:off x="0" y="414206"/>
            <a:ext cx="9144000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tin-clad sliding door, which the owner found, likely came from a building of similar vinta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9" y="466724"/>
            <a:ext cx="3975241" cy="5148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519" y="5915025"/>
            <a:ext cx="790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Swinging and Sliding Doors with Fire Door Hardware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7" y="504824"/>
            <a:ext cx="3949507" cy="511016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093226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Protection Plates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4043363" cy="4151514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16” maximum above the bottom of the door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Or UL listed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Or installed “under label service”</a:t>
            </a:r>
          </a:p>
        </p:txBody>
      </p:sp>
      <p:pic>
        <p:nvPicPr>
          <p:cNvPr id="111620" name="Picture 6" descr="door-kickpl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76400"/>
            <a:ext cx="3086100" cy="30861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Hinges for Fire Doors </a:t>
            </a:r>
          </a:p>
        </p:txBody>
      </p:sp>
      <p:pic>
        <p:nvPicPr>
          <p:cNvPr id="11366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53685" y="1416050"/>
            <a:ext cx="4322855" cy="4151313"/>
          </a:xfrm>
          <a:noFill/>
          <a:ln w="50800" cap="flat">
            <a:noFill/>
          </a:ln>
        </p:spPr>
      </p:pic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199" y="1257300"/>
            <a:ext cx="3929063" cy="46863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Steel base material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Ball bearing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Proper size, weight, and quantity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 hinges for 60” in height, 1 additional hinge for each additional 30” (or portion)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Spring hinges are limited to 3070 doors or as tested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Fasteners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62470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6.4.3.2.3 </a:t>
            </a:r>
            <a:r>
              <a:rPr lang="en-US" sz="2400" dirty="0"/>
              <a:t>Mortise hinges shall be secured to wood and</a:t>
            </a:r>
          </a:p>
          <a:p>
            <a:r>
              <a:rPr lang="en-US" sz="2400" dirty="0"/>
              <a:t>plastic-covered composite doors or wood core doors with</a:t>
            </a:r>
          </a:p>
          <a:p>
            <a:r>
              <a:rPr lang="en-US" sz="2400" dirty="0"/>
              <a:t>No. 12 × 11⁄4 in. (31.75 mm) flat, threaded-to-the-head, </a:t>
            </a:r>
            <a:r>
              <a:rPr lang="en-US" sz="2400" dirty="0" smtClean="0"/>
              <a:t>steel wood </a:t>
            </a:r>
            <a:r>
              <a:rPr lang="en-US" sz="2400" dirty="0"/>
              <a:t>screws. Pilot holes shall be drilled that are 5⁄32 in</a:t>
            </a:r>
            <a:r>
              <a:rPr lang="en-US" sz="2400" dirty="0" smtClean="0"/>
              <a:t>. (</a:t>
            </a:r>
            <a:r>
              <a:rPr lang="en-US" sz="2400" dirty="0"/>
              <a:t>4 mm) in diameter.</a:t>
            </a:r>
          </a:p>
          <a:p>
            <a:r>
              <a:rPr lang="en-US" sz="2400" b="1" dirty="0"/>
              <a:t>6.4.3.2.4 </a:t>
            </a:r>
            <a:r>
              <a:rPr lang="en-US" sz="2400" dirty="0"/>
              <a:t>Surface hinges shall be attached with steel </a:t>
            </a:r>
            <a:r>
              <a:rPr lang="en-US" sz="2400" dirty="0" err="1"/>
              <a:t>throughbolts</a:t>
            </a:r>
            <a:r>
              <a:rPr lang="en-US" sz="2400" dirty="0" smtClean="0"/>
              <a:t>.</a:t>
            </a:r>
          </a:p>
          <a:p>
            <a:r>
              <a:rPr lang="en-US" sz="2400" b="1" dirty="0"/>
              <a:t>6.4.3.4 Shimming. </a:t>
            </a:r>
            <a:r>
              <a:rPr lang="en-US" sz="2400" dirty="0"/>
              <a:t>When required to meet the clearances</a:t>
            </a:r>
          </a:p>
          <a:p>
            <a:r>
              <a:rPr lang="en-US" sz="2400" dirty="0"/>
              <a:t>stated in 6.3.1.7, the shimming of hinges using steel shims</a:t>
            </a:r>
          </a:p>
          <a:p>
            <a:r>
              <a:rPr lang="en-US" sz="2400" dirty="0"/>
              <a:t>shall be permitted.</a:t>
            </a:r>
          </a:p>
        </p:txBody>
      </p:sp>
    </p:spTree>
    <p:extLst>
      <p:ext uri="{BB962C8B-B14F-4D97-AF65-F5344CB8AC3E}">
        <p14:creationId xmlns:p14="http://schemas.microsoft.com/office/powerpoint/2010/main" val="12164117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53" y="1528762"/>
            <a:ext cx="3158147" cy="421086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7170" name="Picture 2" descr="http://idighardware.com/wordpress/wp-content/uploads/2013/10/Hinge-Ed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20534" r="8128" b="-230"/>
          <a:stretch/>
        </p:blipFill>
        <p:spPr bwMode="auto">
          <a:xfrm>
            <a:off x="1459832" y="1528763"/>
            <a:ext cx="2782189" cy="4214312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411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4.1.4 </a:t>
            </a:r>
            <a:r>
              <a:rPr lang="en-US" sz="2400" b="1" dirty="0"/>
              <a:t>Signage. </a:t>
            </a:r>
            <a:r>
              <a:rPr lang="en-US" sz="2400" dirty="0"/>
              <a:t>Informational signs shall be permitted to </a:t>
            </a:r>
            <a:r>
              <a:rPr lang="en-US" sz="2400" dirty="0" smtClean="0"/>
              <a:t>be installed </a:t>
            </a:r>
            <a:r>
              <a:rPr lang="en-US" sz="2400" dirty="0"/>
              <a:t>on the surfaces of fire doors in accordance </a:t>
            </a:r>
            <a:r>
              <a:rPr lang="en-US" sz="2400" dirty="0" smtClean="0"/>
              <a:t>with 4.1.4.1 </a:t>
            </a:r>
            <a:r>
              <a:rPr lang="en-US" sz="2400" dirty="0"/>
              <a:t>through 4.1.4.4 or in accordance with the </a:t>
            </a:r>
            <a:r>
              <a:rPr lang="en-US" sz="2400" dirty="0" smtClean="0"/>
              <a:t>manufacturer’s published </a:t>
            </a:r>
            <a:r>
              <a:rPr lang="en-US" sz="2400" dirty="0"/>
              <a:t>listing.</a:t>
            </a:r>
          </a:p>
          <a:p>
            <a:r>
              <a:rPr lang="en-US" sz="2400" b="1" dirty="0"/>
              <a:t>4.1.4.1 </a:t>
            </a:r>
            <a:r>
              <a:rPr lang="en-US" sz="2400" dirty="0"/>
              <a:t>The total area of all attached signs shall not </a:t>
            </a:r>
            <a:r>
              <a:rPr lang="en-US" sz="2400" dirty="0" smtClean="0"/>
              <a:t>exceed 5 </a:t>
            </a:r>
            <a:r>
              <a:rPr lang="en-US" sz="2400" dirty="0"/>
              <a:t>percent of the area of the face of the fire door to which </a:t>
            </a:r>
            <a:r>
              <a:rPr lang="en-US" sz="2400" dirty="0" smtClean="0"/>
              <a:t>they are </a:t>
            </a:r>
            <a:r>
              <a:rPr lang="en-US" sz="2400" dirty="0"/>
              <a:t>attached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6052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sign?  Type in the chat box.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58" y="1673225"/>
            <a:ext cx="5535084" cy="41513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851282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Screws are not allowed for signage on a fire door.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58" y="1673225"/>
            <a:ext cx="5535084" cy="41513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230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920"/>
            <a:ext cx="8229600" cy="455993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4.1.4.2 </a:t>
            </a:r>
            <a:r>
              <a:rPr lang="en-US" sz="2400" b="1" dirty="0"/>
              <a:t>Means of Attachment.</a:t>
            </a:r>
          </a:p>
          <a:p>
            <a:r>
              <a:rPr lang="en-US" sz="2400" b="1" dirty="0"/>
              <a:t>4.1.4.2.1 </a:t>
            </a:r>
            <a:r>
              <a:rPr lang="en-US" sz="2400" dirty="0"/>
              <a:t>Signs shall be attached to fire doors by use of an adhesive.</a:t>
            </a:r>
          </a:p>
          <a:p>
            <a:r>
              <a:rPr lang="en-US" sz="2400" b="1" dirty="0"/>
              <a:t>4.1.4.2.2 </a:t>
            </a:r>
            <a:r>
              <a:rPr lang="en-US" sz="2400" dirty="0"/>
              <a:t>Mechanical attachments such as screws or nails shall not be permitted.</a:t>
            </a:r>
          </a:p>
          <a:p>
            <a:r>
              <a:rPr lang="en-US" sz="2400" b="1" dirty="0"/>
              <a:t>4.1.4.3 </a:t>
            </a:r>
            <a:r>
              <a:rPr lang="en-US" sz="2400" dirty="0"/>
              <a:t>Signs shall not be installed on glazing material in fire doors.</a:t>
            </a:r>
          </a:p>
          <a:p>
            <a:r>
              <a:rPr lang="en-US" sz="2400" b="1" dirty="0"/>
              <a:t>4.1.4.4 </a:t>
            </a:r>
            <a:r>
              <a:rPr lang="en-US" sz="2400" dirty="0"/>
              <a:t>Signs shall not be installed on the surface of fire doors so as to impair or otherwise interfere with the proper operation of the fire door.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84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6324600" cy="609600"/>
          </a:xfrm>
        </p:spPr>
        <p:txBody>
          <a:bodyPr/>
          <a:lstStyle/>
          <a:p>
            <a:pPr eaLnBrk="1" hangingPunct="1"/>
            <a:r>
              <a:rPr lang="en-US" smtClean="0"/>
              <a:t>Fire Door Assembly Inspection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752600"/>
            <a:ext cx="4180953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New to NFPA 80 in 2007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Responsibility of building owner/property manager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Documents the condition of the fire door assemblies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157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1650"/>
            <a:ext cx="3946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NFPA 80 Chapter 5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0163"/>
            <a:ext cx="8229600" cy="4524691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Visual inspection – both sides of door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Functional testing of fire door assemblies</a:t>
            </a:r>
          </a:p>
          <a:p>
            <a:pPr marL="285750" lvl="2" indent="-28416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Ensure door leaves will be closed and latched under fire conditions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Performed by individuals with knowledge and understanding of the operating components of the type of door being subject to testing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Inspection includes operational test of automatic-closing doors 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11 inspection criteria in 2007 edition, 13 in 2013 edition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Deficiencies must be repaired “without delay.”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E_PPT_Template_Tagline">
  <a:themeElements>
    <a:clrScheme name="Allegion">
      <a:dk1>
        <a:srgbClr val="000000"/>
      </a:dk1>
      <a:lt1>
        <a:sysClr val="window" lastClr="FFFFFF"/>
      </a:lt1>
      <a:dk2>
        <a:srgbClr val="C05131"/>
      </a:dk2>
      <a:lt2>
        <a:srgbClr val="FF671F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7E54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67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egion">
    <a:dk1>
      <a:srgbClr val="000000"/>
    </a:dk1>
    <a:lt1>
      <a:sysClr val="window" lastClr="FFFFFF"/>
    </a:lt1>
    <a:dk2>
      <a:srgbClr val="C05131"/>
    </a:dk2>
    <a:lt2>
      <a:srgbClr val="FF671F"/>
    </a:lt2>
    <a:accent1>
      <a:srgbClr val="007681"/>
    </a:accent1>
    <a:accent2>
      <a:srgbClr val="DC582A"/>
    </a:accent2>
    <a:accent3>
      <a:srgbClr val="509E2F"/>
    </a:accent3>
    <a:accent4>
      <a:srgbClr val="7E5475"/>
    </a:accent4>
    <a:accent5>
      <a:srgbClr val="0076A5"/>
    </a:accent5>
    <a:accent6>
      <a:srgbClr val="FFB500"/>
    </a:accent6>
    <a:hlink>
      <a:srgbClr val="0076A5"/>
    </a:hlink>
    <a:folHlink>
      <a:srgbClr val="7E547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31031</TotalTime>
  <Words>2292</Words>
  <Application>Microsoft Office PowerPoint</Application>
  <PresentationFormat>On-screen Show (4:3)</PresentationFormat>
  <Paragraphs>350</Paragraphs>
  <Slides>104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ALLE_PPT_Template_Tagline</vt:lpstr>
      <vt:lpstr>Clip</vt:lpstr>
      <vt:lpstr>Decoded 2 – Fire Door Assemblies Learning Objectives</vt:lpstr>
      <vt:lpstr>Decoded 2 – Fire Door Assemblies</vt:lpstr>
      <vt:lpstr>Session 2 – Fire Doors</vt:lpstr>
      <vt:lpstr>NFPA 80 </vt:lpstr>
      <vt:lpstr>NFPA 80</vt:lpstr>
      <vt:lpstr>NFPA 80</vt:lpstr>
      <vt:lpstr>NFPA 80</vt:lpstr>
      <vt:lpstr>PowerPoint Presentation</vt:lpstr>
      <vt:lpstr>PowerPoint Presentation</vt:lpstr>
      <vt:lpstr>Fire Door Ratings</vt:lpstr>
      <vt:lpstr>Fire Door Ratings</vt:lpstr>
      <vt:lpstr>Question</vt:lpstr>
      <vt:lpstr>History has shown us the importance of operational fire and egress doors.  A warehouse fire in 1996 left only the part of the building protected by fire doors intact.    Source: NFPA Journal</vt:lpstr>
      <vt:lpstr> The Robert Moses Nature Center was protected by this fire door.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doors must be closed and latched at the time of a fire.</vt:lpstr>
      <vt:lpstr>Self-Closing or  Automatic-Closing</vt:lpstr>
      <vt:lpstr>Question</vt:lpstr>
      <vt:lpstr>Exception</vt:lpstr>
      <vt:lpstr>Exception </vt:lpstr>
      <vt:lpstr>Acceptable Ways to Hold Open a Fire Door</vt:lpstr>
      <vt:lpstr>Not OK</vt:lpstr>
      <vt:lpstr>Not OK</vt:lpstr>
      <vt:lpstr>Not OK</vt:lpstr>
      <vt:lpstr>Fusible Link Arms</vt:lpstr>
      <vt:lpstr>Fusible Link Arm</vt:lpstr>
      <vt:lpstr>Acceptable Ways to Hold Open a Fire Door</vt:lpstr>
      <vt:lpstr>Not OK</vt:lpstr>
      <vt:lpstr>Not OK</vt:lpstr>
      <vt:lpstr>Is this OK?   Type in the chat box.</vt:lpstr>
      <vt:lpstr>Acceptable Ways to Hold Open a Fire Door</vt:lpstr>
      <vt:lpstr>Anyone know what products were used here?</vt:lpstr>
      <vt:lpstr>Anyone know what products were used here?</vt:lpstr>
      <vt:lpstr>4111-Cush x 4040-SEH</vt:lpstr>
      <vt:lpstr>Acceptable Ways to Hold Open a Fire Door</vt:lpstr>
      <vt:lpstr>Stair Enclosures</vt:lpstr>
      <vt:lpstr>Self Latching  Positive Latching</vt:lpstr>
      <vt:lpstr>Not OK</vt:lpstr>
      <vt:lpstr>Latch Throw</vt:lpstr>
      <vt:lpstr>Self Latching Positive Latching</vt:lpstr>
      <vt:lpstr>Self Latching Positive Latching</vt:lpstr>
      <vt:lpstr>Not OK</vt:lpstr>
      <vt:lpstr>PowerPoint Presentation</vt:lpstr>
      <vt:lpstr>PowerPoint Presentation</vt:lpstr>
      <vt:lpstr>Self Latching Positive Latching</vt:lpstr>
      <vt:lpstr>Open Back Strikes</vt:lpstr>
      <vt:lpstr>Self Latching Positive Latching</vt:lpstr>
      <vt:lpstr>Flush Bolts</vt:lpstr>
      <vt:lpstr>Door Coordinators</vt:lpstr>
      <vt:lpstr>Door Coordinators</vt:lpstr>
      <vt:lpstr>PowerPoint Presentation</vt:lpstr>
      <vt:lpstr>Door Coordinator</vt:lpstr>
      <vt:lpstr>Door Coordinator</vt:lpstr>
      <vt:lpstr>Door Coordinator</vt:lpstr>
      <vt:lpstr>Door Coordinators</vt:lpstr>
      <vt:lpstr>Door Coordinator</vt:lpstr>
      <vt:lpstr>Door Coordinator</vt:lpstr>
      <vt:lpstr>Door Coordinator</vt:lpstr>
      <vt:lpstr>Door Coordinator</vt:lpstr>
      <vt:lpstr>Door Coordinator</vt:lpstr>
      <vt:lpstr>Uncoordinated</vt:lpstr>
      <vt:lpstr>Astragals</vt:lpstr>
      <vt:lpstr>What’s wrong here?  Type in the chat box.</vt:lpstr>
      <vt:lpstr>The overlapping astragal on this pair will prevent one door from being opened.</vt:lpstr>
      <vt:lpstr>Fire Test Methods</vt:lpstr>
      <vt:lpstr>PowerPoint Presentation</vt:lpstr>
      <vt:lpstr>PowerPoint Presentation</vt:lpstr>
      <vt:lpstr>In Real Life</vt:lpstr>
      <vt:lpstr>Fire Test Methods</vt:lpstr>
      <vt:lpstr>Fire Test Methods</vt:lpstr>
      <vt:lpstr>Gasketing</vt:lpstr>
      <vt:lpstr>Other Fire Door Basics…</vt:lpstr>
      <vt:lpstr>Acceptable Job Site Preparations </vt:lpstr>
      <vt:lpstr>When material is removed, holes must be filled with steel fasteners, or the same material as the door or frame.</vt:lpstr>
      <vt:lpstr>When material is removed, holes must be filled with steel fasteners, or the same material as the door or frame.</vt:lpstr>
      <vt:lpstr>Glazing</vt:lpstr>
      <vt:lpstr>Glazing</vt:lpstr>
      <vt:lpstr>IBC - Limiting Sizes of Wired Glass Panels </vt:lpstr>
      <vt:lpstr>Clearance</vt:lpstr>
      <vt:lpstr>PowerPoint Presentation</vt:lpstr>
      <vt:lpstr>Panic hardware for fire doors is Fire Exit Hardware</vt:lpstr>
      <vt:lpstr>What’s wrong here?  Type in the chat box.</vt:lpstr>
      <vt:lpstr>PowerPoint Presentation</vt:lpstr>
      <vt:lpstr>Protection Plates </vt:lpstr>
      <vt:lpstr>Hinges for Fire Doors </vt:lpstr>
      <vt:lpstr>Hinge Fasteners</vt:lpstr>
      <vt:lpstr>Not OK</vt:lpstr>
      <vt:lpstr>Signage</vt:lpstr>
      <vt:lpstr>What’s wrong with this sign?  Type in the chat box.</vt:lpstr>
      <vt:lpstr>Screws are not allowed for signage on a fire door.</vt:lpstr>
      <vt:lpstr>Signage</vt:lpstr>
      <vt:lpstr>Fire Door Assembly Inspection</vt:lpstr>
      <vt:lpstr>NFPA 80 Chapter 5</vt:lpstr>
      <vt:lpstr>Question</vt:lpstr>
      <vt:lpstr>FDAI Criteria</vt:lpstr>
      <vt:lpstr>Session 2 – Fire Doors</vt:lpstr>
      <vt:lpstr>Homework</vt:lpstr>
      <vt:lpstr>PowerPoint Presentation</vt:lpstr>
    </vt:vector>
  </TitlesOfParts>
  <Company>Allegion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Decoded</dc:title>
  <dc:creator>Lori.Greene@allegion.com</dc:creator>
  <cp:lastModifiedBy>Greene, Lori</cp:lastModifiedBy>
  <cp:revision>1153</cp:revision>
  <cp:lastPrinted>2005-10-18T13:26:44Z</cp:lastPrinted>
  <dcterms:created xsi:type="dcterms:W3CDTF">2001-06-01T18:18:43Z</dcterms:created>
  <dcterms:modified xsi:type="dcterms:W3CDTF">2014-03-19T13:56:51Z</dcterms:modified>
</cp:coreProperties>
</file>