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1352" r:id="rId2"/>
    <p:sldId id="1354" r:id="rId3"/>
    <p:sldId id="1353" r:id="rId4"/>
    <p:sldId id="1355" r:id="rId5"/>
    <p:sldId id="1356" r:id="rId6"/>
    <p:sldId id="1357" r:id="rId7"/>
    <p:sldId id="1358"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1" autoAdjust="0"/>
    <p:restoredTop sz="64654" autoAdjust="0"/>
  </p:normalViewPr>
  <p:slideViewPr>
    <p:cSldViewPr snapToGrid="0" snapToObjects="1" showGuides="1">
      <p:cViewPr varScale="1">
        <p:scale>
          <a:sx n="52" d="100"/>
          <a:sy n="52" d="100"/>
        </p:scale>
        <p:origin x="1190"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12/3/2021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stairwell reentry requirements are intended to allow building occupants to leave a stairwell if it becomes compromised by smoke during a fire evacuation.  </a:t>
            </a:r>
          </a:p>
          <a:p>
            <a:endParaRPr lang="en-US" dirty="0"/>
          </a:p>
          <a:p>
            <a:r>
              <a:rPr lang="en-US" dirty="0"/>
              <a:t>Once building occupants leave the stairwell, they can seek another exit or wait for rescue.</a:t>
            </a:r>
          </a:p>
          <a:p>
            <a:endParaRPr lang="en-US" dirty="0"/>
          </a:p>
          <a:p>
            <a:r>
              <a:rPr lang="en-US" dirty="0"/>
              <a:t>The model codes do not specifically state that there must be a path of egress (no locked doors) between one stairwell and the other but having this path of egress will allow building occupants to use the other stairwell for egress.</a:t>
            </a:r>
          </a:p>
        </p:txBody>
      </p:sp>
      <p:sp>
        <p:nvSpPr>
          <p:cNvPr id="4" name="Slide Number Placeholder 3"/>
          <p:cNvSpPr>
            <a:spLocks noGrp="1"/>
          </p:cNvSpPr>
          <p:nvPr>
            <p:ph type="sldNum" sz="quarter" idx="5"/>
          </p:nvPr>
        </p:nvSpPr>
        <p:spPr/>
        <p:txBody>
          <a:bodyPr/>
          <a:lstStyle/>
          <a:p>
            <a:fld id="{F9E75BA9-3C31-4BB2-941D-2BD93400D373}" type="slidenum">
              <a:rPr lang="en-US" smtClean="0"/>
              <a:t>1</a:t>
            </a:fld>
            <a:endParaRPr lang="en-US" dirty="0"/>
          </a:p>
        </p:txBody>
      </p:sp>
    </p:spTree>
    <p:extLst>
      <p:ext uri="{BB962C8B-B14F-4D97-AF65-F5344CB8AC3E}">
        <p14:creationId xmlns:p14="http://schemas.microsoft.com/office/powerpoint/2010/main" val="214374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The stairwell reentry requirements have been in the codes for decades, but there were many existing buildings that were not compliant until a fire occurred in 2003 at the Cook County Administration Building in Chicago.</a:t>
            </a:r>
          </a:p>
          <a:p>
            <a:endParaRPr lang="en-US" dirty="0">
              <a:effectLst/>
              <a:latin typeface="Arial" panose="020B0604020202020204" pitchFamily="34" charset="0"/>
            </a:endParaRPr>
          </a:p>
          <a:p>
            <a:r>
              <a:rPr lang="en-US" dirty="0">
                <a:effectLst/>
                <a:latin typeface="Arial" panose="020B0604020202020204" pitchFamily="34" charset="0"/>
              </a:rPr>
              <a:t>The stairwell that building occupants were using for evacuation became blocked by firefighters and equipment, and then filled with smoke.  When people tried to leave the stairwell, locked doors prevented reentry into the building.  At least one stair door had been blocked open with a wood wedge, which allowed some people to escape.</a:t>
            </a:r>
          </a:p>
          <a:p>
            <a:endParaRPr lang="en-US" dirty="0">
              <a:effectLst/>
              <a:latin typeface="Arial" panose="020B0604020202020204" pitchFamily="34" charset="0"/>
            </a:endParaRPr>
          </a:p>
          <a:p>
            <a:r>
              <a:rPr lang="en-US" dirty="0">
                <a:effectLst/>
                <a:latin typeface="Arial" panose="020B0604020202020204" pitchFamily="34" charset="0"/>
              </a:rPr>
              <a:t>13 people were found in the stairwell – 7 were revived, 6 died.  This fire led to much wider enforcement of the stairwell reentry requirements.</a:t>
            </a:r>
            <a:endParaRPr lang="en-US" dirty="0"/>
          </a:p>
          <a:p>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2</a:t>
            </a:fld>
            <a:endParaRPr lang="en-US" dirty="0"/>
          </a:p>
        </p:txBody>
      </p:sp>
    </p:spTree>
    <p:extLst>
      <p:ext uri="{BB962C8B-B14F-4D97-AF65-F5344CB8AC3E}">
        <p14:creationId xmlns:p14="http://schemas.microsoft.com/office/powerpoint/2010/main" val="211695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codes vary when it comes to stairwell reentry – the IBC and IFC (AKA the I-Codes) are more stringent than NFPA 101.  Since most states have adopted one or both of the I-Codes, these requirements apply in most jurisdictions.</a:t>
            </a:r>
          </a:p>
          <a:p>
            <a:endParaRPr lang="en-US" dirty="0"/>
          </a:p>
          <a:p>
            <a:r>
              <a:rPr lang="en-US" dirty="0"/>
              <a:t>The IBC and IFC require doors leading to the stairwell at all levels to allow for reentry.  This may be accomplished with non-locking hardware, or with electrified hardware.  Electrified hardware on the stair side of the door must be unlocked without unlatching via a switch at the fire command center or the main entrance of the building.</a:t>
            </a:r>
          </a:p>
          <a:p>
            <a:endParaRPr lang="en-US" dirty="0"/>
          </a:p>
          <a:p>
            <a:r>
              <a:rPr lang="en-US" dirty="0"/>
              <a:t>In high-rise buildings, the I-Codes require a two-way communication system in the stairwell when electrified locks are used to secure stair doors.  </a:t>
            </a:r>
          </a:p>
          <a:p>
            <a:endParaRPr lang="en-US" dirty="0"/>
          </a:p>
          <a:p>
            <a:r>
              <a:rPr lang="en-US" dirty="0"/>
              <a:t>The I-Codes include exceptions for some buildings where a single exit is allowed.  There is no need to allow building occupants to leave a stairwell if there is no </a:t>
            </a:r>
            <a:r>
              <a:rPr lang="en-US"/>
              <a:t>other stairwell to use.</a:t>
            </a:r>
            <a:endParaRPr lang="en-US" dirty="0"/>
          </a:p>
          <a:p>
            <a:endParaRPr lang="en-US" dirty="0"/>
          </a:p>
          <a:p>
            <a:r>
              <a:rPr lang="en-US" dirty="0"/>
              <a:t>UL 294 is the Standard for Access Control System Units.  Although this listing is required for some types of electrical locking systems, it is not required by the IBC for stairwell reentry hardware.</a:t>
            </a:r>
          </a:p>
          <a:p>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3</a:t>
            </a:fld>
            <a:endParaRPr lang="en-US" dirty="0"/>
          </a:p>
        </p:txBody>
      </p:sp>
    </p:spTree>
    <p:extLst>
      <p:ext uri="{BB962C8B-B14F-4D97-AF65-F5344CB8AC3E}">
        <p14:creationId xmlns:p14="http://schemas.microsoft.com/office/powerpoint/2010/main" val="263373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NFPA 101 requirements are less restrictive than the I-Codes, and in most jurisdictions the I-Code requirements must be followed.  NFPA 101 allows mechanical locks on the stair side of the door if the stair serves 4 stories or less (the I-Codes do not allow this).</a:t>
            </a:r>
          </a:p>
          <a:p>
            <a:endParaRPr lang="en-US" dirty="0"/>
          </a:p>
          <a:p>
            <a:r>
              <a:rPr lang="en-US" dirty="0"/>
              <a:t>NFPA 101 allows selected reentry, where some doors allow reentry and others do not.  Some of the occupancy chapters in NFPA 101 are exempt from the reentry requirements.  The I-Codes do not include stairwell reentry nor exempt certain use groups from the requirements.</a:t>
            </a:r>
          </a:p>
          <a:p>
            <a:endParaRPr lang="en-US" dirty="0"/>
          </a:p>
          <a:p>
            <a:r>
              <a:rPr lang="en-US" dirty="0"/>
              <a:t>In locations where NFPA 101 is the adopted code and the stairwell reentry requirements of the Life Safety Code apply, stairwell doors required to provide reentry can either have passage sets / non-locking lever trim, or electrified hardware that unlocks on the stair side upon activation of the fire alarm system.</a:t>
            </a:r>
          </a:p>
          <a:p>
            <a:endParaRPr lang="en-US" dirty="0"/>
          </a:p>
          <a:p>
            <a:r>
              <a:rPr lang="en-US" dirty="0"/>
              <a:t>Beginning with the 2021 edition, NFPA 101 does require the UL 294 listing on electrified hardware used for stairwell doors.</a:t>
            </a:r>
          </a:p>
          <a:p>
            <a:endParaRPr lang="en-US" dirty="0"/>
          </a:p>
        </p:txBody>
      </p:sp>
      <p:sp>
        <p:nvSpPr>
          <p:cNvPr id="4" name="Slide Number Placeholder 3"/>
          <p:cNvSpPr>
            <a:spLocks noGrp="1"/>
          </p:cNvSpPr>
          <p:nvPr>
            <p:ph type="sldNum" sz="quarter" idx="5"/>
          </p:nvPr>
        </p:nvSpPr>
        <p:spPr/>
        <p:txBody>
          <a:bodyPr/>
          <a:lstStyle/>
          <a:p>
            <a:fld id="{F9E75BA9-3C31-4BB2-941D-2BD93400D373}" type="slidenum">
              <a:rPr lang="en-US" smtClean="0"/>
              <a:t>4</a:t>
            </a:fld>
            <a:endParaRPr lang="en-US" dirty="0"/>
          </a:p>
        </p:txBody>
      </p:sp>
    </p:spTree>
    <p:extLst>
      <p:ext uri="{BB962C8B-B14F-4D97-AF65-F5344CB8AC3E}">
        <p14:creationId xmlns:p14="http://schemas.microsoft.com/office/powerpoint/2010/main" val="426847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difference between the I-Codes and NFPA 101 is that the I-Codes rely on firefighters to activate a switch to unlock the doors, and NFPA 101 requires the doors to unlock automatically upon fire alarm activation.  None of these model codes specifically state that the locks are required to be fail safe, although that is what the hardware industry typically uses for this application.</a:t>
            </a:r>
          </a:p>
          <a:p>
            <a:endParaRPr lang="en-US" dirty="0"/>
          </a:p>
          <a:p>
            <a:r>
              <a:rPr lang="en-US" dirty="0"/>
              <a:t>In the 2024 edition of the IBC and IFC, this will change.  The 2024 edition will require these doors to unlock upon activation of the fire alarm, upon power failure, and upon activation of the switch at the fire command center or other location.  </a:t>
            </a:r>
          </a:p>
        </p:txBody>
      </p:sp>
      <p:sp>
        <p:nvSpPr>
          <p:cNvPr id="4" name="Slide Number Placeholder 3"/>
          <p:cNvSpPr>
            <a:spLocks noGrp="1"/>
          </p:cNvSpPr>
          <p:nvPr>
            <p:ph type="sldNum" sz="quarter" idx="5"/>
          </p:nvPr>
        </p:nvSpPr>
        <p:spPr/>
        <p:txBody>
          <a:bodyPr/>
          <a:lstStyle/>
          <a:p>
            <a:fld id="{F9E75BA9-3C31-4BB2-941D-2BD93400D373}" type="slidenum">
              <a:rPr lang="en-US" smtClean="0"/>
              <a:t>5</a:t>
            </a:fld>
            <a:endParaRPr lang="en-US" dirty="0"/>
          </a:p>
        </p:txBody>
      </p:sp>
    </p:spTree>
    <p:extLst>
      <p:ext uri="{BB962C8B-B14F-4D97-AF65-F5344CB8AC3E}">
        <p14:creationId xmlns:p14="http://schemas.microsoft.com/office/powerpoint/2010/main" val="3766488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electrified hardware is unlocked, stair doors must remain latched because they are typically fire doors.  Fail safe electromechanical locks or fail safe trim for fire exit hardware are most commonly used.  Electromagnetic locks along with passage sets (for latching) are another possibility, but the release devices required by code must be installed to ensure that the mag-lock is code-compliant for egress.</a:t>
            </a:r>
          </a:p>
          <a:p>
            <a:endParaRPr lang="en-US" dirty="0"/>
          </a:p>
          <a:p>
            <a:r>
              <a:rPr lang="en-US" dirty="0"/>
              <a:t>Fail safe electric strikes can not be used on fire rated stair doors because they are not listed for this purpose and are not considered positive-latching hardware.</a:t>
            </a:r>
          </a:p>
          <a:p>
            <a:endParaRPr lang="en-US" dirty="0"/>
          </a:p>
          <a:p>
            <a:r>
              <a:rPr lang="en-US" dirty="0"/>
              <a:t>Stair discharge doors are not required by the model codes to have electrified hardware or to facility reentry.</a:t>
            </a:r>
          </a:p>
        </p:txBody>
      </p:sp>
      <p:sp>
        <p:nvSpPr>
          <p:cNvPr id="4" name="Slide Number Placeholder 3"/>
          <p:cNvSpPr>
            <a:spLocks noGrp="1"/>
          </p:cNvSpPr>
          <p:nvPr>
            <p:ph type="sldNum" sz="quarter" idx="5"/>
          </p:nvPr>
        </p:nvSpPr>
        <p:spPr/>
        <p:txBody>
          <a:bodyPr/>
          <a:lstStyle/>
          <a:p>
            <a:fld id="{F9E75BA9-3C31-4BB2-941D-2BD93400D373}" type="slidenum">
              <a:rPr lang="en-US" smtClean="0"/>
              <a:t>6</a:t>
            </a:fld>
            <a:endParaRPr lang="en-US" dirty="0"/>
          </a:p>
        </p:txBody>
      </p:sp>
    </p:spTree>
    <p:extLst>
      <p:ext uri="{BB962C8B-B14F-4D97-AF65-F5344CB8AC3E}">
        <p14:creationId xmlns:p14="http://schemas.microsoft.com/office/powerpoint/2010/main" val="29608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iDigHardware</a:t>
            </a:r>
            <a:r>
              <a:rPr lang="en-US" dirty="0"/>
              <a:t> tip for this month…</a:t>
            </a:r>
          </a:p>
          <a:p>
            <a:endParaRPr lang="en-US" dirty="0"/>
          </a:p>
          <a:p>
            <a:r>
              <a:rPr lang="en-US" dirty="0"/>
              <a:t>On the Code Links menu of </a:t>
            </a:r>
            <a:r>
              <a:rPr lang="en-US" dirty="0" err="1"/>
              <a:t>iDigHardware</a:t>
            </a:r>
            <a:r>
              <a:rPr lang="en-US" dirty="0"/>
              <a:t> there are two options:</a:t>
            </a:r>
          </a:p>
          <a:p>
            <a:endParaRPr lang="en-US" dirty="0"/>
          </a:p>
          <a:p>
            <a:r>
              <a:rPr lang="en-US" dirty="0"/>
              <a:t>Codes by State includes links to the ICC, NFPA, and </a:t>
            </a:r>
            <a:r>
              <a:rPr lang="en-US" dirty="0" err="1"/>
              <a:t>UpCodes</a:t>
            </a:r>
            <a:r>
              <a:rPr lang="en-US" dirty="0"/>
              <a:t>, to help you find out which codes have been adopted in a specific jurisdiction.  Remember that state/local codes may differ from the model codes.</a:t>
            </a:r>
          </a:p>
          <a:p>
            <a:endParaRPr lang="en-US" dirty="0"/>
          </a:p>
          <a:p>
            <a:r>
              <a:rPr lang="en-US" dirty="0"/>
              <a:t>Ask an AHJ takes you to a discussion forum for code officials (The Building Code Forum), where you can ask questions and hear from AHJs.</a:t>
            </a:r>
          </a:p>
        </p:txBody>
      </p:sp>
      <p:sp>
        <p:nvSpPr>
          <p:cNvPr id="4" name="Slide Number Placeholder 3"/>
          <p:cNvSpPr>
            <a:spLocks noGrp="1"/>
          </p:cNvSpPr>
          <p:nvPr>
            <p:ph type="sldNum" sz="quarter" idx="5"/>
          </p:nvPr>
        </p:nvSpPr>
        <p:spPr/>
        <p:txBody>
          <a:bodyPr/>
          <a:lstStyle/>
          <a:p>
            <a:fld id="{7F725688-E2ED-4442-80A5-CF4F5ADE452A}" type="slidenum">
              <a:rPr lang="en-US" smtClean="0"/>
              <a:t>7</a:t>
            </a:fld>
            <a:endParaRPr lang="en-US"/>
          </a:p>
        </p:txBody>
      </p:sp>
    </p:spTree>
    <p:extLst>
      <p:ext uri="{BB962C8B-B14F-4D97-AF65-F5344CB8AC3E}">
        <p14:creationId xmlns:p14="http://schemas.microsoft.com/office/powerpoint/2010/main" val="276852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12/3/2021</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609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197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320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2021 Model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661-AD96-4E11-A580-B543F3DEA9B5}"/>
              </a:ext>
            </a:extLst>
          </p:cNvPr>
          <p:cNvSpPr>
            <a:spLocks noGrp="1"/>
          </p:cNvSpPr>
          <p:nvPr>
            <p:ph type="title"/>
          </p:nvPr>
        </p:nvSpPr>
        <p:spPr>
          <a:xfrm>
            <a:off x="488861" y="268977"/>
            <a:ext cx="10515600" cy="1325563"/>
          </a:xfrm>
        </p:spPr>
        <p:txBody>
          <a:bodyPr/>
          <a:lstStyle/>
          <a:p>
            <a:r>
              <a:rPr lang="en-US" b="1" dirty="0"/>
              <a:t>Stairwell</a:t>
            </a:r>
            <a:r>
              <a:rPr lang="en-US" b="1" baseline="0" dirty="0"/>
              <a:t> Reentry</a:t>
            </a:r>
            <a:endParaRPr lang="en-US" b="1" dirty="0"/>
          </a:p>
        </p:txBody>
      </p:sp>
      <p:sp>
        <p:nvSpPr>
          <p:cNvPr id="3" name="Content Placeholder 2">
            <a:extLst>
              <a:ext uri="{FF2B5EF4-FFF2-40B4-BE49-F238E27FC236}">
                <a16:creationId xmlns:a16="http://schemas.microsoft.com/office/drawing/2014/main" id="{52520CEA-17B8-4BE4-AB0C-539E6342B95A}"/>
              </a:ext>
            </a:extLst>
          </p:cNvPr>
          <p:cNvSpPr>
            <a:spLocks noGrp="1"/>
          </p:cNvSpPr>
          <p:nvPr>
            <p:ph idx="1"/>
          </p:nvPr>
        </p:nvSpPr>
        <p:spPr>
          <a:xfrm>
            <a:off x="454742" y="1474839"/>
            <a:ext cx="5046406" cy="4773561"/>
          </a:xfrm>
        </p:spPr>
        <p:txBody>
          <a:bodyPr>
            <a:normAutofit/>
          </a:bodyPr>
          <a:lstStyle/>
          <a:p>
            <a:r>
              <a:rPr lang="en-US" sz="2600" dirty="0"/>
              <a:t>Allows building occupants to leave the stairwell and reenter the building through locked stairwell doors if the stair becomes compromised during a fire.</a:t>
            </a:r>
          </a:p>
          <a:p>
            <a:r>
              <a:rPr lang="en-US" sz="2600" dirty="0"/>
              <a:t>After leaving the stairwell, building occupants can find another exit or wait for assistance.</a:t>
            </a:r>
          </a:p>
          <a:p>
            <a:endParaRPr lang="en-US" sz="2400" dirty="0"/>
          </a:p>
        </p:txBody>
      </p:sp>
      <p:pic>
        <p:nvPicPr>
          <p:cNvPr id="5" name="Picture 4" descr="A picture containing indoor, building, oven, cooking&#10;&#10;Description automatically generated">
            <a:extLst>
              <a:ext uri="{FF2B5EF4-FFF2-40B4-BE49-F238E27FC236}">
                <a16:creationId xmlns:a16="http://schemas.microsoft.com/office/drawing/2014/main" id="{6EDD99AD-375B-4C30-9740-C24085B4025C}"/>
              </a:ext>
            </a:extLst>
          </p:cNvPr>
          <p:cNvPicPr>
            <a:picLocks noChangeAspect="1"/>
          </p:cNvPicPr>
          <p:nvPr/>
        </p:nvPicPr>
        <p:blipFill rotWithShape="1">
          <a:blip r:embed="rId3"/>
          <a:srcRect l="33342"/>
          <a:stretch/>
        </p:blipFill>
        <p:spPr>
          <a:xfrm>
            <a:off x="6096000" y="0"/>
            <a:ext cx="6096000" cy="6096819"/>
          </a:xfrm>
          <a:prstGeom prst="rect">
            <a:avLst/>
          </a:prstGeom>
        </p:spPr>
      </p:pic>
    </p:spTree>
    <p:extLst>
      <p:ext uri="{BB962C8B-B14F-4D97-AF65-F5344CB8AC3E}">
        <p14:creationId xmlns:p14="http://schemas.microsoft.com/office/powerpoint/2010/main" val="610045064"/>
      </p:ext>
    </p:extLst>
  </p:cSld>
  <p:clrMapOvr>
    <a:masterClrMapping/>
  </p:clrMapOvr>
  <p:extLst>
    <p:ext uri="{E180D4A7-C9FB-4DFB-919C-405C955672EB}">
      <p14:showEvtLst xmlns:p14="http://schemas.microsoft.com/office/powerpoint/2010/main">
        <p14:playEvt time="41" objId="4"/>
        <p14:stopEvt time="59322"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661-AD96-4E11-A580-B543F3DEA9B5}"/>
              </a:ext>
            </a:extLst>
          </p:cNvPr>
          <p:cNvSpPr>
            <a:spLocks noGrp="1"/>
          </p:cNvSpPr>
          <p:nvPr>
            <p:ph type="title"/>
          </p:nvPr>
        </p:nvSpPr>
        <p:spPr>
          <a:xfrm>
            <a:off x="562606" y="195237"/>
            <a:ext cx="10515600" cy="1781049"/>
          </a:xfrm>
        </p:spPr>
        <p:txBody>
          <a:bodyPr/>
          <a:lstStyle/>
          <a:p>
            <a:r>
              <a:rPr lang="en-US" b="1" dirty="0"/>
              <a:t>Cook County Administration</a:t>
            </a:r>
            <a:br>
              <a:rPr lang="en-US" b="1" dirty="0"/>
            </a:br>
            <a:r>
              <a:rPr lang="en-US" b="1" dirty="0"/>
              <a:t>Building Fire, Chicago</a:t>
            </a:r>
          </a:p>
        </p:txBody>
      </p:sp>
      <p:sp>
        <p:nvSpPr>
          <p:cNvPr id="3" name="Content Placeholder 2">
            <a:extLst>
              <a:ext uri="{FF2B5EF4-FFF2-40B4-BE49-F238E27FC236}">
                <a16:creationId xmlns:a16="http://schemas.microsoft.com/office/drawing/2014/main" id="{52520CEA-17B8-4BE4-AB0C-539E6342B95A}"/>
              </a:ext>
            </a:extLst>
          </p:cNvPr>
          <p:cNvSpPr>
            <a:spLocks noGrp="1"/>
          </p:cNvSpPr>
          <p:nvPr>
            <p:ph idx="1"/>
          </p:nvPr>
        </p:nvSpPr>
        <p:spPr>
          <a:xfrm>
            <a:off x="562606" y="1976286"/>
            <a:ext cx="6149454" cy="4553746"/>
          </a:xfrm>
        </p:spPr>
        <p:txBody>
          <a:bodyPr>
            <a:normAutofit/>
          </a:bodyPr>
          <a:lstStyle/>
          <a:p>
            <a:r>
              <a:rPr lang="en-US" sz="2600" dirty="0"/>
              <a:t>October 17, 2003</a:t>
            </a:r>
          </a:p>
          <a:p>
            <a:r>
              <a:rPr lang="en-US" sz="2600" dirty="0"/>
              <a:t>Supply room fire on 12</a:t>
            </a:r>
            <a:r>
              <a:rPr lang="en-US" sz="2600" baseline="30000" dirty="0"/>
              <a:t>th</a:t>
            </a:r>
            <a:r>
              <a:rPr lang="en-US" sz="2600" dirty="0"/>
              <a:t> floor</a:t>
            </a:r>
          </a:p>
          <a:p>
            <a:r>
              <a:rPr lang="en-US" sz="2600" dirty="0"/>
              <a:t>Firefighters opened a stairwell door to fight the fire</a:t>
            </a:r>
          </a:p>
          <a:p>
            <a:r>
              <a:rPr lang="en-US" sz="2600" dirty="0"/>
              <a:t>Stairwell filled with smoke</a:t>
            </a:r>
          </a:p>
          <a:p>
            <a:r>
              <a:rPr lang="en-US" sz="2600" dirty="0"/>
              <a:t>People evacuating could not continue down, and could not reenter the building through locked stairwell doors</a:t>
            </a:r>
          </a:p>
          <a:p>
            <a:r>
              <a:rPr lang="en-US" sz="2600" dirty="0"/>
              <a:t>6 fatalities</a:t>
            </a:r>
          </a:p>
          <a:p>
            <a:endParaRPr lang="en-US" sz="2600" dirty="0"/>
          </a:p>
          <a:p>
            <a:endParaRPr lang="en-US" sz="2400" dirty="0"/>
          </a:p>
        </p:txBody>
      </p:sp>
      <p:pic>
        <p:nvPicPr>
          <p:cNvPr id="5" name="Picture 4" descr="A tall building with many windows&#10;&#10;Description automatically generated with low confidence">
            <a:extLst>
              <a:ext uri="{FF2B5EF4-FFF2-40B4-BE49-F238E27FC236}">
                <a16:creationId xmlns:a16="http://schemas.microsoft.com/office/drawing/2014/main" id="{FE716A88-9B98-4C76-803F-60738654251A}"/>
              </a:ext>
            </a:extLst>
          </p:cNvPr>
          <p:cNvPicPr>
            <a:picLocks noChangeAspect="1"/>
          </p:cNvPicPr>
          <p:nvPr/>
        </p:nvPicPr>
        <p:blipFill rotWithShape="1">
          <a:blip r:embed="rId3"/>
          <a:srcRect l="18188" r="21785"/>
          <a:stretch/>
        </p:blipFill>
        <p:spPr>
          <a:xfrm>
            <a:off x="7329948" y="0"/>
            <a:ext cx="4862052" cy="6091084"/>
          </a:xfrm>
          <a:prstGeom prst="rect">
            <a:avLst/>
          </a:prstGeom>
        </p:spPr>
      </p:pic>
    </p:spTree>
    <p:extLst>
      <p:ext uri="{BB962C8B-B14F-4D97-AF65-F5344CB8AC3E}">
        <p14:creationId xmlns:p14="http://schemas.microsoft.com/office/powerpoint/2010/main" val="3618852406"/>
      </p:ext>
    </p:extLst>
  </p:cSld>
  <p:clrMapOvr>
    <a:masterClrMapping/>
  </p:clrMapOvr>
  <p:extLst>
    <p:ext uri="{E180D4A7-C9FB-4DFB-919C-405C955672EB}">
      <p14:showEvtLst xmlns:p14="http://schemas.microsoft.com/office/powerpoint/2010/main">
        <p14:playEvt time="41" objId="4"/>
        <p14:stopEvt time="59322" objId="4"/>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661-AD96-4E11-A580-B543F3DEA9B5}"/>
              </a:ext>
            </a:extLst>
          </p:cNvPr>
          <p:cNvSpPr>
            <a:spLocks noGrp="1"/>
          </p:cNvSpPr>
          <p:nvPr>
            <p:ph type="title"/>
          </p:nvPr>
        </p:nvSpPr>
        <p:spPr>
          <a:xfrm>
            <a:off x="429875" y="18255"/>
            <a:ext cx="10515600" cy="1325563"/>
          </a:xfrm>
        </p:spPr>
        <p:txBody>
          <a:bodyPr/>
          <a:lstStyle/>
          <a:p>
            <a:r>
              <a:rPr lang="en-US" b="1" dirty="0"/>
              <a:t>International Building Code (IBC)</a:t>
            </a:r>
          </a:p>
        </p:txBody>
      </p:sp>
      <p:sp>
        <p:nvSpPr>
          <p:cNvPr id="3" name="Content Placeholder 2">
            <a:extLst>
              <a:ext uri="{FF2B5EF4-FFF2-40B4-BE49-F238E27FC236}">
                <a16:creationId xmlns:a16="http://schemas.microsoft.com/office/drawing/2014/main" id="{52520CEA-17B8-4BE4-AB0C-539E6342B95A}"/>
              </a:ext>
            </a:extLst>
          </p:cNvPr>
          <p:cNvSpPr>
            <a:spLocks noGrp="1"/>
          </p:cNvSpPr>
          <p:nvPr>
            <p:ph idx="1"/>
          </p:nvPr>
        </p:nvSpPr>
        <p:spPr>
          <a:xfrm>
            <a:off x="429874" y="1343818"/>
            <a:ext cx="7224539" cy="4904582"/>
          </a:xfrm>
        </p:spPr>
        <p:txBody>
          <a:bodyPr>
            <a:normAutofit/>
          </a:bodyPr>
          <a:lstStyle/>
          <a:p>
            <a:r>
              <a:rPr lang="en-US" sz="2600" dirty="0"/>
              <a:t>The I-Codes (IBC/IFC) are more restrictive than NFPA 101, and most states have adopted 1 or both of the I-Codes.</a:t>
            </a:r>
          </a:p>
          <a:p>
            <a:r>
              <a:rPr lang="en-US" sz="2600" dirty="0"/>
              <a:t>Per the I-Codes, all stair doors must allow reentry – regardless of the number of floors</a:t>
            </a:r>
          </a:p>
          <a:p>
            <a:pPr lvl="1"/>
            <a:r>
              <a:rPr lang="en-US" sz="2600" dirty="0"/>
              <a:t>Option 1: Passage set or non-locking trim for fire exit hardware</a:t>
            </a:r>
          </a:p>
          <a:p>
            <a:pPr lvl="1"/>
            <a:r>
              <a:rPr lang="en-US" sz="2600" dirty="0"/>
              <a:t>Option 2: Electrified stair side lever unlocks upon a signal from fire command center or other location typically at the main entrance</a:t>
            </a:r>
          </a:p>
          <a:p>
            <a:r>
              <a:rPr lang="en-US" sz="2600" dirty="0"/>
              <a:t>Note: UL 294 listing is not required by the I-Codes</a:t>
            </a:r>
          </a:p>
          <a:p>
            <a:endParaRPr lang="en-US" sz="2600" dirty="0"/>
          </a:p>
          <a:p>
            <a:pPr marL="0" indent="0">
              <a:buNone/>
            </a:pPr>
            <a:endParaRPr lang="en-US" sz="2400" dirty="0"/>
          </a:p>
        </p:txBody>
      </p:sp>
      <p:pic>
        <p:nvPicPr>
          <p:cNvPr id="5" name="Picture 4" descr="A picture containing floor, indoor, wall, building&#10;&#10;Description automatically generated">
            <a:extLst>
              <a:ext uri="{FF2B5EF4-FFF2-40B4-BE49-F238E27FC236}">
                <a16:creationId xmlns:a16="http://schemas.microsoft.com/office/drawing/2014/main" id="{CE579C69-E87E-4CD0-806B-6BF52BFC75EC}"/>
              </a:ext>
            </a:extLst>
          </p:cNvPr>
          <p:cNvPicPr>
            <a:picLocks noChangeAspect="1"/>
          </p:cNvPicPr>
          <p:nvPr/>
        </p:nvPicPr>
        <p:blipFill>
          <a:blip r:embed="rId3"/>
          <a:stretch>
            <a:fillRect/>
          </a:stretch>
        </p:blipFill>
        <p:spPr>
          <a:xfrm>
            <a:off x="8122222" y="0"/>
            <a:ext cx="4069778" cy="6105832"/>
          </a:xfrm>
          <a:prstGeom prst="rect">
            <a:avLst/>
          </a:prstGeom>
        </p:spPr>
      </p:pic>
    </p:spTree>
    <p:extLst>
      <p:ext uri="{BB962C8B-B14F-4D97-AF65-F5344CB8AC3E}">
        <p14:creationId xmlns:p14="http://schemas.microsoft.com/office/powerpoint/2010/main" val="2342427858"/>
      </p:ext>
    </p:extLst>
  </p:cSld>
  <p:clrMapOvr>
    <a:masterClrMapping/>
  </p:clrMapOvr>
  <p:extLst>
    <p:ext uri="{E180D4A7-C9FB-4DFB-919C-405C955672EB}">
      <p14:showEvtLst xmlns:p14="http://schemas.microsoft.com/office/powerpoint/2010/main">
        <p14:playEvt time="41" objId="4"/>
        <p14:stopEvt time="59322"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661-AD96-4E11-A580-B543F3DEA9B5}"/>
              </a:ext>
            </a:extLst>
          </p:cNvPr>
          <p:cNvSpPr>
            <a:spLocks noGrp="1"/>
          </p:cNvSpPr>
          <p:nvPr>
            <p:ph type="title"/>
          </p:nvPr>
        </p:nvSpPr>
        <p:spPr>
          <a:xfrm>
            <a:off x="429875" y="18255"/>
            <a:ext cx="10515600" cy="1325563"/>
          </a:xfrm>
        </p:spPr>
        <p:txBody>
          <a:bodyPr/>
          <a:lstStyle/>
          <a:p>
            <a:r>
              <a:rPr lang="en-US" b="1" dirty="0"/>
              <a:t>NFPA 101 – Life Safety Code</a:t>
            </a:r>
          </a:p>
        </p:txBody>
      </p:sp>
      <p:sp>
        <p:nvSpPr>
          <p:cNvPr id="3" name="Content Placeholder 2">
            <a:extLst>
              <a:ext uri="{FF2B5EF4-FFF2-40B4-BE49-F238E27FC236}">
                <a16:creationId xmlns:a16="http://schemas.microsoft.com/office/drawing/2014/main" id="{52520CEA-17B8-4BE4-AB0C-539E6342B95A}"/>
              </a:ext>
            </a:extLst>
          </p:cNvPr>
          <p:cNvSpPr>
            <a:spLocks noGrp="1"/>
          </p:cNvSpPr>
          <p:nvPr>
            <p:ph idx="1"/>
          </p:nvPr>
        </p:nvSpPr>
        <p:spPr>
          <a:xfrm>
            <a:off x="395756" y="1062037"/>
            <a:ext cx="7465134" cy="5186363"/>
          </a:xfrm>
        </p:spPr>
        <p:txBody>
          <a:bodyPr>
            <a:normAutofit/>
          </a:bodyPr>
          <a:lstStyle/>
          <a:p>
            <a:pPr>
              <a:lnSpc>
                <a:spcPct val="100000"/>
              </a:lnSpc>
              <a:spcBef>
                <a:spcPts val="0"/>
              </a:spcBef>
            </a:pPr>
            <a:r>
              <a:rPr lang="en-US" sz="2600" dirty="0"/>
              <a:t>Less restrictive than the I-Codes</a:t>
            </a:r>
          </a:p>
          <a:p>
            <a:pPr>
              <a:lnSpc>
                <a:spcPct val="100000"/>
              </a:lnSpc>
              <a:spcBef>
                <a:spcPts val="0"/>
              </a:spcBef>
            </a:pPr>
            <a:r>
              <a:rPr lang="en-US" sz="2600" dirty="0"/>
              <a:t>Stairs serving 4 stories or less can be locked mechanically on the stair side.</a:t>
            </a:r>
          </a:p>
          <a:p>
            <a:pPr>
              <a:lnSpc>
                <a:spcPct val="100000"/>
              </a:lnSpc>
              <a:spcBef>
                <a:spcPts val="0"/>
              </a:spcBef>
            </a:pPr>
            <a:r>
              <a:rPr lang="en-US" sz="2600" dirty="0"/>
              <a:t>“Selected reentry” allows some doors to be locked mechanically with other doors allowing reentry.</a:t>
            </a:r>
          </a:p>
          <a:p>
            <a:pPr>
              <a:lnSpc>
                <a:spcPct val="100000"/>
              </a:lnSpc>
              <a:spcBef>
                <a:spcPts val="0"/>
              </a:spcBef>
            </a:pPr>
            <a:r>
              <a:rPr lang="en-US" sz="2600" dirty="0"/>
              <a:t>Some occupancy chapters are exempt from the stairwell reentry requirements.</a:t>
            </a:r>
          </a:p>
          <a:p>
            <a:pPr marL="0" indent="0">
              <a:buNone/>
            </a:pPr>
            <a:endParaRPr lang="en-US" sz="2400" dirty="0"/>
          </a:p>
        </p:txBody>
      </p:sp>
      <p:pic>
        <p:nvPicPr>
          <p:cNvPr id="6" name="Picture 5" descr="A picture containing wall, indoor, floor&#10;&#10;Description automatically generated">
            <a:extLst>
              <a:ext uri="{FF2B5EF4-FFF2-40B4-BE49-F238E27FC236}">
                <a16:creationId xmlns:a16="http://schemas.microsoft.com/office/drawing/2014/main" id="{BBAD9665-3253-4917-B0A7-B40FA0E259FD}"/>
              </a:ext>
            </a:extLst>
          </p:cNvPr>
          <p:cNvPicPr>
            <a:picLocks noChangeAspect="1"/>
          </p:cNvPicPr>
          <p:nvPr/>
        </p:nvPicPr>
        <p:blipFill rotWithShape="1">
          <a:blip r:embed="rId3"/>
          <a:srcRect l="12977" r="14237"/>
          <a:stretch/>
        </p:blipFill>
        <p:spPr>
          <a:xfrm>
            <a:off x="7832371" y="-1"/>
            <a:ext cx="4359629" cy="3996813"/>
          </a:xfrm>
          <a:prstGeom prst="rect">
            <a:avLst/>
          </a:prstGeom>
        </p:spPr>
      </p:pic>
      <p:sp>
        <p:nvSpPr>
          <p:cNvPr id="7" name="Content Placeholder 2">
            <a:extLst>
              <a:ext uri="{FF2B5EF4-FFF2-40B4-BE49-F238E27FC236}">
                <a16:creationId xmlns:a16="http://schemas.microsoft.com/office/drawing/2014/main" id="{78D2F61B-48D6-4B26-AC69-77F288EE25CA}"/>
              </a:ext>
            </a:extLst>
          </p:cNvPr>
          <p:cNvSpPr txBox="1">
            <a:spLocks/>
          </p:cNvSpPr>
          <p:nvPr/>
        </p:nvSpPr>
        <p:spPr>
          <a:xfrm>
            <a:off x="395756" y="3834581"/>
            <a:ext cx="11796244" cy="182102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10400" dirty="0"/>
              <a:t>For stair doors that must facilitate reentry:</a:t>
            </a:r>
          </a:p>
          <a:p>
            <a:pPr marL="457200" lvl="1" indent="-220663">
              <a:lnSpc>
                <a:spcPct val="120000"/>
              </a:lnSpc>
            </a:pPr>
            <a:r>
              <a:rPr lang="en-US" sz="10400" dirty="0"/>
              <a:t>Option 1: Passage sets or non-locking trim for fire exit hardware</a:t>
            </a:r>
          </a:p>
          <a:p>
            <a:pPr marL="457200" lvl="1" indent="-220663">
              <a:lnSpc>
                <a:spcPct val="120000"/>
              </a:lnSpc>
            </a:pPr>
            <a:r>
              <a:rPr lang="en-US" sz="10400" dirty="0"/>
              <a:t>Option 2: Electrified stair side lever unlocks upon fire alarm activation</a:t>
            </a:r>
          </a:p>
          <a:p>
            <a:pPr marL="341313" lvl="1" indent="-341313">
              <a:lnSpc>
                <a:spcPct val="120000"/>
              </a:lnSpc>
            </a:pPr>
            <a:r>
              <a:rPr lang="en-US" sz="10400" dirty="0"/>
              <a:t>Note: The 2021 edition of NFPA 101 requires electrified hardware used for stairwell reentry to be listed to UL 294.</a:t>
            </a:r>
          </a:p>
          <a:p>
            <a:endParaRPr lang="en-US" sz="2400" dirty="0"/>
          </a:p>
        </p:txBody>
      </p:sp>
    </p:spTree>
    <p:extLst>
      <p:ext uri="{BB962C8B-B14F-4D97-AF65-F5344CB8AC3E}">
        <p14:creationId xmlns:p14="http://schemas.microsoft.com/office/powerpoint/2010/main" val="737941401"/>
      </p:ext>
    </p:extLst>
  </p:cSld>
  <p:clrMapOvr>
    <a:masterClrMapping/>
  </p:clrMapOvr>
  <p:extLst>
    <p:ext uri="{E180D4A7-C9FB-4DFB-919C-405C955672EB}">
      <p14:showEvtLst xmlns:p14="http://schemas.microsoft.com/office/powerpoint/2010/main">
        <p14:playEvt time="41" objId="4"/>
        <p14:stopEvt time="59322" objId="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661-AD96-4E11-A580-B543F3DEA9B5}"/>
              </a:ext>
            </a:extLst>
          </p:cNvPr>
          <p:cNvSpPr>
            <a:spLocks noGrp="1"/>
          </p:cNvSpPr>
          <p:nvPr>
            <p:ph type="title"/>
          </p:nvPr>
        </p:nvSpPr>
        <p:spPr>
          <a:xfrm>
            <a:off x="429875" y="18255"/>
            <a:ext cx="10515600" cy="1325563"/>
          </a:xfrm>
        </p:spPr>
        <p:txBody>
          <a:bodyPr/>
          <a:lstStyle/>
          <a:p>
            <a:r>
              <a:rPr lang="en-US" b="1" dirty="0"/>
              <a:t>2024 IBC Changes</a:t>
            </a:r>
          </a:p>
        </p:txBody>
      </p:sp>
      <p:sp>
        <p:nvSpPr>
          <p:cNvPr id="3" name="Content Placeholder 2">
            <a:extLst>
              <a:ext uri="{FF2B5EF4-FFF2-40B4-BE49-F238E27FC236}">
                <a16:creationId xmlns:a16="http://schemas.microsoft.com/office/drawing/2014/main" id="{52520CEA-17B8-4BE4-AB0C-539E6342B95A}"/>
              </a:ext>
            </a:extLst>
          </p:cNvPr>
          <p:cNvSpPr>
            <a:spLocks noGrp="1"/>
          </p:cNvSpPr>
          <p:nvPr>
            <p:ph idx="1"/>
          </p:nvPr>
        </p:nvSpPr>
        <p:spPr>
          <a:xfrm>
            <a:off x="429875" y="1343818"/>
            <a:ext cx="6885326" cy="4904582"/>
          </a:xfrm>
        </p:spPr>
        <p:txBody>
          <a:bodyPr>
            <a:normAutofit/>
          </a:bodyPr>
          <a:lstStyle/>
          <a:p>
            <a:pPr>
              <a:spcBef>
                <a:spcPts val="0"/>
              </a:spcBef>
            </a:pPr>
            <a:r>
              <a:rPr lang="en-US" sz="2600" dirty="0"/>
              <a:t>2021 edition and prior:</a:t>
            </a:r>
          </a:p>
          <a:p>
            <a:pPr marL="457200">
              <a:spcBef>
                <a:spcPts val="0"/>
              </a:spcBef>
            </a:pPr>
            <a:r>
              <a:rPr lang="en-US" sz="2600" dirty="0"/>
              <a:t>Rely on manual activation of a switch by firefighters</a:t>
            </a:r>
          </a:p>
          <a:p>
            <a:pPr marL="457200">
              <a:spcBef>
                <a:spcPts val="0"/>
              </a:spcBef>
            </a:pPr>
            <a:r>
              <a:rPr lang="en-US" sz="2600" dirty="0"/>
              <a:t>Do not require hardware on stair doors to be fail safe</a:t>
            </a:r>
          </a:p>
          <a:p>
            <a:pPr marL="457200">
              <a:spcBef>
                <a:spcPts val="0"/>
              </a:spcBef>
            </a:pPr>
            <a:endParaRPr lang="en-US" sz="2600" dirty="0"/>
          </a:p>
          <a:p>
            <a:pPr marL="236538">
              <a:spcBef>
                <a:spcPts val="0"/>
              </a:spcBef>
            </a:pPr>
            <a:r>
              <a:rPr lang="en-US" sz="2600" dirty="0"/>
              <a:t>2024 edition will require:</a:t>
            </a:r>
          </a:p>
          <a:p>
            <a:pPr marL="457200">
              <a:spcBef>
                <a:spcPts val="0"/>
              </a:spcBef>
            </a:pPr>
            <a:r>
              <a:rPr lang="en-US" sz="2600" dirty="0"/>
              <a:t>Unlock upon fire alarm activation (where provided)</a:t>
            </a:r>
          </a:p>
          <a:p>
            <a:pPr marL="457200">
              <a:spcBef>
                <a:spcPts val="0"/>
              </a:spcBef>
            </a:pPr>
            <a:r>
              <a:rPr lang="en-US" sz="2600" dirty="0"/>
              <a:t>Unlock upon power failure</a:t>
            </a:r>
          </a:p>
          <a:p>
            <a:pPr marL="457200">
              <a:spcBef>
                <a:spcPts val="0"/>
              </a:spcBef>
            </a:pPr>
            <a:r>
              <a:rPr lang="en-US" sz="2600" dirty="0"/>
              <a:t>Unlock via switch at the fire command center/other location</a:t>
            </a:r>
          </a:p>
          <a:p>
            <a:endParaRPr lang="en-US" sz="2600" dirty="0"/>
          </a:p>
          <a:p>
            <a:endParaRPr lang="en-US" sz="2600" dirty="0"/>
          </a:p>
          <a:p>
            <a:endParaRPr lang="en-US" sz="2600" dirty="0"/>
          </a:p>
          <a:p>
            <a:pPr marL="0" indent="0">
              <a:buNone/>
            </a:pPr>
            <a:endParaRPr lang="en-US" sz="2400" dirty="0"/>
          </a:p>
        </p:txBody>
      </p:sp>
      <p:pic>
        <p:nvPicPr>
          <p:cNvPr id="5" name="Picture 4" descr="A picture containing floor, indoor, wall, building&#10;&#10;Description automatically generated">
            <a:extLst>
              <a:ext uri="{FF2B5EF4-FFF2-40B4-BE49-F238E27FC236}">
                <a16:creationId xmlns:a16="http://schemas.microsoft.com/office/drawing/2014/main" id="{CE579C69-E87E-4CD0-806B-6BF52BFC75EC}"/>
              </a:ext>
            </a:extLst>
          </p:cNvPr>
          <p:cNvPicPr>
            <a:picLocks noChangeAspect="1"/>
          </p:cNvPicPr>
          <p:nvPr/>
        </p:nvPicPr>
        <p:blipFill>
          <a:blip r:embed="rId3"/>
          <a:stretch>
            <a:fillRect/>
          </a:stretch>
        </p:blipFill>
        <p:spPr>
          <a:xfrm>
            <a:off x="8122222" y="0"/>
            <a:ext cx="4069778" cy="6105832"/>
          </a:xfrm>
          <a:prstGeom prst="rect">
            <a:avLst/>
          </a:prstGeom>
        </p:spPr>
      </p:pic>
    </p:spTree>
    <p:extLst>
      <p:ext uri="{BB962C8B-B14F-4D97-AF65-F5344CB8AC3E}">
        <p14:creationId xmlns:p14="http://schemas.microsoft.com/office/powerpoint/2010/main" val="4075686367"/>
      </p:ext>
    </p:extLst>
  </p:cSld>
  <p:clrMapOvr>
    <a:masterClrMapping/>
  </p:clrMapOvr>
  <p:extLst>
    <p:ext uri="{E180D4A7-C9FB-4DFB-919C-405C955672EB}">
      <p14:showEvtLst xmlns:p14="http://schemas.microsoft.com/office/powerpoint/2010/main">
        <p14:playEvt time="41" objId="4"/>
        <p14:stopEvt time="59322"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7661-AD96-4E11-A580-B543F3DEA9B5}"/>
              </a:ext>
            </a:extLst>
          </p:cNvPr>
          <p:cNvSpPr>
            <a:spLocks noGrp="1"/>
          </p:cNvSpPr>
          <p:nvPr>
            <p:ph type="title"/>
          </p:nvPr>
        </p:nvSpPr>
        <p:spPr>
          <a:xfrm>
            <a:off x="429875" y="18255"/>
            <a:ext cx="10515600" cy="1325563"/>
          </a:xfrm>
        </p:spPr>
        <p:txBody>
          <a:bodyPr/>
          <a:lstStyle/>
          <a:p>
            <a:r>
              <a:rPr lang="en-US" b="1" dirty="0"/>
              <a:t>Which hardware?</a:t>
            </a:r>
          </a:p>
        </p:txBody>
      </p:sp>
      <p:sp>
        <p:nvSpPr>
          <p:cNvPr id="3" name="Content Placeholder 2">
            <a:extLst>
              <a:ext uri="{FF2B5EF4-FFF2-40B4-BE49-F238E27FC236}">
                <a16:creationId xmlns:a16="http://schemas.microsoft.com/office/drawing/2014/main" id="{52520CEA-17B8-4BE4-AB0C-539E6342B95A}"/>
              </a:ext>
            </a:extLst>
          </p:cNvPr>
          <p:cNvSpPr>
            <a:spLocks noGrp="1"/>
          </p:cNvSpPr>
          <p:nvPr>
            <p:ph idx="1"/>
          </p:nvPr>
        </p:nvSpPr>
        <p:spPr>
          <a:xfrm>
            <a:off x="429875" y="1135626"/>
            <a:ext cx="6885326" cy="5112774"/>
          </a:xfrm>
        </p:spPr>
        <p:txBody>
          <a:bodyPr>
            <a:normAutofit/>
          </a:bodyPr>
          <a:lstStyle/>
          <a:p>
            <a:pPr>
              <a:spcBef>
                <a:spcPts val="500"/>
              </a:spcBef>
            </a:pPr>
            <a:r>
              <a:rPr lang="en-US" sz="2600" dirty="0"/>
              <a:t>Stair side lever must unlock without unlatching – positive latch required for fire doors.</a:t>
            </a:r>
          </a:p>
          <a:p>
            <a:pPr>
              <a:spcBef>
                <a:spcPts val="500"/>
              </a:spcBef>
            </a:pPr>
            <a:r>
              <a:rPr lang="en-US" sz="2600" dirty="0"/>
              <a:t>Options:</a:t>
            </a:r>
          </a:p>
          <a:p>
            <a:pPr marL="457200">
              <a:spcBef>
                <a:spcPts val="500"/>
              </a:spcBef>
            </a:pPr>
            <a:r>
              <a:rPr lang="en-US" sz="2600" dirty="0"/>
              <a:t>Fail safe electromechanical locks</a:t>
            </a:r>
          </a:p>
          <a:p>
            <a:pPr marL="457200">
              <a:spcBef>
                <a:spcPts val="500"/>
              </a:spcBef>
            </a:pPr>
            <a:r>
              <a:rPr lang="en-US" sz="2600" dirty="0"/>
              <a:t>Fail safe trim for fire exit hardware</a:t>
            </a:r>
          </a:p>
          <a:p>
            <a:pPr marL="457200">
              <a:spcBef>
                <a:spcPts val="500"/>
              </a:spcBef>
            </a:pPr>
            <a:r>
              <a:rPr lang="en-US" sz="2600" dirty="0"/>
              <a:t>Electromagnetic locks + passage sets (and required release devices for mag-locks)</a:t>
            </a:r>
            <a:endParaRPr lang="en-US" sz="2200" dirty="0"/>
          </a:p>
          <a:p>
            <a:pPr>
              <a:spcBef>
                <a:spcPts val="500"/>
              </a:spcBef>
            </a:pPr>
            <a:r>
              <a:rPr lang="en-US" sz="2600" dirty="0"/>
              <a:t>Note: Fail safe electric strikes can not be used because they are not listed for use on fire door assemblies and are not positive latching.</a:t>
            </a:r>
          </a:p>
          <a:p>
            <a:pPr>
              <a:spcBef>
                <a:spcPts val="500"/>
              </a:spcBef>
            </a:pPr>
            <a:r>
              <a:rPr lang="en-US" sz="2600" dirty="0"/>
              <a:t>Note: The stair discharge door is not required by the model codes to allow reentry.</a:t>
            </a:r>
          </a:p>
          <a:p>
            <a:endParaRPr lang="en-US" sz="2600" dirty="0"/>
          </a:p>
          <a:p>
            <a:endParaRPr lang="en-US" sz="2600" dirty="0"/>
          </a:p>
          <a:p>
            <a:endParaRPr lang="en-US" sz="2600" dirty="0"/>
          </a:p>
          <a:p>
            <a:pPr marL="0" indent="0">
              <a:buNone/>
            </a:pPr>
            <a:endParaRPr lang="en-US" sz="2400" dirty="0"/>
          </a:p>
        </p:txBody>
      </p:sp>
      <p:pic>
        <p:nvPicPr>
          <p:cNvPr id="7" name="Picture 6">
            <a:extLst>
              <a:ext uri="{FF2B5EF4-FFF2-40B4-BE49-F238E27FC236}">
                <a16:creationId xmlns:a16="http://schemas.microsoft.com/office/drawing/2014/main" id="{AC176F9F-0425-4F80-840C-AB2E340AE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803" y="-1"/>
            <a:ext cx="4590197" cy="6122347"/>
          </a:xfrm>
          <a:prstGeom prst="rect">
            <a:avLst/>
          </a:prstGeom>
        </p:spPr>
      </p:pic>
    </p:spTree>
    <p:extLst>
      <p:ext uri="{BB962C8B-B14F-4D97-AF65-F5344CB8AC3E}">
        <p14:creationId xmlns:p14="http://schemas.microsoft.com/office/powerpoint/2010/main" val="1030088492"/>
      </p:ext>
    </p:extLst>
  </p:cSld>
  <p:clrMapOvr>
    <a:masterClrMapping/>
  </p:clrMapOvr>
  <p:extLst>
    <p:ext uri="{E180D4A7-C9FB-4DFB-919C-405C955672EB}">
      <p14:showEvtLst xmlns:p14="http://schemas.microsoft.com/office/powerpoint/2010/main">
        <p14:playEvt time="41" objId="4"/>
        <p14:stopEvt time="59322" objId="4"/>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E0866-5626-4D55-954D-8BC8D64C4F23}"/>
              </a:ext>
            </a:extLst>
          </p:cNvPr>
          <p:cNvPicPr>
            <a:picLocks noChangeAspect="1"/>
          </p:cNvPicPr>
          <p:nvPr/>
        </p:nvPicPr>
        <p:blipFill rotWithShape="1">
          <a:blip r:embed="rId3"/>
          <a:srcRect l="4890" t="14409" r="6676" b="6857"/>
          <a:stretch/>
        </p:blipFill>
        <p:spPr>
          <a:xfrm>
            <a:off x="0" y="0"/>
            <a:ext cx="12192000" cy="6105832"/>
          </a:xfrm>
          <a:prstGeom prst="rect">
            <a:avLst/>
          </a:prstGeom>
        </p:spPr>
      </p:pic>
      <p:sp>
        <p:nvSpPr>
          <p:cNvPr id="6" name="Rectangle 5">
            <a:extLst>
              <a:ext uri="{FF2B5EF4-FFF2-40B4-BE49-F238E27FC236}">
                <a16:creationId xmlns:a16="http://schemas.microsoft.com/office/drawing/2014/main" id="{25DF5FB1-9E16-4B92-9F40-638A4F6A6D64}"/>
              </a:ext>
            </a:extLst>
          </p:cNvPr>
          <p:cNvSpPr/>
          <p:nvPr/>
        </p:nvSpPr>
        <p:spPr>
          <a:xfrm>
            <a:off x="5014451" y="2005779"/>
            <a:ext cx="2035277" cy="1467465"/>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184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9319</TotalTime>
  <Words>1356</Words>
  <Application>Microsoft Office PowerPoint</Application>
  <PresentationFormat>Widescreen</PresentationFormat>
  <Paragraphs>94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Stairwell Reentry</vt:lpstr>
      <vt:lpstr>Cook County Administration Building Fire, Chicago</vt:lpstr>
      <vt:lpstr>International Building Code (IBC)</vt:lpstr>
      <vt:lpstr>NFPA 101 – Life Safety Code</vt:lpstr>
      <vt:lpstr>2024 IBC Changes</vt:lpstr>
      <vt:lpstr>Which hardware?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197</cp:revision>
  <cp:lastPrinted>2020-09-12T17:37:55Z</cp:lastPrinted>
  <dcterms:created xsi:type="dcterms:W3CDTF">2019-07-26T03:48:39Z</dcterms:created>
  <dcterms:modified xsi:type="dcterms:W3CDTF">2021-12-03T08:19:57Z</dcterms:modified>
</cp:coreProperties>
</file>