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1348" r:id="rId2"/>
    <p:sldId id="1349" r:id="rId3"/>
    <p:sldId id="1365" r:id="rId4"/>
    <p:sldId id="1376" r:id="rId5"/>
    <p:sldId id="1377" r:id="rId6"/>
    <p:sldId id="1378" r:id="rId7"/>
    <p:sldId id="288" r:id="rId8"/>
    <p:sldId id="1372" r:id="rId9"/>
    <p:sldId id="1379"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52" autoAdjust="0"/>
    <p:restoredTop sz="55346" autoAdjust="0"/>
  </p:normalViewPr>
  <p:slideViewPr>
    <p:cSldViewPr snapToGrid="0" snapToObjects="1" showGuides="1">
      <p:cViewPr varScale="1">
        <p:scale>
          <a:sx n="44" d="100"/>
          <a:sy n="44" d="100"/>
        </p:scale>
        <p:origin x="907"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9/28/2021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not a whole lot of changes to the sections addressing fire door assemblies, but this is an important one.  </a:t>
            </a:r>
          </a:p>
          <a:p>
            <a:endParaRPr lang="en-US" dirty="0"/>
          </a:p>
          <a:p>
            <a:r>
              <a:rPr lang="en-US" dirty="0"/>
              <a:t>There is a paragraph in NFPA 101 that requires life safety features that are obvious to the public to be maintained, or removed if they are not required.  </a:t>
            </a:r>
          </a:p>
          <a:p>
            <a:endParaRPr lang="en-US" dirty="0"/>
          </a:p>
          <a:p>
            <a:r>
              <a:rPr lang="en-US" dirty="0"/>
              <a:t>The intent is for this requirement to apply to a life safety feature like a sprinkler system, for example.  </a:t>
            </a:r>
          </a:p>
          <a:p>
            <a:endParaRPr lang="en-US" dirty="0"/>
          </a:p>
          <a:p>
            <a:r>
              <a:rPr lang="en-US" dirty="0"/>
              <a:t>If I was in a building that was on fire, and I saw sprinkler heads in the ceiling, I might make the decision to shelter in place based on the presence of the sprinkler system.</a:t>
            </a:r>
          </a:p>
          <a:p>
            <a:endParaRPr lang="en-US" dirty="0"/>
          </a:p>
          <a:p>
            <a:r>
              <a:rPr lang="en-US" dirty="0"/>
              <a:t>But if the sprinkler system was not functional, I’d be making my decision based on inaccurate information.  </a:t>
            </a:r>
          </a:p>
          <a:p>
            <a:endParaRPr lang="en-US" dirty="0"/>
          </a:p>
          <a:p>
            <a:r>
              <a:rPr lang="en-US" dirty="0"/>
              <a:t>So the line in the code requires the sprinkler system to be maintained, or removed if not required by code.</a:t>
            </a:r>
          </a:p>
          <a:p>
            <a:endParaRPr lang="en-US" dirty="0"/>
          </a:p>
          <a:p>
            <a:r>
              <a:rPr lang="en-US" dirty="0"/>
              <a:t>The intent was not for this requirement to apply to fire door assemblies, and an annex note was added to try to clarify that.</a:t>
            </a:r>
          </a:p>
          <a:p>
            <a:endParaRPr lang="en-US" dirty="0"/>
          </a:p>
          <a:p>
            <a:r>
              <a:rPr lang="en-US" dirty="0"/>
              <a:t>But sometimes fire doors are installed where they are not required, and some AHJs considered the labels on fire door assemblies something that would be obvious to the public.</a:t>
            </a:r>
          </a:p>
          <a:p>
            <a:endParaRPr lang="en-US" dirty="0"/>
          </a:p>
          <a:p>
            <a:r>
              <a:rPr lang="en-US" dirty="0"/>
              <a:t>In some cases, the AHJs wanted these extraneous labels removed or required the assemblies to meet all of the NFPA 80 requirements for fire doors, even when fire doors were not required in those locations. </a:t>
            </a:r>
          </a:p>
        </p:txBody>
      </p:sp>
      <p:sp>
        <p:nvSpPr>
          <p:cNvPr id="4" name="Slide Number Placeholder 3"/>
          <p:cNvSpPr>
            <a:spLocks noGrp="1"/>
          </p:cNvSpPr>
          <p:nvPr>
            <p:ph type="sldNum" sz="quarter" idx="5"/>
          </p:nvPr>
        </p:nvSpPr>
        <p:spPr/>
        <p:txBody>
          <a:bodyPr/>
          <a:lstStyle/>
          <a:p>
            <a:fld id="{7F725688-E2ED-4442-80A5-CF4F5ADE452A}" type="slidenum">
              <a:rPr lang="en-US" smtClean="0"/>
              <a:t>1</a:t>
            </a:fld>
            <a:endParaRPr lang="en-US"/>
          </a:p>
        </p:txBody>
      </p:sp>
    </p:spTree>
    <p:extLst>
      <p:ext uri="{BB962C8B-B14F-4D97-AF65-F5344CB8AC3E}">
        <p14:creationId xmlns:p14="http://schemas.microsoft.com/office/powerpoint/2010/main" val="288673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photos show a door with a fire door label – the AHJ noted that the fire door did not have a door closer.  </a:t>
            </a:r>
          </a:p>
          <a:p>
            <a:endParaRPr lang="en-US" dirty="0"/>
          </a:p>
          <a:p>
            <a:r>
              <a:rPr lang="en-US" dirty="0"/>
              <a:t>When he went back to make sure the deficiency had been addressed, the photo on the right shows the facility manager’s solution.</a:t>
            </a:r>
          </a:p>
          <a:p>
            <a:endParaRPr lang="en-US" dirty="0"/>
          </a:p>
          <a:p>
            <a:r>
              <a:rPr lang="en-US" dirty="0"/>
              <a:t>But many facility managers do not want to remove the fire door labels, in case the doors are moved to another location in the future where the label is needed.</a:t>
            </a:r>
          </a:p>
          <a:p>
            <a:endParaRPr lang="en-US" dirty="0"/>
          </a:p>
          <a:p>
            <a:r>
              <a:rPr lang="en-US" dirty="0"/>
              <a:t>Dealing with the AHJs requiring labels to be removed was a huge burden – especially for our health care customers.</a:t>
            </a:r>
          </a:p>
        </p:txBody>
      </p:sp>
      <p:sp>
        <p:nvSpPr>
          <p:cNvPr id="4" name="Slide Number Placeholder 3"/>
          <p:cNvSpPr>
            <a:spLocks noGrp="1"/>
          </p:cNvSpPr>
          <p:nvPr>
            <p:ph type="sldNum" sz="quarter" idx="5"/>
          </p:nvPr>
        </p:nvSpPr>
        <p:spPr/>
        <p:txBody>
          <a:bodyPr/>
          <a:lstStyle/>
          <a:p>
            <a:fld id="{7F725688-E2ED-4442-80A5-CF4F5ADE452A}" type="slidenum">
              <a:rPr lang="en-US" smtClean="0"/>
              <a:t>2</a:t>
            </a:fld>
            <a:endParaRPr lang="en-US"/>
          </a:p>
        </p:txBody>
      </p:sp>
    </p:spTree>
    <p:extLst>
      <p:ext uri="{BB962C8B-B14F-4D97-AF65-F5344CB8AC3E}">
        <p14:creationId xmlns:p14="http://schemas.microsoft.com/office/powerpoint/2010/main" val="22181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change has been made to the 2021 edition of NFPA 101, to clarify that if the rated fire door assembly is not required for a particular location, the label can remain and the assembly is not required to meet NFPA 80 – Standard for Fire Doors and Other Opening Protectives.</a:t>
            </a:r>
          </a:p>
        </p:txBody>
      </p:sp>
      <p:sp>
        <p:nvSpPr>
          <p:cNvPr id="4" name="Slide Number Placeholder 3"/>
          <p:cNvSpPr>
            <a:spLocks noGrp="1"/>
          </p:cNvSpPr>
          <p:nvPr>
            <p:ph type="sldNum" sz="quarter" idx="5"/>
          </p:nvPr>
        </p:nvSpPr>
        <p:spPr/>
        <p:txBody>
          <a:bodyPr/>
          <a:lstStyle/>
          <a:p>
            <a:fld id="{7F725688-E2ED-4442-80A5-CF4F5ADE452A}" type="slidenum">
              <a:rPr lang="en-US" smtClean="0"/>
              <a:t>3</a:t>
            </a:fld>
            <a:endParaRPr lang="en-US"/>
          </a:p>
        </p:txBody>
      </p:sp>
    </p:spTree>
    <p:extLst>
      <p:ext uri="{BB962C8B-B14F-4D97-AF65-F5344CB8AC3E}">
        <p14:creationId xmlns:p14="http://schemas.microsoft.com/office/powerpoint/2010/main" val="140460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change is one that was made in NFPA 80 – Standard for Fire Doors and Other Opening Protectives – the change first appeared in the 2016 edition of the standard.</a:t>
            </a:r>
          </a:p>
          <a:p>
            <a:endParaRPr lang="en-US" dirty="0"/>
          </a:p>
          <a:p>
            <a:r>
              <a:rPr lang="en-US" dirty="0"/>
              <a:t>You may be familiar with the NFPA 80 requirements related to job-site preparations for hardware on fire doors.  </a:t>
            </a:r>
          </a:p>
          <a:p>
            <a:endParaRPr lang="en-US" dirty="0"/>
          </a:p>
          <a:p>
            <a:r>
              <a:rPr lang="en-US" dirty="0"/>
              <a:t>The text on the screen is from NFPA 80, and allows holes for certain types of hardware, up to ¾-inch undercutting of wood and composite doors, and installation of protection plates.</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92324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years, the allowable size of holes that could be done as job-site preparations were limited to 1-inch diameter, except for cylinder holes which could be any size.</a:t>
            </a:r>
          </a:p>
          <a:p>
            <a:endParaRPr lang="en-US" dirty="0"/>
          </a:p>
          <a:p>
            <a:r>
              <a:rPr lang="en-US" dirty="0"/>
              <a:t>The 2016 edition of NFPA 80 added a paragraph which allows holes larger than 1 inch to be done as job-site preparations, as long as they are allowed by the manufacturers’ listings. </a:t>
            </a:r>
          </a:p>
          <a:p>
            <a:endParaRPr lang="en-US" dirty="0"/>
          </a:p>
          <a:p>
            <a:r>
              <a:rPr lang="en-US" dirty="0"/>
              <a:t>In talking with our compliance engineers, if a hole is shown on the installation instructions, it could be prepped in the field because the instructions are part of what is covered by our listings.</a:t>
            </a:r>
          </a:p>
          <a:p>
            <a:endParaRPr lang="en-US" dirty="0"/>
          </a:p>
          <a:p>
            <a:r>
              <a:rPr lang="en-US" dirty="0"/>
              <a:t>The typical interpretation of this section is that the holes do have to be round holes (not another shape).</a:t>
            </a:r>
          </a:p>
        </p:txBody>
      </p:sp>
      <p:sp>
        <p:nvSpPr>
          <p:cNvPr id="4" name="Slide Number Placeholder 3"/>
          <p:cNvSpPr>
            <a:spLocks noGrp="1"/>
          </p:cNvSpPr>
          <p:nvPr>
            <p:ph type="sldNum" sz="quarter" idx="5"/>
          </p:nvPr>
        </p:nvSpPr>
        <p:spPr/>
        <p:txBody>
          <a:bodyPr/>
          <a:lstStyle/>
          <a:p>
            <a:fld id="{7F725688-E2ED-4442-80A5-CF4F5ADE452A}" type="slidenum">
              <a:rPr lang="en-US" smtClean="0"/>
              <a:t>5</a:t>
            </a:fld>
            <a:endParaRPr lang="en-US"/>
          </a:p>
        </p:txBody>
      </p:sp>
    </p:spTree>
    <p:extLst>
      <p:ext uri="{BB962C8B-B14F-4D97-AF65-F5344CB8AC3E}">
        <p14:creationId xmlns:p14="http://schemas.microsoft.com/office/powerpoint/2010/main" val="237173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 drilling of raceways in fire doors is still a grey area, but they would be permitted by NFPA 80 when allowed by the manufacturers’ listings.</a:t>
            </a:r>
          </a:p>
          <a:p>
            <a:endParaRPr lang="en-US" dirty="0"/>
          </a:p>
          <a:p>
            <a:r>
              <a:rPr lang="en-US" dirty="0"/>
              <a:t>The second paragraph here states that when field-drilled raceways are not covered by the manufacturers’ listings, the raceway is treated as a field modification.  </a:t>
            </a:r>
          </a:p>
          <a:p>
            <a:endParaRPr lang="en-US" dirty="0"/>
          </a:p>
          <a:p>
            <a:r>
              <a:rPr lang="en-US" dirty="0"/>
              <a:t>A field modification is when a change needs to be made in the field and it is not allowed by NFPA 80 as a job-site preparation.  In that case, the listing lab is contacted – through the door or frame manufacturer.</a:t>
            </a:r>
          </a:p>
          <a:p>
            <a:endParaRPr lang="en-US" dirty="0"/>
          </a:p>
          <a:p>
            <a:r>
              <a:rPr lang="en-US" dirty="0"/>
              <a:t>Once the lab reviews the proposed field modification, they may approve the work (or not).  If the work is approved as a field modification, the door or frame is not required to be relabeled in the field.</a:t>
            </a:r>
          </a:p>
        </p:txBody>
      </p:sp>
      <p:sp>
        <p:nvSpPr>
          <p:cNvPr id="4" name="Slide Number Placeholder 3"/>
          <p:cNvSpPr>
            <a:spLocks noGrp="1"/>
          </p:cNvSpPr>
          <p:nvPr>
            <p:ph type="sldNum" sz="quarter" idx="5"/>
          </p:nvPr>
        </p:nvSpPr>
        <p:spPr/>
        <p:txBody>
          <a:bodyPr/>
          <a:lstStyle/>
          <a:p>
            <a:fld id="{7F725688-E2ED-4442-80A5-CF4F5ADE452A}" type="slidenum">
              <a:rPr lang="en-US" smtClean="0"/>
              <a:t>6</a:t>
            </a:fld>
            <a:endParaRPr lang="en-US"/>
          </a:p>
        </p:txBody>
      </p:sp>
    </p:spTree>
    <p:extLst>
      <p:ext uri="{BB962C8B-B14F-4D97-AF65-F5344CB8AC3E}">
        <p14:creationId xmlns:p14="http://schemas.microsoft.com/office/powerpoint/2010/main" val="3779128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change, which was made to the 2021 IBC, addresses terminated stops on fire door assemblies.</a:t>
            </a:r>
          </a:p>
          <a:p>
            <a:endParaRPr lang="en-US" sz="1300" dirty="0"/>
          </a:p>
          <a:p>
            <a:r>
              <a:rPr lang="en-US" sz="1300" dirty="0"/>
              <a:t>Terminated stops or hospital stops are a frame modification that ends the stop above the bottom of the frame, to eliminate the little corners where the frame meets the floor – which can be difficult to clean.</a:t>
            </a:r>
          </a:p>
          <a:p>
            <a:endParaRPr lang="en-US" sz="1300" dirty="0"/>
          </a:p>
          <a:p>
            <a:r>
              <a:rPr lang="en-US" sz="1300" dirty="0"/>
              <a:t>Previous editions of the IBC do not address terminated stops – they were not prohibited but there was often an assumption that they could not be used because of the gap left near the bottom of the door and the potential for smoke infiltration.  </a:t>
            </a:r>
          </a:p>
          <a:p>
            <a:endParaRPr lang="en-US" sz="1300" dirty="0"/>
          </a:p>
          <a:p>
            <a:r>
              <a:rPr lang="en-US" sz="1300" dirty="0"/>
              <a:t>“Terminated stop” is a term that will now be defined in the IBC – including a limitation of 6 inches on the height of the missing section of stop.  </a:t>
            </a:r>
          </a:p>
          <a:p>
            <a:endParaRPr lang="en-US" sz="1300" dirty="0"/>
          </a:p>
          <a:p>
            <a:r>
              <a:rPr lang="en-US" sz="1300" dirty="0"/>
              <a:t>The 2021 IBC defines the locations where terminated stops on fire door assemblies are NOT permitted, meaning that they ARE permitted in other locations.</a:t>
            </a:r>
          </a:p>
          <a:p>
            <a:endParaRPr lang="en-US" sz="1300" dirty="0"/>
          </a:p>
          <a:p>
            <a:endParaRPr lang="en-US" sz="1300" b="1" dirty="0"/>
          </a:p>
        </p:txBody>
      </p:sp>
      <p:sp>
        <p:nvSpPr>
          <p:cNvPr id="4" name="Slide Number Placeholder 3"/>
          <p:cNvSpPr>
            <a:spLocks noGrp="1"/>
          </p:cNvSpPr>
          <p:nvPr>
            <p:ph type="sldNum" sz="quarter" idx="5"/>
          </p:nvPr>
        </p:nvSpPr>
        <p:spPr/>
        <p:txBody>
          <a:bodyPr/>
          <a:lstStyle/>
          <a:p>
            <a:fld id="{1A15E0CA-7C89-4FF9-9B6C-8C1ECFB085A0}" type="slidenum">
              <a:rPr lang="en-US" smtClean="0"/>
              <a:t>7</a:t>
            </a:fld>
            <a:endParaRPr lang="en-US"/>
          </a:p>
        </p:txBody>
      </p:sp>
    </p:spTree>
    <p:extLst>
      <p:ext uri="{BB962C8B-B14F-4D97-AF65-F5344CB8AC3E}">
        <p14:creationId xmlns:p14="http://schemas.microsoft.com/office/powerpoint/2010/main" val="418794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reason the missing stop is not a problem in most locations is because the test for air infiltration – UL 1784 – is typically conducted with the bottom 6 inches of the door opening covered with an artificial bottom seal.</a:t>
            </a:r>
          </a:p>
          <a:p>
            <a:endParaRPr lang="en-US" sz="1300" dirty="0"/>
          </a:p>
          <a:p>
            <a:r>
              <a:rPr lang="en-US" sz="1300" dirty="0"/>
              <a:t>The air that passes through that area is not included in the measurement of air infiltration during the test.</a:t>
            </a:r>
          </a:p>
          <a:p>
            <a:endParaRPr lang="en-US" sz="1300" dirty="0"/>
          </a:p>
          <a:p>
            <a:r>
              <a:rPr lang="en-US" sz="1300" dirty="0"/>
              <a:t>There are a few locations where the assembly is required by code to meet the air infiltration limits WITHOUT the artificial bottom seal, and those are the locations where terminated stops are not allowed by the IBC.</a:t>
            </a:r>
          </a:p>
          <a:p>
            <a:endParaRPr lang="en-US" sz="1300" dirty="0"/>
          </a:p>
          <a:p>
            <a:r>
              <a:rPr lang="en-US" sz="1300" dirty="0"/>
              <a:t>Those are all related to elevator lobby doors – in some underground buildings, fire service access elevator lobbies, and occupant evacuation elevator lobbies, and also to some elevator </a:t>
            </a:r>
            <a:r>
              <a:rPr lang="en-US" sz="1300" dirty="0" err="1"/>
              <a:t>hoistway</a:t>
            </a:r>
            <a:r>
              <a:rPr lang="en-US" sz="1300" dirty="0"/>
              <a:t> doors.</a:t>
            </a:r>
          </a:p>
          <a:p>
            <a:endParaRPr lang="en-US" sz="1300" dirty="0"/>
          </a:p>
          <a:p>
            <a:r>
              <a:rPr lang="en-US" sz="1300" dirty="0"/>
              <a:t>Basically, if the frame with the terminated stop is not in an elevator lobby or part of the </a:t>
            </a:r>
            <a:r>
              <a:rPr lang="en-US" sz="1300" dirty="0" err="1"/>
              <a:t>hoistway</a:t>
            </a:r>
            <a:r>
              <a:rPr lang="en-US" sz="1300" dirty="0"/>
              <a:t> – the terminated stop complies with the IBC.</a:t>
            </a:r>
          </a:p>
          <a:p>
            <a:endParaRPr lang="en-US" sz="1300" dirty="0"/>
          </a:p>
          <a:p>
            <a:r>
              <a:rPr lang="en-US" sz="1300" dirty="0"/>
              <a:t>If it is near an elevator or elevator lobby, you’ll need to do a little more research.</a:t>
            </a:r>
          </a:p>
          <a:p>
            <a:endParaRPr lang="en-US" sz="1300" dirty="0"/>
          </a:p>
          <a:p>
            <a:r>
              <a:rPr lang="en-US" sz="1300" dirty="0"/>
              <a:t>Again, this is one of those changes that is more of a clarification…terminated stops were not prohibited before, but in the 2021 IBC the requirements are very clear and this could be used to help interpret the intent even if a jurisdiction has adopted a previous edition of the IBC.</a:t>
            </a:r>
          </a:p>
          <a:p>
            <a:endParaRPr lang="en-US" sz="1300" b="1" dirty="0"/>
          </a:p>
        </p:txBody>
      </p:sp>
      <p:sp>
        <p:nvSpPr>
          <p:cNvPr id="4" name="Slide Number Placeholder 3"/>
          <p:cNvSpPr>
            <a:spLocks noGrp="1"/>
          </p:cNvSpPr>
          <p:nvPr>
            <p:ph type="sldNum" sz="quarter" idx="5"/>
          </p:nvPr>
        </p:nvSpPr>
        <p:spPr/>
        <p:txBody>
          <a:bodyPr/>
          <a:lstStyle/>
          <a:p>
            <a:fld id="{1A15E0CA-7C89-4FF9-9B6C-8C1ECFB085A0}" type="slidenum">
              <a:rPr lang="en-US" smtClean="0"/>
              <a:t>8</a:t>
            </a:fld>
            <a:endParaRPr lang="en-US"/>
          </a:p>
        </p:txBody>
      </p:sp>
    </p:spTree>
    <p:extLst>
      <p:ext uri="{BB962C8B-B14F-4D97-AF65-F5344CB8AC3E}">
        <p14:creationId xmlns:p14="http://schemas.microsoft.com/office/powerpoint/2010/main" val="2845180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month’s </a:t>
            </a:r>
            <a:r>
              <a:rPr lang="en-US" dirty="0" err="1"/>
              <a:t>iDigHardware</a:t>
            </a:r>
            <a:r>
              <a:rPr lang="en-US"/>
              <a:t> tip…</a:t>
            </a:r>
            <a:endParaRPr lang="en-US" dirty="0"/>
          </a:p>
          <a:p>
            <a:endParaRPr lang="en-US" dirty="0"/>
          </a:p>
          <a:p>
            <a:r>
              <a:rPr lang="en-US" dirty="0"/>
              <a:t>If you are not using the code reference guide with your customers, you should be!  At one time (pre-</a:t>
            </a:r>
            <a:r>
              <a:rPr lang="en-US" dirty="0" err="1"/>
              <a:t>Covid</a:t>
            </a:r>
            <a:r>
              <a:rPr lang="en-US" dirty="0"/>
              <a:t>) we were giving away about 1500 of these per month – it’s very popular!</a:t>
            </a:r>
          </a:p>
          <a:p>
            <a:endParaRPr lang="en-US" dirty="0"/>
          </a:p>
          <a:p>
            <a:r>
              <a:rPr lang="en-US" dirty="0"/>
              <a:t>The guide has recently been updated to include the 2021 code changes…paragraph numbers for each edition of the code or standard (since 2000ish) are included so customers can find the correct section in their adopted code.</a:t>
            </a:r>
          </a:p>
          <a:p>
            <a:endParaRPr lang="en-US" dirty="0"/>
          </a:p>
          <a:p>
            <a:r>
              <a:rPr lang="en-US" dirty="0"/>
              <a:t>We should have hard copies in stock soon, but currently the guide can be downloaded from iDigHardware.com/guide.</a:t>
            </a:r>
          </a:p>
        </p:txBody>
      </p:sp>
      <p:sp>
        <p:nvSpPr>
          <p:cNvPr id="4" name="Slide Number Placeholder 3"/>
          <p:cNvSpPr>
            <a:spLocks noGrp="1"/>
          </p:cNvSpPr>
          <p:nvPr>
            <p:ph type="sldNum" sz="quarter" idx="5"/>
          </p:nvPr>
        </p:nvSpPr>
        <p:spPr/>
        <p:txBody>
          <a:bodyPr/>
          <a:lstStyle/>
          <a:p>
            <a:fld id="{7F725688-E2ED-4442-80A5-CF4F5ADE452A}" type="slidenum">
              <a:rPr lang="en-US" smtClean="0"/>
              <a:t>9</a:t>
            </a:fld>
            <a:endParaRPr lang="en-US"/>
          </a:p>
        </p:txBody>
      </p:sp>
    </p:spTree>
    <p:extLst>
      <p:ext uri="{BB962C8B-B14F-4D97-AF65-F5344CB8AC3E}">
        <p14:creationId xmlns:p14="http://schemas.microsoft.com/office/powerpoint/2010/main" val="2568665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9/28/2021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461096"/>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739C2E-53B1-4031-B1BA-A529C69D8185}"/>
              </a:ext>
            </a:extLst>
          </p:cNvPr>
          <p:cNvPicPr>
            <a:picLocks noChangeAspect="1"/>
          </p:cNvPicPr>
          <p:nvPr/>
        </p:nvPicPr>
        <p:blipFill>
          <a:blip r:embed="rId3"/>
          <a:stretch>
            <a:fillRect/>
          </a:stretch>
        </p:blipFill>
        <p:spPr>
          <a:xfrm>
            <a:off x="7773765" y="1313138"/>
            <a:ext cx="4418235" cy="4231723"/>
          </a:xfrm>
          <a:prstGeom prst="rect">
            <a:avLst/>
          </a:prstGeom>
        </p:spPr>
      </p:pic>
      <p:sp>
        <p:nvSpPr>
          <p:cNvPr id="2" name="Title 1">
            <a:extLst>
              <a:ext uri="{FF2B5EF4-FFF2-40B4-BE49-F238E27FC236}">
                <a16:creationId xmlns:a16="http://schemas.microsoft.com/office/drawing/2014/main" id="{4C3A6936-BB8E-4559-A6B4-F1C5D95CB718}"/>
              </a:ext>
            </a:extLst>
          </p:cNvPr>
          <p:cNvSpPr>
            <a:spLocks noGrp="1"/>
          </p:cNvSpPr>
          <p:nvPr>
            <p:ph type="title"/>
          </p:nvPr>
        </p:nvSpPr>
        <p:spPr>
          <a:xfrm>
            <a:off x="838200" y="365125"/>
            <a:ext cx="5112224" cy="1325563"/>
          </a:xfrm>
        </p:spPr>
        <p:txBody>
          <a:bodyPr/>
          <a:lstStyle/>
          <a:p>
            <a:r>
              <a:rPr lang="en-US" b="1" dirty="0"/>
              <a:t>Extraneous Labels on Fire Door Assemblies</a:t>
            </a:r>
          </a:p>
        </p:txBody>
      </p:sp>
      <p:sp>
        <p:nvSpPr>
          <p:cNvPr id="3" name="Content Placeholder 2">
            <a:extLst>
              <a:ext uri="{FF2B5EF4-FFF2-40B4-BE49-F238E27FC236}">
                <a16:creationId xmlns:a16="http://schemas.microsoft.com/office/drawing/2014/main" id="{C9C0984B-E7EF-44EB-B47B-8BA9A0E74695}"/>
              </a:ext>
            </a:extLst>
          </p:cNvPr>
          <p:cNvSpPr>
            <a:spLocks noGrp="1"/>
          </p:cNvSpPr>
          <p:nvPr>
            <p:ph idx="1"/>
          </p:nvPr>
        </p:nvSpPr>
        <p:spPr>
          <a:xfrm>
            <a:off x="838199" y="1842449"/>
            <a:ext cx="7104797" cy="4389105"/>
          </a:xfrm>
        </p:spPr>
        <p:txBody>
          <a:bodyPr>
            <a:noAutofit/>
          </a:bodyPr>
          <a:lstStyle/>
          <a:p>
            <a:r>
              <a:rPr lang="en-US" dirty="0"/>
              <a:t>NFPA 101: </a:t>
            </a:r>
            <a:r>
              <a:rPr lang="en-US" i="1" dirty="0">
                <a:solidFill>
                  <a:srgbClr val="FF0000"/>
                </a:solidFill>
              </a:rPr>
              <a:t>Existing life safety features obvious to the public, if not required by the Code, shall be either maintained or removed.</a:t>
            </a:r>
          </a:p>
          <a:p>
            <a:r>
              <a:rPr lang="en-US" dirty="0"/>
              <a:t>Annex A: </a:t>
            </a:r>
            <a:r>
              <a:rPr lang="en-US" i="1" dirty="0">
                <a:solidFill>
                  <a:srgbClr val="FF0000"/>
                </a:solidFill>
              </a:rPr>
              <a:t>Where a door that is not required to be fire protection-rated is equipped with a fire protection listing label, it is not the intent of 4.6.12.3 to require such door to be self- or automatic-closing due merely to the presence of the label.</a:t>
            </a:r>
            <a:endParaRPr lang="en-US" dirty="0">
              <a:solidFill>
                <a:srgbClr val="FF0000"/>
              </a:solidFill>
            </a:endParaRPr>
          </a:p>
        </p:txBody>
      </p:sp>
    </p:spTree>
    <p:extLst>
      <p:ext uri="{BB962C8B-B14F-4D97-AF65-F5344CB8AC3E}">
        <p14:creationId xmlns:p14="http://schemas.microsoft.com/office/powerpoint/2010/main" val="3957756682"/>
      </p:ext>
    </p:extLst>
  </p:cSld>
  <p:clrMapOvr>
    <a:masterClrMapping/>
  </p:clrMapOvr>
  <p:extLst>
    <p:ext uri="{E180D4A7-C9FB-4DFB-919C-405C955672EB}">
      <p14:showEvtLst xmlns:p14="http://schemas.microsoft.com/office/powerpoint/2010/main">
        <p14:playEvt time="36" objId="4"/>
        <p14:stopEvt time="86449"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59BA49-4057-442D-B4BB-2BAFE43E87DD}"/>
              </a:ext>
            </a:extLst>
          </p:cNvPr>
          <p:cNvPicPr>
            <a:picLocks noGrp="1" noChangeAspect="1"/>
          </p:cNvPicPr>
          <p:nvPr>
            <p:ph idx="1"/>
          </p:nvPr>
        </p:nvPicPr>
        <p:blipFill>
          <a:blip r:embed="rId3"/>
          <a:stretch>
            <a:fillRect/>
          </a:stretch>
        </p:blipFill>
        <p:spPr>
          <a:xfrm>
            <a:off x="518616" y="333618"/>
            <a:ext cx="7068829" cy="5301621"/>
          </a:xfr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8DEBA7E-49AA-4D93-9394-5DAF6231228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07679" y="417791"/>
            <a:ext cx="3672841" cy="5203352"/>
          </a:xfrm>
          <a:prstGeom prst="rect">
            <a:avLst/>
          </a:prstGeom>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E8A4772D-1B32-4719-B1FE-661D9E810C48}"/>
              </a:ext>
            </a:extLst>
          </p:cNvPr>
          <p:cNvSpPr/>
          <p:nvPr/>
        </p:nvSpPr>
        <p:spPr>
          <a:xfrm rot="10800000" flipV="1">
            <a:off x="5268036" y="1890215"/>
            <a:ext cx="1883391" cy="135112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BEFORE</a:t>
            </a:r>
            <a:endParaRPr lang="en-US" b="1" dirty="0">
              <a:solidFill>
                <a:schemeClr val="bg1"/>
              </a:solidFill>
            </a:endParaRPr>
          </a:p>
        </p:txBody>
      </p:sp>
      <p:sp>
        <p:nvSpPr>
          <p:cNvPr id="9" name="Arrow: Right 8">
            <a:extLst>
              <a:ext uri="{FF2B5EF4-FFF2-40B4-BE49-F238E27FC236}">
                <a16:creationId xmlns:a16="http://schemas.microsoft.com/office/drawing/2014/main" id="{22C3B76E-21A9-4762-9F88-94EFE7DFF7C0}"/>
              </a:ext>
            </a:extLst>
          </p:cNvPr>
          <p:cNvSpPr/>
          <p:nvPr/>
        </p:nvSpPr>
        <p:spPr>
          <a:xfrm>
            <a:off x="7151427" y="2941094"/>
            <a:ext cx="1883391" cy="135112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AFTER</a:t>
            </a:r>
            <a:endParaRPr lang="en-US" b="1" dirty="0">
              <a:solidFill>
                <a:schemeClr val="bg1"/>
              </a:solidFill>
            </a:endParaRPr>
          </a:p>
        </p:txBody>
      </p:sp>
    </p:spTree>
    <p:extLst>
      <p:ext uri="{BB962C8B-B14F-4D97-AF65-F5344CB8AC3E}">
        <p14:creationId xmlns:p14="http://schemas.microsoft.com/office/powerpoint/2010/main" val="1108037367"/>
      </p:ext>
    </p:extLst>
  </p:cSld>
  <p:clrMapOvr>
    <a:masterClrMapping/>
  </p:clrMapOvr>
  <p:extLst>
    <p:ext uri="{E180D4A7-C9FB-4DFB-919C-405C955672EB}">
      <p14:showEvtLst xmlns:p14="http://schemas.microsoft.com/office/powerpoint/2010/main">
        <p14:playEvt time="36" objId="2"/>
        <p14:stopEvt time="30302" objId="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6936-BB8E-4559-A6B4-F1C5D95CB718}"/>
              </a:ext>
            </a:extLst>
          </p:cNvPr>
          <p:cNvSpPr>
            <a:spLocks noGrp="1"/>
          </p:cNvSpPr>
          <p:nvPr>
            <p:ph type="title"/>
          </p:nvPr>
        </p:nvSpPr>
        <p:spPr>
          <a:xfrm>
            <a:off x="838200" y="365125"/>
            <a:ext cx="5112224" cy="1325563"/>
          </a:xfrm>
        </p:spPr>
        <p:txBody>
          <a:bodyPr/>
          <a:lstStyle/>
          <a:p>
            <a:r>
              <a:rPr lang="en-US" b="1" dirty="0"/>
              <a:t>Extraneous Labels on Fire Door Assemblies</a:t>
            </a:r>
          </a:p>
        </p:txBody>
      </p:sp>
      <p:sp>
        <p:nvSpPr>
          <p:cNvPr id="3" name="Content Placeholder 2">
            <a:extLst>
              <a:ext uri="{FF2B5EF4-FFF2-40B4-BE49-F238E27FC236}">
                <a16:creationId xmlns:a16="http://schemas.microsoft.com/office/drawing/2014/main" id="{C9C0984B-E7EF-44EB-B47B-8BA9A0E74695}"/>
              </a:ext>
            </a:extLst>
          </p:cNvPr>
          <p:cNvSpPr>
            <a:spLocks noGrp="1"/>
          </p:cNvSpPr>
          <p:nvPr>
            <p:ph idx="1"/>
          </p:nvPr>
        </p:nvSpPr>
        <p:spPr>
          <a:xfrm>
            <a:off x="838200" y="2169993"/>
            <a:ext cx="5112224" cy="4006969"/>
          </a:xfrm>
        </p:spPr>
        <p:txBody>
          <a:bodyPr/>
          <a:lstStyle/>
          <a:p>
            <a:r>
              <a:rPr lang="en-US" dirty="0"/>
              <a:t>NFPA 101-2021: </a:t>
            </a:r>
            <a:r>
              <a:rPr lang="en-US" i="1" dirty="0">
                <a:solidFill>
                  <a:srgbClr val="FF0000"/>
                </a:solidFill>
              </a:rPr>
              <a:t>Where a door or door frame that is not required to be fire protection-rated is equipped with a fire protection listing label, the door and the door frame </a:t>
            </a:r>
            <a:r>
              <a:rPr lang="en-US" i="1" u="sng" dirty="0">
                <a:solidFill>
                  <a:srgbClr val="FF0000"/>
                </a:solidFill>
              </a:rPr>
              <a:t>shall not be required to meet NFPA 80.</a:t>
            </a:r>
            <a:endParaRPr lang="en-US" u="sng" dirty="0">
              <a:solidFill>
                <a:srgbClr val="FF0000"/>
              </a:solidFill>
            </a:endParaRPr>
          </a:p>
        </p:txBody>
      </p:sp>
      <p:pic>
        <p:nvPicPr>
          <p:cNvPr id="5" name="Picture 4">
            <a:extLst>
              <a:ext uri="{FF2B5EF4-FFF2-40B4-BE49-F238E27FC236}">
                <a16:creationId xmlns:a16="http://schemas.microsoft.com/office/drawing/2014/main" id="{78A378E5-A674-43DE-BFF1-61C19818B66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01804" y="-1"/>
            <a:ext cx="4590196" cy="6120261"/>
          </a:xfrm>
          <a:prstGeom prst="rect">
            <a:avLst/>
          </a:prstGeom>
        </p:spPr>
      </p:pic>
    </p:spTree>
    <p:extLst>
      <p:ext uri="{BB962C8B-B14F-4D97-AF65-F5344CB8AC3E}">
        <p14:creationId xmlns:p14="http://schemas.microsoft.com/office/powerpoint/2010/main" val="3689709101"/>
      </p:ext>
    </p:extLst>
  </p:cSld>
  <p:clrMapOvr>
    <a:masterClrMapping/>
  </p:clrMapOvr>
  <p:extLst>
    <p:ext uri="{E180D4A7-C9FB-4DFB-919C-405C955672EB}">
      <p14:showEvtLst xmlns:p14="http://schemas.microsoft.com/office/powerpoint/2010/main">
        <p14:playEvt time="9" objId="4"/>
        <p14:stopEvt time="23475"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CD8D0B-504B-47ED-B57B-EA903BF31FB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24000" y="887343"/>
            <a:ext cx="9144000" cy="4800600"/>
          </a:xfrm>
          <a:prstGeom prst="rect">
            <a:avLst/>
          </a:prstGeom>
        </p:spPr>
      </p:pic>
      <p:sp>
        <p:nvSpPr>
          <p:cNvPr id="3" name="TextBox 2">
            <a:extLst>
              <a:ext uri="{FF2B5EF4-FFF2-40B4-BE49-F238E27FC236}">
                <a16:creationId xmlns:a16="http://schemas.microsoft.com/office/drawing/2014/main" id="{A00E0814-709B-4F7F-A559-4FC6E692CA1E}"/>
              </a:ext>
            </a:extLst>
          </p:cNvPr>
          <p:cNvSpPr txBox="1"/>
          <p:nvPr/>
        </p:nvSpPr>
        <p:spPr>
          <a:xfrm>
            <a:off x="228600" y="179457"/>
            <a:ext cx="4989828" cy="707886"/>
          </a:xfrm>
          <a:prstGeom prst="rect">
            <a:avLst/>
          </a:prstGeom>
          <a:noFill/>
        </p:spPr>
        <p:txBody>
          <a:bodyPr wrap="none" rtlCol="0">
            <a:spAutoFit/>
          </a:bodyPr>
          <a:lstStyle/>
          <a:p>
            <a:r>
              <a:rPr lang="en-US" sz="4000" b="1" dirty="0">
                <a:solidFill>
                  <a:srgbClr val="FF0000"/>
                </a:solidFill>
              </a:rPr>
              <a:t>NFPA 80 2016 &amp; 2019</a:t>
            </a:r>
          </a:p>
        </p:txBody>
      </p:sp>
    </p:spTree>
    <p:extLst>
      <p:ext uri="{BB962C8B-B14F-4D97-AF65-F5344CB8AC3E}">
        <p14:creationId xmlns:p14="http://schemas.microsoft.com/office/powerpoint/2010/main" val="2291909250"/>
      </p:ext>
    </p:extLst>
  </p:cSld>
  <p:clrMapOvr>
    <a:overrideClrMapping bg1="lt1" tx1="dk1" bg2="lt2" tx2="dk2" accent1="accent1" accent2="accent2" accent3="accent3" accent4="accent4" accent5="accent5" accent6="accent6" hlink="hlink" folHlink="folHlink"/>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E0814-709B-4F7F-A559-4FC6E692CA1E}"/>
              </a:ext>
            </a:extLst>
          </p:cNvPr>
          <p:cNvSpPr txBox="1"/>
          <p:nvPr/>
        </p:nvSpPr>
        <p:spPr>
          <a:xfrm>
            <a:off x="228600" y="179457"/>
            <a:ext cx="4989828" cy="707886"/>
          </a:xfrm>
          <a:prstGeom prst="rect">
            <a:avLst/>
          </a:prstGeom>
          <a:noFill/>
        </p:spPr>
        <p:txBody>
          <a:bodyPr wrap="none" rtlCol="0">
            <a:spAutoFit/>
          </a:bodyPr>
          <a:lstStyle/>
          <a:p>
            <a:r>
              <a:rPr lang="en-US" sz="4000" b="1" dirty="0">
                <a:solidFill>
                  <a:srgbClr val="FF0000"/>
                </a:solidFill>
              </a:rPr>
              <a:t>NFPA 80 2016 &amp; 2019</a:t>
            </a:r>
          </a:p>
        </p:txBody>
      </p:sp>
      <p:pic>
        <p:nvPicPr>
          <p:cNvPr id="4" name="Picture 3">
            <a:extLst>
              <a:ext uri="{FF2B5EF4-FFF2-40B4-BE49-F238E27FC236}">
                <a16:creationId xmlns:a16="http://schemas.microsoft.com/office/drawing/2014/main" id="{35A53DCC-1D9B-4FD1-BFBE-B118AA4262A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52600" y="1618193"/>
            <a:ext cx="9294313" cy="2968669"/>
          </a:xfrm>
          <a:prstGeom prst="rect">
            <a:avLst/>
          </a:prstGeom>
        </p:spPr>
      </p:pic>
    </p:spTree>
    <p:extLst>
      <p:ext uri="{BB962C8B-B14F-4D97-AF65-F5344CB8AC3E}">
        <p14:creationId xmlns:p14="http://schemas.microsoft.com/office/powerpoint/2010/main" val="3002156136"/>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0E0814-709B-4F7F-A559-4FC6E692CA1E}"/>
              </a:ext>
            </a:extLst>
          </p:cNvPr>
          <p:cNvSpPr txBox="1"/>
          <p:nvPr/>
        </p:nvSpPr>
        <p:spPr>
          <a:xfrm>
            <a:off x="228600" y="179457"/>
            <a:ext cx="4989828" cy="707886"/>
          </a:xfrm>
          <a:prstGeom prst="rect">
            <a:avLst/>
          </a:prstGeom>
          <a:noFill/>
        </p:spPr>
        <p:txBody>
          <a:bodyPr wrap="none" rtlCol="0">
            <a:spAutoFit/>
          </a:bodyPr>
          <a:lstStyle/>
          <a:p>
            <a:r>
              <a:rPr lang="en-US" sz="4000" b="1" dirty="0">
                <a:solidFill>
                  <a:srgbClr val="FF0000"/>
                </a:solidFill>
              </a:rPr>
              <a:t>NFPA 80 2016 &amp; 2019</a:t>
            </a:r>
          </a:p>
        </p:txBody>
      </p:sp>
      <p:pic>
        <p:nvPicPr>
          <p:cNvPr id="4" name="Picture 3">
            <a:extLst>
              <a:ext uri="{FF2B5EF4-FFF2-40B4-BE49-F238E27FC236}">
                <a16:creationId xmlns:a16="http://schemas.microsoft.com/office/drawing/2014/main" id="{BDFCEE6E-537C-4F16-8285-1F31364F53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6400" y="1676400"/>
            <a:ext cx="9296400" cy="3048000"/>
          </a:xfrm>
          <a:prstGeom prst="rect">
            <a:avLst/>
          </a:prstGeom>
        </p:spPr>
      </p:pic>
    </p:spTree>
    <p:extLst>
      <p:ext uri="{BB962C8B-B14F-4D97-AF65-F5344CB8AC3E}">
        <p14:creationId xmlns:p14="http://schemas.microsoft.com/office/powerpoint/2010/main" val="3147549614"/>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7452-794D-43E8-94C2-292E89308A87}"/>
              </a:ext>
            </a:extLst>
          </p:cNvPr>
          <p:cNvSpPr>
            <a:spLocks noGrp="1"/>
          </p:cNvSpPr>
          <p:nvPr>
            <p:ph type="title"/>
          </p:nvPr>
        </p:nvSpPr>
        <p:spPr/>
        <p:txBody>
          <a:bodyPr/>
          <a:lstStyle/>
          <a:p>
            <a:r>
              <a:rPr lang="en-US" b="1" dirty="0"/>
              <a:t>Terminated Stops</a:t>
            </a:r>
          </a:p>
        </p:txBody>
      </p:sp>
      <p:sp>
        <p:nvSpPr>
          <p:cNvPr id="3" name="Content Placeholder 2">
            <a:extLst>
              <a:ext uri="{FF2B5EF4-FFF2-40B4-BE49-F238E27FC236}">
                <a16:creationId xmlns:a16="http://schemas.microsoft.com/office/drawing/2014/main" id="{ED35CBFD-2C77-4E31-93AC-27C0BC10F6A6}"/>
              </a:ext>
            </a:extLst>
          </p:cNvPr>
          <p:cNvSpPr>
            <a:spLocks noGrp="1"/>
          </p:cNvSpPr>
          <p:nvPr>
            <p:ph idx="1"/>
          </p:nvPr>
        </p:nvSpPr>
        <p:spPr>
          <a:xfrm>
            <a:off x="838200" y="1825625"/>
            <a:ext cx="6913728" cy="4351338"/>
          </a:xfrm>
        </p:spPr>
        <p:txBody>
          <a:bodyPr/>
          <a:lstStyle/>
          <a:p>
            <a:r>
              <a:rPr lang="en-US" dirty="0"/>
              <a:t>IBC-2021</a:t>
            </a:r>
          </a:p>
          <a:p>
            <a:r>
              <a:rPr lang="en-US" dirty="0"/>
              <a:t>Terminated stop is now defined</a:t>
            </a:r>
          </a:p>
          <a:p>
            <a:r>
              <a:rPr lang="en-US" dirty="0"/>
              <a:t>6 inches maximum</a:t>
            </a:r>
          </a:p>
          <a:p>
            <a:r>
              <a:rPr lang="en-US" dirty="0"/>
              <a:t>Prohibited where doors are required to limit air infiltration without an artificial bottom seal (limited locations)</a:t>
            </a:r>
          </a:p>
          <a:p>
            <a:r>
              <a:rPr lang="en-US" dirty="0"/>
              <a:t>Allowed elsewhere – including fire door assemblies</a:t>
            </a:r>
          </a:p>
        </p:txBody>
      </p:sp>
      <p:pic>
        <p:nvPicPr>
          <p:cNvPr id="5" name="Picture 4">
            <a:extLst>
              <a:ext uri="{FF2B5EF4-FFF2-40B4-BE49-F238E27FC236}">
                <a16:creationId xmlns:a16="http://schemas.microsoft.com/office/drawing/2014/main" id="{B0DA5798-DE8D-4ECB-9552-30C080EC6766}"/>
              </a:ext>
            </a:extLst>
          </p:cNvPr>
          <p:cNvPicPr>
            <a:picLocks noChangeAspect="1"/>
          </p:cNvPicPr>
          <p:nvPr/>
        </p:nvPicPr>
        <p:blipFill>
          <a:blip r:embed="rId3"/>
          <a:stretch>
            <a:fillRect/>
          </a:stretch>
        </p:blipFill>
        <p:spPr>
          <a:xfrm>
            <a:off x="8637984" y="366749"/>
            <a:ext cx="3199174" cy="3060627"/>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550752-7957-47B4-A896-C1D7FE7429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10058" y="2934268"/>
            <a:ext cx="3176556" cy="2790966"/>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56169875"/>
      </p:ext>
    </p:extLst>
  </p:cSld>
  <p:clrMapOvr>
    <a:masterClrMapping/>
  </p:clrMapOvr>
  <p:extLst>
    <p:ext uri="{E180D4A7-C9FB-4DFB-919C-405C955672EB}">
      <p14:showEvtLst xmlns:p14="http://schemas.microsoft.com/office/powerpoint/2010/main">
        <p14:playEvt time="35" objId="4"/>
        <p14:stopEvt time="65573"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7452-794D-43E8-94C2-292E89308A87}"/>
              </a:ext>
            </a:extLst>
          </p:cNvPr>
          <p:cNvSpPr>
            <a:spLocks noGrp="1"/>
          </p:cNvSpPr>
          <p:nvPr>
            <p:ph type="title"/>
          </p:nvPr>
        </p:nvSpPr>
        <p:spPr/>
        <p:txBody>
          <a:bodyPr/>
          <a:lstStyle/>
          <a:p>
            <a:r>
              <a:rPr lang="en-US" b="1" dirty="0"/>
              <a:t>Terminated Stops</a:t>
            </a:r>
          </a:p>
        </p:txBody>
      </p:sp>
      <p:sp>
        <p:nvSpPr>
          <p:cNvPr id="3" name="Content Placeholder 2">
            <a:extLst>
              <a:ext uri="{FF2B5EF4-FFF2-40B4-BE49-F238E27FC236}">
                <a16:creationId xmlns:a16="http://schemas.microsoft.com/office/drawing/2014/main" id="{ED35CBFD-2C77-4E31-93AC-27C0BC10F6A6}"/>
              </a:ext>
            </a:extLst>
          </p:cNvPr>
          <p:cNvSpPr>
            <a:spLocks noGrp="1"/>
          </p:cNvSpPr>
          <p:nvPr>
            <p:ph idx="1"/>
          </p:nvPr>
        </p:nvSpPr>
        <p:spPr>
          <a:xfrm>
            <a:off x="838200" y="1825625"/>
            <a:ext cx="6913728" cy="4351338"/>
          </a:xfrm>
        </p:spPr>
        <p:txBody>
          <a:bodyPr/>
          <a:lstStyle/>
          <a:p>
            <a:r>
              <a:rPr lang="en-US" dirty="0"/>
              <a:t>IBC-2021</a:t>
            </a:r>
          </a:p>
          <a:p>
            <a:r>
              <a:rPr lang="en-US" dirty="0"/>
              <a:t>Terminated stop is now defined</a:t>
            </a:r>
          </a:p>
          <a:p>
            <a:r>
              <a:rPr lang="en-US" dirty="0"/>
              <a:t>6 inches maximum</a:t>
            </a:r>
          </a:p>
          <a:p>
            <a:r>
              <a:rPr lang="en-US" dirty="0"/>
              <a:t>Prohibited where doors are required to limit air infiltration without an artificial bottom seal (limited locations)</a:t>
            </a:r>
          </a:p>
          <a:p>
            <a:r>
              <a:rPr lang="en-US" dirty="0"/>
              <a:t>Allowed elsewhere – including fire door assemblies</a:t>
            </a:r>
          </a:p>
        </p:txBody>
      </p:sp>
      <p:pic>
        <p:nvPicPr>
          <p:cNvPr id="5" name="Picture 4">
            <a:extLst>
              <a:ext uri="{FF2B5EF4-FFF2-40B4-BE49-F238E27FC236}">
                <a16:creationId xmlns:a16="http://schemas.microsoft.com/office/drawing/2014/main" id="{B0DA5798-DE8D-4ECB-9552-30C080EC6766}"/>
              </a:ext>
            </a:extLst>
          </p:cNvPr>
          <p:cNvPicPr>
            <a:picLocks noChangeAspect="1"/>
          </p:cNvPicPr>
          <p:nvPr/>
        </p:nvPicPr>
        <p:blipFill>
          <a:blip r:embed="rId3"/>
          <a:stretch>
            <a:fillRect/>
          </a:stretch>
        </p:blipFill>
        <p:spPr>
          <a:xfrm>
            <a:off x="8637984" y="366749"/>
            <a:ext cx="3199174" cy="3060627"/>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6550752-7957-47B4-A896-C1D7FE74295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10058" y="2934268"/>
            <a:ext cx="3176556" cy="2790966"/>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0560789"/>
      </p:ext>
    </p:extLst>
  </p:cSld>
  <p:clrMapOvr>
    <a:masterClrMapping/>
  </p:clrMapOvr>
  <p:extLst>
    <p:ext uri="{E180D4A7-C9FB-4DFB-919C-405C955672EB}">
      <p14:showEvtLst xmlns:p14="http://schemas.microsoft.com/office/powerpoint/2010/main">
        <p14:playEvt time="42" objId="4"/>
        <p14:stopEvt time="91474" objId="4"/>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2431-189F-4B7E-8AE3-A597B7839755}"/>
              </a:ext>
            </a:extLst>
          </p:cNvPr>
          <p:cNvSpPr>
            <a:spLocks noGrp="1"/>
          </p:cNvSpPr>
          <p:nvPr>
            <p:ph type="title"/>
          </p:nvPr>
        </p:nvSpPr>
        <p:spPr>
          <a:xfrm>
            <a:off x="838200" y="365125"/>
            <a:ext cx="5257800" cy="1325563"/>
          </a:xfrm>
        </p:spPr>
        <p:txBody>
          <a:bodyPr/>
          <a:lstStyle/>
          <a:p>
            <a:r>
              <a:rPr lang="en-US" dirty="0"/>
              <a:t>Code Reference Guide</a:t>
            </a:r>
          </a:p>
        </p:txBody>
      </p:sp>
      <p:sp>
        <p:nvSpPr>
          <p:cNvPr id="3" name="Content Placeholder 2">
            <a:extLst>
              <a:ext uri="{FF2B5EF4-FFF2-40B4-BE49-F238E27FC236}">
                <a16:creationId xmlns:a16="http://schemas.microsoft.com/office/drawing/2014/main" id="{43512EB0-DF98-4E9D-BBEC-046A9F852765}"/>
              </a:ext>
            </a:extLst>
          </p:cNvPr>
          <p:cNvSpPr>
            <a:spLocks noGrp="1"/>
          </p:cNvSpPr>
          <p:nvPr>
            <p:ph idx="1"/>
          </p:nvPr>
        </p:nvSpPr>
        <p:spPr>
          <a:xfrm>
            <a:off x="838200" y="1825625"/>
            <a:ext cx="5938381" cy="4351338"/>
          </a:xfrm>
        </p:spPr>
        <p:txBody>
          <a:bodyPr/>
          <a:lstStyle/>
          <a:p>
            <a:r>
              <a:rPr lang="en-US" dirty="0"/>
              <a:t>Updated with 2021 changes</a:t>
            </a:r>
          </a:p>
          <a:p>
            <a:r>
              <a:rPr lang="en-US" dirty="0"/>
              <a:t>40 pages</a:t>
            </a:r>
          </a:p>
          <a:p>
            <a:r>
              <a:rPr lang="en-US" dirty="0"/>
              <a:t>Hard copies are not in stock yet</a:t>
            </a:r>
          </a:p>
          <a:p>
            <a:r>
              <a:rPr lang="en-US" dirty="0"/>
              <a:t>Can be downloaded from iDigHardware.com/guide</a:t>
            </a:r>
          </a:p>
        </p:txBody>
      </p:sp>
      <p:pic>
        <p:nvPicPr>
          <p:cNvPr id="7" name="Picture 6">
            <a:extLst>
              <a:ext uri="{FF2B5EF4-FFF2-40B4-BE49-F238E27FC236}">
                <a16:creationId xmlns:a16="http://schemas.microsoft.com/office/drawing/2014/main" id="{592BE954-C247-4DBB-8133-CF97B7430B69}"/>
              </a:ext>
            </a:extLst>
          </p:cNvPr>
          <p:cNvPicPr>
            <a:picLocks noChangeAspect="1"/>
          </p:cNvPicPr>
          <p:nvPr/>
        </p:nvPicPr>
        <p:blipFill>
          <a:blip r:embed="rId3"/>
          <a:stretch>
            <a:fillRect/>
          </a:stretch>
        </p:blipFill>
        <p:spPr>
          <a:xfrm>
            <a:off x="7569896" y="470485"/>
            <a:ext cx="4084320" cy="5282387"/>
          </a:xfrm>
          <a:prstGeom prst="rect">
            <a:avLst/>
          </a:prstGeom>
          <a:ln w="1270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4172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17865</TotalTime>
  <Words>1516</Words>
  <Application>Microsoft Office PowerPoint</Application>
  <PresentationFormat>Widescreen</PresentationFormat>
  <Paragraphs>109</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Extraneous Labels on Fire Door Assemblies</vt:lpstr>
      <vt:lpstr>PowerPoint Presentation</vt:lpstr>
      <vt:lpstr>Extraneous Labels on Fire Door Assemblies</vt:lpstr>
      <vt:lpstr>PowerPoint Presentation</vt:lpstr>
      <vt:lpstr>PowerPoint Presentation</vt:lpstr>
      <vt:lpstr>PowerPoint Presentation</vt:lpstr>
      <vt:lpstr>Terminated Stops</vt:lpstr>
      <vt:lpstr>Terminated Stops</vt:lpstr>
      <vt:lpstr>Code Reference Guide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217</cp:revision>
  <cp:lastPrinted>2020-09-12T17:37:55Z</cp:lastPrinted>
  <dcterms:created xsi:type="dcterms:W3CDTF">2019-07-26T03:48:39Z</dcterms:created>
  <dcterms:modified xsi:type="dcterms:W3CDTF">2021-09-29T02:51:13Z</dcterms:modified>
</cp:coreProperties>
</file>