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1373" r:id="rId2"/>
    <p:sldId id="1406" r:id="rId3"/>
    <p:sldId id="1407" r:id="rId4"/>
    <p:sldId id="265" r:id="rId5"/>
    <p:sldId id="1408" r:id="rId6"/>
    <p:sldId id="286" r:id="rId7"/>
    <p:sldId id="1382"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Lori" initials="GL" lastIdx="1" clrIdx="0">
    <p:extLst>
      <p:ext uri="{19B8F6BF-5375-455C-9EA6-DF929625EA0E}">
        <p15:presenceInfo xmlns:p15="http://schemas.microsoft.com/office/powerpoint/2012/main" userId="S::lagreene@allegion.com::da291e1f-2f6a-4074-8e46-8f1382e7d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1432" autoAdjust="0"/>
  </p:normalViewPr>
  <p:slideViewPr>
    <p:cSldViewPr snapToGrid="0" snapToObjects="1" showGuides="1">
      <p:cViewPr>
        <p:scale>
          <a:sx n="53" d="100"/>
          <a:sy n="53" d="100"/>
        </p:scale>
        <p:origin x="562" y="2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10/7/2022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quiz question to get this discussion rolling…</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dirty="0"/>
          </a:p>
        </p:txBody>
      </p:sp>
    </p:spTree>
    <p:extLst>
      <p:ext uri="{BB962C8B-B14F-4D97-AF65-F5344CB8AC3E}">
        <p14:creationId xmlns:p14="http://schemas.microsoft.com/office/powerpoint/2010/main" val="25003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buildings, doors in a means of egress can NOT be locked to prevent egress, even if they unlock upon fire alarm.  One exception is in health care units where patients require containment for their safety or security.  This application is called controlled egress, and although the model don’t specifically state which types of units are allowed to have these locks, options A, B, and C above are typical locations.</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dirty="0"/>
          </a:p>
        </p:txBody>
      </p:sp>
    </p:spTree>
    <p:extLst>
      <p:ext uri="{BB962C8B-B14F-4D97-AF65-F5344CB8AC3E}">
        <p14:creationId xmlns:p14="http://schemas.microsoft.com/office/powerpoint/2010/main" val="109391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Delayed egress locks, which have a 15</a:t>
            </a:r>
            <a:r>
              <a:rPr lang="en-US" b="0" baseline="0" dirty="0"/>
              <a:t> second delay (or sometimes 30 seconds) do not work well for some types of health care units.  For example, in memory care we were seeing some residents exhibiting exit-seeking behaviors and setting off the audible alarm or sometimes even being able to leave the building after 15 seconds.</a:t>
            </a:r>
          </a:p>
          <a:p>
            <a:endParaRPr lang="en-US" b="0" baseline="0" dirty="0"/>
          </a:p>
          <a:p>
            <a:r>
              <a:rPr lang="en-US" b="0" baseline="0" dirty="0"/>
              <a:t>Beginning with the 2009 model codes, a new application was added which is now commonly called controlled egress.  With controlled egress locks, doors serving certain types of health care units can have doors that are locked indefinitely to prevent elopement.</a:t>
            </a:r>
            <a:endParaRPr lang="en-US" b="0" dirty="0"/>
          </a:p>
          <a:p>
            <a:endParaRPr lang="en-US" dirty="0"/>
          </a:p>
          <a:p>
            <a:r>
              <a:rPr lang="en-US" dirty="0"/>
              <a:t>So just be aware that there is an alternative available to delayed egress, depending on the type of unit a door is serving, and it is a better application for many health care facilities.  Some facility managers are not yet aware of this option.</a:t>
            </a:r>
          </a:p>
        </p:txBody>
      </p:sp>
      <p:sp>
        <p:nvSpPr>
          <p:cNvPr id="4" name="Slide Number Placeholder 3"/>
          <p:cNvSpPr>
            <a:spLocks noGrp="1"/>
          </p:cNvSpPr>
          <p:nvPr>
            <p:ph type="sldNum" sz="quarter" idx="5"/>
          </p:nvPr>
        </p:nvSpPr>
        <p:spPr/>
        <p:txBody>
          <a:bodyPr/>
          <a:lstStyle/>
          <a:p>
            <a:fld id="{F9E75BA9-3C31-4BB2-941D-2BD93400D373}" type="slidenum">
              <a:rPr lang="en-US" smtClean="0"/>
              <a:t>3</a:t>
            </a:fld>
            <a:endParaRPr lang="en-US" dirty="0"/>
          </a:p>
        </p:txBody>
      </p:sp>
    </p:spTree>
    <p:extLst>
      <p:ext uri="{BB962C8B-B14F-4D97-AF65-F5344CB8AC3E}">
        <p14:creationId xmlns:p14="http://schemas.microsoft.com/office/powerpoint/2010/main" val="340507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delayed egress locks, controlled egress locks are NOT required to release after 15 seconds, and NO audible alarm or signage is required by the model codes.  The doors are locked indefinitely, and there are several release methods required, which help to ensure life safety for building occupants.  The model codes have slightly different requirements, so you will need to consult the adopted code for specifics, but generally, the locks must be fail safe, and immediate egress must be allowed:</a:t>
            </a:r>
          </a:p>
          <a:p>
            <a:pPr marL="382617" indent="-434976">
              <a:buFont typeface="Arial" panose="020B0604020202020204" pitchFamily="34" charset="0"/>
              <a:buChar char="•"/>
            </a:pPr>
            <a:r>
              <a:rPr lang="en-US" dirty="0"/>
              <a:t>Upon actuation of fire alarm or sprinkler system</a:t>
            </a:r>
          </a:p>
          <a:p>
            <a:pPr marL="382617" indent="-434976">
              <a:buFont typeface="Arial" panose="020B0604020202020204" pitchFamily="34" charset="0"/>
              <a:buChar char="•"/>
            </a:pPr>
            <a:r>
              <a:rPr lang="en-US" dirty="0"/>
              <a:t>Upon loss of power</a:t>
            </a:r>
          </a:p>
          <a:p>
            <a:pPr marL="382617" indent="-434976">
              <a:buFont typeface="Arial" panose="020B0604020202020204" pitchFamily="34" charset="0"/>
              <a:buChar char="•"/>
            </a:pPr>
            <a:r>
              <a:rPr lang="en-US" dirty="0"/>
              <a:t>Upon remote signal</a:t>
            </a:r>
          </a:p>
          <a:p>
            <a:pPr marL="439003" lvl="1" indent="-434976">
              <a:buFont typeface="Arial" panose="020B0604020202020204" pitchFamily="34" charset="0"/>
              <a:buChar char="•"/>
            </a:pPr>
            <a:r>
              <a:rPr lang="en-US" dirty="0"/>
              <a:t>Staff must have the ability to unlock the doors if evacuation is required</a:t>
            </a:r>
          </a:p>
          <a:p>
            <a:pPr marL="4027"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4</a:t>
            </a:fld>
            <a:endParaRPr lang="en-US" dirty="0"/>
          </a:p>
        </p:txBody>
      </p:sp>
    </p:spTree>
    <p:extLst>
      <p:ext uri="{BB962C8B-B14F-4D97-AF65-F5344CB8AC3E}">
        <p14:creationId xmlns:p14="http://schemas.microsoft.com/office/powerpoint/2010/main" val="106802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controlled egress system, you could use panic hardware that is similar to a delayed egress device, except that it has what’s called “infinite delay” (the </a:t>
            </a:r>
            <a:r>
              <a:rPr lang="en-US" dirty="0" err="1"/>
              <a:t>Chexit</a:t>
            </a:r>
            <a:r>
              <a:rPr lang="en-US" dirty="0"/>
              <a:t> can function this way).  That’s what’s going to keep the door locked indefinitely.  Electromagnetic locks or electromechanical locks could also be used, but regardless of the type of locking hardware in the system, it must be fail safe so that it will unlock when the power is cut.</a:t>
            </a:r>
          </a:p>
          <a:p>
            <a:endParaRPr lang="en-US" dirty="0"/>
          </a:p>
          <a:p>
            <a:pPr marL="4028" lvl="1"/>
            <a:r>
              <a:rPr lang="en-US" dirty="0"/>
              <a:t>The products used in a controlled egress system are required to be listed to UL 294 – Standard for Access Control System Units.  This listing is required by many of the code sections that address special locking arrangements, but the UL 294 listing is not required for normal locking arrangements.</a:t>
            </a:r>
          </a:p>
          <a:p>
            <a:endParaRPr lang="en-US" dirty="0"/>
          </a:p>
          <a:p>
            <a:r>
              <a:rPr lang="en-US" dirty="0"/>
              <a:t>There is a whole separate webinar on delayed egress and controlled egress if you need more detailed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5</a:t>
            </a:fld>
            <a:endParaRPr lang="en-US" dirty="0"/>
          </a:p>
        </p:txBody>
      </p:sp>
    </p:spTree>
    <p:extLst>
      <p:ext uri="{BB962C8B-B14F-4D97-AF65-F5344CB8AC3E}">
        <p14:creationId xmlns:p14="http://schemas.microsoft.com/office/powerpoint/2010/main" val="126770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controlled egress locks are allowed by the model codes in health care units where patients require containment for their safety or security, like behavioral health, memory care, infant and maternity, pediatrics, and sometimes the emergency department.  This is left up to the AHJ.</a:t>
            </a:r>
          </a:p>
          <a:p>
            <a:endParaRPr lang="en-US" dirty="0"/>
          </a:p>
          <a:p>
            <a:r>
              <a:rPr lang="en-US" dirty="0"/>
              <a:t>Certain areas are exempt from the remote release requirements and the limitation on the number of controlled egress doors in a means of egress.  In the IBC the exempt areas are psychiatric and cognitive treatment areas and units with listed child abduction systems.  Doors serving these areas are not required to automatically unlock to allow egress upon fire alarm/sprinkler activation, power failure, or remote release, and there can be more than one door with a controlled egress lock in the path of egress.</a:t>
            </a:r>
          </a:p>
        </p:txBody>
      </p:sp>
      <p:sp>
        <p:nvSpPr>
          <p:cNvPr id="4" name="Slide Number Placeholder 3"/>
          <p:cNvSpPr>
            <a:spLocks noGrp="1"/>
          </p:cNvSpPr>
          <p:nvPr>
            <p:ph type="sldNum" sz="quarter" idx="5"/>
          </p:nvPr>
        </p:nvSpPr>
        <p:spPr/>
        <p:txBody>
          <a:bodyPr/>
          <a:lstStyle/>
          <a:p>
            <a:fld id="{F9E75BA9-3C31-4BB2-941D-2BD93400D373}" type="slidenum">
              <a:rPr lang="en-US" smtClean="0"/>
              <a:t>6</a:t>
            </a:fld>
            <a:endParaRPr lang="en-US" dirty="0"/>
          </a:p>
        </p:txBody>
      </p:sp>
    </p:spTree>
    <p:extLst>
      <p:ext uri="{BB962C8B-B14F-4D97-AF65-F5344CB8AC3E}">
        <p14:creationId xmlns:p14="http://schemas.microsoft.com/office/powerpoint/2010/main" val="56023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is so much confusion surrounding this application, an infographic was created that discusses controlled egress vs. delayed egress.  There has been great response to this piece, and we will be creating others to address some of the special locking arrangements.  </a:t>
            </a:r>
          </a:p>
          <a:p>
            <a:endParaRPr lang="en-US" dirty="0"/>
          </a:p>
          <a:p>
            <a:r>
              <a:rPr lang="en-US" dirty="0"/>
              <a:t>There is a link to the infographic here: https://idighardware.com/2022/08/delayed-egress-or-controlled-egress/.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328978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10/7/2022</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714376"/>
            <a:ext cx="10972800" cy="729858"/>
          </a:xfrm>
          <a:prstGeom prst="rect">
            <a:avLst/>
          </a:prstGeom>
        </p:spPr>
        <p:txBody>
          <a:bodyPr/>
          <a:lstStyle>
            <a:lvl1pPr>
              <a:defRPr sz="4000">
                <a:solidFill>
                  <a:srgbClr val="F26F2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12" name="Content Placeholder 11">
            <a:extLst>
              <a:ext uri="{FF2B5EF4-FFF2-40B4-BE49-F238E27FC236}">
                <a16:creationId xmlns:a16="http://schemas.microsoft.com/office/drawing/2014/main" id="{9304F3A3-07FE-7F4D-9B0A-0854B6AD79C7}"/>
              </a:ext>
            </a:extLst>
          </p:cNvPr>
          <p:cNvSpPr>
            <a:spLocks noGrp="1"/>
          </p:cNvSpPr>
          <p:nvPr>
            <p:ph sz="quarter" idx="11" hasCustomPrompt="1"/>
          </p:nvPr>
        </p:nvSpPr>
        <p:spPr>
          <a:xfrm>
            <a:off x="609865" y="1599442"/>
            <a:ext cx="10972271" cy="492321"/>
          </a:xfrm>
          <a:prstGeom prst="rect">
            <a:avLst/>
          </a:prstGeom>
        </p:spPr>
        <p:txBody>
          <a:bodyPr/>
          <a:lstStyle>
            <a:lvl1pPr>
              <a:defRPr sz="2500">
                <a:solidFill>
                  <a:srgbClr val="404041"/>
                </a:solidFill>
                <a:latin typeface="Arial" panose="020B0604020202020204" pitchFamily="34" charset="0"/>
                <a:ea typeface="Verdana" panose="020B0604030504040204" pitchFamily="34" charset="0"/>
                <a:cs typeface="Arial" panose="020B0604020202020204" pitchFamily="34" charset="0"/>
              </a:defRPr>
            </a:lvl1pPr>
            <a:lvl2pPr>
              <a:defRPr>
                <a:solidFill>
                  <a:srgbClr val="404041"/>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04041"/>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04041"/>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0404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subhead</a:t>
            </a:r>
          </a:p>
          <a:p>
            <a:pPr lvl="0"/>
            <a:endParaRPr lang="en-US" dirty="0"/>
          </a:p>
        </p:txBody>
      </p:sp>
      <p:sp>
        <p:nvSpPr>
          <p:cNvPr id="6" name="Rectangle 5">
            <a:extLst>
              <a:ext uri="{FF2B5EF4-FFF2-40B4-BE49-F238E27FC236}">
                <a16:creationId xmlns:a16="http://schemas.microsoft.com/office/drawing/2014/main" id="{5141FD89-BAA1-324D-9939-B27FC09E5319}"/>
              </a:ext>
            </a:extLst>
          </p:cNvPr>
          <p:cNvSpPr/>
          <p:nvPr userDrawn="1"/>
        </p:nvSpPr>
        <p:spPr>
          <a:xfrm>
            <a:off x="609600" y="1458815"/>
            <a:ext cx="3914665" cy="448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rgbClr val="FF0000"/>
              </a:solidFill>
            </a:endParaRPr>
          </a:p>
        </p:txBody>
      </p:sp>
      <p:sp>
        <p:nvSpPr>
          <p:cNvPr id="4" name="Text Placeholder 3">
            <a:extLst>
              <a:ext uri="{FF2B5EF4-FFF2-40B4-BE49-F238E27FC236}">
                <a16:creationId xmlns:a16="http://schemas.microsoft.com/office/drawing/2014/main" id="{E0375D83-1F0B-BF4D-BE7B-4FC0754278AE}"/>
              </a:ext>
            </a:extLst>
          </p:cNvPr>
          <p:cNvSpPr>
            <a:spLocks noGrp="1"/>
          </p:cNvSpPr>
          <p:nvPr>
            <p:ph type="body" sz="quarter" idx="12"/>
          </p:nvPr>
        </p:nvSpPr>
        <p:spPr>
          <a:xfrm>
            <a:off x="609865" y="2246970"/>
            <a:ext cx="10972271" cy="3550051"/>
          </a:xfrm>
          <a:prstGeom prst="rect">
            <a:avLst/>
          </a:prstGeom>
        </p:spPr>
        <p:txBody>
          <a:bodyPr/>
          <a:lstStyle>
            <a:lvl1pPr>
              <a:defRPr>
                <a:solidFill>
                  <a:srgbClr val="404041"/>
                </a:solidFill>
              </a:defRPr>
            </a:lvl1pPr>
            <a:lvl2pPr>
              <a:defRPr>
                <a:solidFill>
                  <a:srgbClr val="404041"/>
                </a:solidFill>
              </a:defRPr>
            </a:lvl2pPr>
            <a:lvl3pPr>
              <a:defRPr>
                <a:solidFill>
                  <a:srgbClr val="404041"/>
                </a:solidFill>
              </a:defRPr>
            </a:lvl3pPr>
            <a:lvl4pPr>
              <a:defRPr>
                <a:solidFill>
                  <a:srgbClr val="404041"/>
                </a:solidFill>
              </a:defRPr>
            </a:lvl4pPr>
            <a:lvl5pPr>
              <a:defRPr>
                <a:solidFill>
                  <a:srgbClr val="4040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5618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RSO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5543550" cy="4322140"/>
          </a:xfrm>
        </p:spPr>
        <p:txBody>
          <a:bodyPr>
            <a:normAutofit lnSpcReduction="10000"/>
          </a:bodyPr>
          <a:lstStyle/>
          <a:p>
            <a:r>
              <a:rPr lang="en-US" dirty="0"/>
              <a:t>In which health care units can egress doors be equipped with electrified locks that prevent building occupants from exiting under normal operation?</a:t>
            </a:r>
          </a:p>
          <a:p>
            <a:pPr marL="914400" lvl="1" indent="-457200">
              <a:buFont typeface="+mj-lt"/>
              <a:buAutoNum type="alphaUcPeriod"/>
            </a:pPr>
            <a:r>
              <a:rPr lang="en-US" sz="2800" dirty="0"/>
              <a:t>Behavioral health</a:t>
            </a:r>
          </a:p>
          <a:p>
            <a:pPr marL="914400" lvl="1" indent="-457200">
              <a:buFont typeface="+mj-lt"/>
              <a:buAutoNum type="alphaUcPeriod"/>
            </a:pPr>
            <a:r>
              <a:rPr lang="en-US" sz="2800" dirty="0"/>
              <a:t>Memory care</a:t>
            </a:r>
          </a:p>
          <a:p>
            <a:pPr marL="914400" lvl="1" indent="-457200">
              <a:buFont typeface="+mj-lt"/>
              <a:buAutoNum type="alphaUcPeriod"/>
            </a:pPr>
            <a:r>
              <a:rPr lang="en-US" sz="2800" dirty="0"/>
              <a:t>Infant and maternity</a:t>
            </a:r>
          </a:p>
          <a:p>
            <a:pPr marL="914400" lvl="1" indent="-457200">
              <a:buFont typeface="+mj-lt"/>
              <a:buAutoNum type="alphaUcPeriod"/>
            </a:pPr>
            <a:r>
              <a:rPr lang="en-US" sz="2800" dirty="0"/>
              <a:t>All of the above</a:t>
            </a:r>
          </a:p>
          <a:p>
            <a:pPr marL="914400" lvl="1" indent="-457200">
              <a:buFont typeface="+mj-lt"/>
              <a:buAutoNum type="alphaUcPeriod"/>
            </a:pPr>
            <a:r>
              <a:rPr lang="en-US" sz="2800" dirty="0"/>
              <a:t>Locks must not prevent egress under normal operation</a:t>
            </a:r>
          </a:p>
          <a:p>
            <a:endParaRPr lang="en-US" dirty="0"/>
          </a:p>
        </p:txBody>
      </p:sp>
      <p:pic>
        <p:nvPicPr>
          <p:cNvPr id="3" name="Picture 2" descr="A picture containing indoor, building, door&#10;&#10;Description automatically generated">
            <a:extLst>
              <a:ext uri="{FF2B5EF4-FFF2-40B4-BE49-F238E27FC236}">
                <a16:creationId xmlns:a16="http://schemas.microsoft.com/office/drawing/2014/main" id="{1F39CB04-1E24-40BB-AC5A-3D16AECB7601}"/>
              </a:ext>
            </a:extLst>
          </p:cNvPr>
          <p:cNvPicPr>
            <a:picLocks noChangeAspect="1"/>
          </p:cNvPicPr>
          <p:nvPr/>
        </p:nvPicPr>
        <p:blipFill rotWithShape="1">
          <a:blip r:embed="rId3"/>
          <a:srcRect l="12492" r="4459"/>
          <a:stretch/>
        </p:blipFill>
        <p:spPr>
          <a:xfrm>
            <a:off x="6491359" y="1450011"/>
            <a:ext cx="5410130" cy="41862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95895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5543550" cy="4322140"/>
          </a:xfrm>
        </p:spPr>
        <p:txBody>
          <a:bodyPr>
            <a:normAutofit lnSpcReduction="10000"/>
          </a:bodyPr>
          <a:lstStyle/>
          <a:p>
            <a:r>
              <a:rPr lang="en-US" dirty="0"/>
              <a:t>In which health care units can egress doors be equipped with electrified locks that prevent building occupants from exiting under normal operation?</a:t>
            </a:r>
          </a:p>
          <a:p>
            <a:pPr marL="914400" lvl="1" indent="-457200">
              <a:buFont typeface="+mj-lt"/>
              <a:buAutoNum type="alphaUcPeriod"/>
            </a:pPr>
            <a:r>
              <a:rPr lang="en-US" sz="2800" dirty="0"/>
              <a:t>Behavioral health</a:t>
            </a:r>
          </a:p>
          <a:p>
            <a:pPr marL="914400" lvl="1" indent="-457200">
              <a:buFont typeface="+mj-lt"/>
              <a:buAutoNum type="alphaUcPeriod"/>
            </a:pPr>
            <a:r>
              <a:rPr lang="en-US" sz="2800" dirty="0"/>
              <a:t>Memory care</a:t>
            </a:r>
          </a:p>
          <a:p>
            <a:pPr marL="914400" lvl="1" indent="-457200">
              <a:buFont typeface="+mj-lt"/>
              <a:buAutoNum type="alphaUcPeriod"/>
            </a:pPr>
            <a:r>
              <a:rPr lang="en-US" sz="2800" dirty="0"/>
              <a:t>Infant and maternity</a:t>
            </a:r>
          </a:p>
          <a:p>
            <a:pPr marL="914400" lvl="1" indent="-457200">
              <a:buFont typeface="+mj-lt"/>
              <a:buAutoNum type="alphaUcPeriod"/>
            </a:pPr>
            <a:r>
              <a:rPr lang="en-US" sz="2800" b="1" dirty="0">
                <a:solidFill>
                  <a:schemeClr val="accent2"/>
                </a:solidFill>
              </a:rPr>
              <a:t>All of the above</a:t>
            </a:r>
          </a:p>
          <a:p>
            <a:pPr marL="914400" lvl="1" indent="-457200">
              <a:buFont typeface="+mj-lt"/>
              <a:buAutoNum type="alphaUcPeriod"/>
            </a:pPr>
            <a:r>
              <a:rPr lang="en-US" sz="2800" dirty="0"/>
              <a:t>Locks must not prevent egress under normal operation</a:t>
            </a:r>
          </a:p>
          <a:p>
            <a:endParaRPr lang="en-US" dirty="0"/>
          </a:p>
        </p:txBody>
      </p:sp>
      <p:pic>
        <p:nvPicPr>
          <p:cNvPr id="3" name="Picture 2" descr="A picture containing indoor, building, door&#10;&#10;Description automatically generated">
            <a:extLst>
              <a:ext uri="{FF2B5EF4-FFF2-40B4-BE49-F238E27FC236}">
                <a16:creationId xmlns:a16="http://schemas.microsoft.com/office/drawing/2014/main" id="{1F39CB04-1E24-40BB-AC5A-3D16AECB7601}"/>
              </a:ext>
            </a:extLst>
          </p:cNvPr>
          <p:cNvPicPr>
            <a:picLocks noChangeAspect="1"/>
          </p:cNvPicPr>
          <p:nvPr/>
        </p:nvPicPr>
        <p:blipFill rotWithShape="1">
          <a:blip r:embed="rId3"/>
          <a:srcRect l="12492" r="4459"/>
          <a:stretch/>
        </p:blipFill>
        <p:spPr>
          <a:xfrm>
            <a:off x="6491359" y="1450011"/>
            <a:ext cx="5410130" cy="41862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05325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B648D3-C411-4927-8079-0B85B0AEB87A}"/>
              </a:ext>
            </a:extLst>
          </p:cNvPr>
          <p:cNvSpPr>
            <a:spLocks noGrp="1"/>
          </p:cNvSpPr>
          <p:nvPr>
            <p:ph type="body" sz="quarter" idx="12"/>
          </p:nvPr>
        </p:nvSpPr>
        <p:spPr>
          <a:xfrm>
            <a:off x="609866" y="2468513"/>
            <a:ext cx="6277817" cy="3758116"/>
          </a:xfrm>
        </p:spPr>
        <p:txBody>
          <a:bodyPr>
            <a:normAutofit fontScale="47500" lnSpcReduction="20000"/>
          </a:bodyPr>
          <a:lstStyle/>
          <a:p>
            <a:pPr marL="380985" indent="-380985">
              <a:buFont typeface="Arial" panose="020B0604020202020204" pitchFamily="34" charset="0"/>
              <a:buChar char="•"/>
            </a:pPr>
            <a:r>
              <a:rPr lang="en-US" sz="4400" dirty="0"/>
              <a:t>Releases to allow egress 15 seconds after an attempt to exit is made</a:t>
            </a:r>
          </a:p>
          <a:p>
            <a:pPr marL="380985" indent="-380985">
              <a:buFont typeface="Arial" panose="020B0604020202020204" pitchFamily="34" charset="0"/>
              <a:buChar char="•"/>
            </a:pPr>
            <a:r>
              <a:rPr lang="en-US" sz="4400" dirty="0"/>
              <a:t>Audible alarm and signage</a:t>
            </a:r>
          </a:p>
          <a:p>
            <a:pPr marL="380985" indent="-380985">
              <a:buFont typeface="Arial" panose="020B0604020202020204" pitchFamily="34" charset="0"/>
              <a:buChar char="•"/>
            </a:pPr>
            <a:r>
              <a:rPr lang="en-US" sz="4400" dirty="0"/>
              <a:t>Used to deter theft and elopement</a:t>
            </a:r>
          </a:p>
          <a:p>
            <a:pPr marL="380985" indent="-380985">
              <a:buFont typeface="Arial" panose="020B0604020202020204" pitchFamily="34" charset="0"/>
              <a:buChar char="•"/>
            </a:pPr>
            <a:endParaRPr lang="en-US" sz="4400" dirty="0"/>
          </a:p>
          <a:p>
            <a:endParaRPr lang="en-US" sz="4400" dirty="0"/>
          </a:p>
          <a:p>
            <a:endParaRPr lang="en-US" sz="200" dirty="0"/>
          </a:p>
          <a:p>
            <a:endParaRPr lang="en-US" sz="833" dirty="0"/>
          </a:p>
          <a:p>
            <a:pPr marL="285739" indent="-285739">
              <a:buFont typeface="Arial" panose="020B0604020202020204" pitchFamily="34" charset="0"/>
              <a:buChar char="•"/>
            </a:pPr>
            <a:r>
              <a:rPr lang="en-US" sz="4400" dirty="0"/>
              <a:t>Releases to allow egress when evacuation is needed</a:t>
            </a:r>
          </a:p>
          <a:p>
            <a:pPr marL="285739" indent="-285739">
              <a:buFont typeface="Arial" panose="020B0604020202020204" pitchFamily="34" charset="0"/>
              <a:buChar char="•"/>
            </a:pPr>
            <a:r>
              <a:rPr lang="en-US" sz="4400" dirty="0"/>
              <a:t>No audible alarm or signage required</a:t>
            </a:r>
          </a:p>
          <a:p>
            <a:pPr marL="285739" indent="-285739">
              <a:buFont typeface="Arial" panose="020B0604020202020204" pitchFamily="34" charset="0"/>
              <a:buChar char="•"/>
            </a:pPr>
            <a:r>
              <a:rPr lang="en-US" sz="4400" dirty="0"/>
              <a:t>Used in health care units where patients require containment for their safety or security</a:t>
            </a:r>
          </a:p>
        </p:txBody>
      </p:sp>
      <p:sp>
        <p:nvSpPr>
          <p:cNvPr id="10" name="Arrow: Right 9">
            <a:extLst>
              <a:ext uri="{FF2B5EF4-FFF2-40B4-BE49-F238E27FC236}">
                <a16:creationId xmlns:a16="http://schemas.microsoft.com/office/drawing/2014/main" id="{42D1D4F1-A9EC-48A1-AF6B-7E4FEC67670D}"/>
              </a:ext>
            </a:extLst>
          </p:cNvPr>
          <p:cNvSpPr/>
          <p:nvPr/>
        </p:nvSpPr>
        <p:spPr>
          <a:xfrm>
            <a:off x="633475" y="3677343"/>
            <a:ext cx="6277816" cy="1254833"/>
          </a:xfrm>
          <a:prstGeom prst="rightArrow">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dirty="0">
                <a:solidFill>
                  <a:schemeClr val="tx1"/>
                </a:solidFill>
              </a:rPr>
              <a:t>Controlled Egress</a:t>
            </a:r>
          </a:p>
        </p:txBody>
      </p:sp>
      <p:sp>
        <p:nvSpPr>
          <p:cNvPr id="9" name="Arrow: Right 8">
            <a:extLst>
              <a:ext uri="{FF2B5EF4-FFF2-40B4-BE49-F238E27FC236}">
                <a16:creationId xmlns:a16="http://schemas.microsoft.com/office/drawing/2014/main" id="{750259B0-8AC2-4ECC-8A07-6AE63F50F632}"/>
              </a:ext>
            </a:extLst>
          </p:cNvPr>
          <p:cNvSpPr/>
          <p:nvPr/>
        </p:nvSpPr>
        <p:spPr>
          <a:xfrm>
            <a:off x="530420" y="1453316"/>
            <a:ext cx="6483927" cy="1254833"/>
          </a:xfrm>
          <a:prstGeom prst="rightArrow">
            <a:avLst/>
          </a:prstGeom>
          <a:solidFill>
            <a:srgbClr val="FFC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dirty="0">
                <a:solidFill>
                  <a:schemeClr val="tx1"/>
                </a:solidFill>
              </a:rPr>
              <a:t>Delayed Egress</a:t>
            </a:r>
          </a:p>
        </p:txBody>
      </p:sp>
      <p:sp>
        <p:nvSpPr>
          <p:cNvPr id="2" name="Title 1">
            <a:extLst>
              <a:ext uri="{FF2B5EF4-FFF2-40B4-BE49-F238E27FC236}">
                <a16:creationId xmlns:a16="http://schemas.microsoft.com/office/drawing/2014/main" id="{5EEB90CF-EDBE-4FAC-94EF-59F80147312A}"/>
              </a:ext>
            </a:extLst>
          </p:cNvPr>
          <p:cNvSpPr>
            <a:spLocks noGrp="1"/>
          </p:cNvSpPr>
          <p:nvPr>
            <p:ph type="title"/>
          </p:nvPr>
        </p:nvSpPr>
        <p:spPr>
          <a:xfrm>
            <a:off x="506677" y="521365"/>
            <a:ext cx="6278082" cy="729858"/>
          </a:xfrm>
        </p:spPr>
        <p:txBody>
          <a:bodyPr>
            <a:noAutofit/>
          </a:bodyPr>
          <a:lstStyle/>
          <a:p>
            <a:r>
              <a:rPr lang="en-US" dirty="0">
                <a:latin typeface="+mj-lt"/>
              </a:rPr>
              <a:t>Delayed Egress vs. </a:t>
            </a:r>
            <a:br>
              <a:rPr lang="en-US" dirty="0">
                <a:latin typeface="+mj-lt"/>
              </a:rPr>
            </a:br>
            <a:r>
              <a:rPr lang="en-US" dirty="0">
                <a:latin typeface="+mj-lt"/>
              </a:rPr>
              <a:t>Controlled Egress</a:t>
            </a:r>
          </a:p>
        </p:txBody>
      </p:sp>
      <p:pic>
        <p:nvPicPr>
          <p:cNvPr id="6" name="Picture 5" descr="A screen door&#10;&#10;Description automatically generated">
            <a:extLst>
              <a:ext uri="{FF2B5EF4-FFF2-40B4-BE49-F238E27FC236}">
                <a16:creationId xmlns:a16="http://schemas.microsoft.com/office/drawing/2014/main" id="{A0DB7C2F-D26D-4D35-8FB0-7844F9E07001}"/>
              </a:ext>
            </a:extLst>
          </p:cNvPr>
          <p:cNvPicPr>
            <a:picLocks noChangeAspect="1"/>
          </p:cNvPicPr>
          <p:nvPr/>
        </p:nvPicPr>
        <p:blipFill>
          <a:blip r:embed="rId3"/>
          <a:stretch>
            <a:fillRect/>
          </a:stretch>
        </p:blipFill>
        <p:spPr>
          <a:xfrm>
            <a:off x="7242422" y="3677343"/>
            <a:ext cx="4949578" cy="3180657"/>
          </a:xfrm>
          <a:prstGeom prst="rect">
            <a:avLst/>
          </a:prstGeom>
          <a:effectLst>
            <a:outerShdw blurRad="50800" dist="38100" dir="2700000" algn="tl" rotWithShape="0">
              <a:prstClr val="black">
                <a:alpha val="40000"/>
              </a:prstClr>
            </a:outerShdw>
          </a:effectLst>
        </p:spPr>
      </p:pic>
      <p:pic>
        <p:nvPicPr>
          <p:cNvPr id="7" name="Picture 6" descr="A wooden door&#10;&#10;Description automatically generated">
            <a:extLst>
              <a:ext uri="{FF2B5EF4-FFF2-40B4-BE49-F238E27FC236}">
                <a16:creationId xmlns:a16="http://schemas.microsoft.com/office/drawing/2014/main" id="{B5149B05-69BD-43CA-B02A-898A69A0B7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43935" y="0"/>
            <a:ext cx="4949577" cy="3344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5706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E55B52-5D14-460C-96C2-D4A120AFA8B8}"/>
              </a:ext>
            </a:extLst>
          </p:cNvPr>
          <p:cNvSpPr/>
          <p:nvPr/>
        </p:nvSpPr>
        <p:spPr>
          <a:xfrm>
            <a:off x="7299830" y="280176"/>
            <a:ext cx="4170218" cy="2157183"/>
          </a:xfrm>
          <a:prstGeom prst="rect">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0E82A88A-3C8D-4140-8D44-509FA142EF91}"/>
              </a:ext>
            </a:extLst>
          </p:cNvPr>
          <p:cNvSpPr>
            <a:spLocks noGrp="1"/>
          </p:cNvSpPr>
          <p:nvPr>
            <p:ph type="title"/>
          </p:nvPr>
        </p:nvSpPr>
        <p:spPr>
          <a:xfrm>
            <a:off x="609601" y="365125"/>
            <a:ext cx="10744199" cy="1325563"/>
          </a:xfrm>
        </p:spPr>
        <p:txBody>
          <a:bodyPr>
            <a:normAutofit/>
          </a:bodyPr>
          <a:lstStyle/>
          <a:p>
            <a:r>
              <a:rPr lang="en-US" sz="4000" dirty="0"/>
              <a:t>How controlled egress works:</a:t>
            </a:r>
          </a:p>
        </p:txBody>
      </p:sp>
      <p:sp>
        <p:nvSpPr>
          <p:cNvPr id="3" name="Content Placeholder 2">
            <a:extLst>
              <a:ext uri="{FF2B5EF4-FFF2-40B4-BE49-F238E27FC236}">
                <a16:creationId xmlns:a16="http://schemas.microsoft.com/office/drawing/2014/main" id="{DC947A08-B1E8-437C-9F02-A3B6EE06936D}"/>
              </a:ext>
            </a:extLst>
          </p:cNvPr>
          <p:cNvSpPr>
            <a:spLocks noGrp="1"/>
          </p:cNvSpPr>
          <p:nvPr>
            <p:ph idx="1"/>
          </p:nvPr>
        </p:nvSpPr>
        <p:spPr>
          <a:xfrm>
            <a:off x="609601" y="1509486"/>
            <a:ext cx="5832764" cy="4386620"/>
          </a:xfrm>
        </p:spPr>
        <p:txBody>
          <a:bodyPr>
            <a:normAutofit/>
          </a:bodyPr>
          <a:lstStyle/>
          <a:p>
            <a:r>
              <a:rPr lang="en-US" sz="2600" dirty="0"/>
              <a:t>Door stays locked until egress is needed</a:t>
            </a:r>
          </a:p>
          <a:p>
            <a:r>
              <a:rPr lang="en-US" sz="2600" dirty="0"/>
              <a:t>Immediate egress is allowed:</a:t>
            </a:r>
          </a:p>
          <a:p>
            <a:pPr marL="682625" lvl="1" indent="-342900"/>
            <a:r>
              <a:rPr lang="en-US" sz="2600" dirty="0"/>
              <a:t>Upon actuation of fire alarm or sprinkler system</a:t>
            </a:r>
          </a:p>
          <a:p>
            <a:pPr marL="682625" lvl="1" indent="-342900"/>
            <a:r>
              <a:rPr lang="en-US" sz="2600" dirty="0"/>
              <a:t>Upon loss of power</a:t>
            </a:r>
          </a:p>
          <a:p>
            <a:pPr marL="682625" lvl="1" indent="-342900"/>
            <a:r>
              <a:rPr lang="en-US" sz="2600" dirty="0"/>
              <a:t>Upon remote signal</a:t>
            </a:r>
          </a:p>
          <a:p>
            <a:pPr marL="346075" lvl="1" indent="-342900"/>
            <a:r>
              <a:rPr lang="en-US" sz="2600" dirty="0"/>
              <a:t>Staff must have the ability to unlock the doors if evacuation is required</a:t>
            </a:r>
          </a:p>
          <a:p>
            <a:pPr marL="346075" lvl="1" indent="-342900"/>
            <a:r>
              <a:rPr lang="en-US" sz="2600" dirty="0"/>
              <a:t>There are some exceptions to these remote release methods</a:t>
            </a:r>
          </a:p>
          <a:p>
            <a:pPr marL="682625"/>
            <a:endParaRPr lang="en-US" dirty="0"/>
          </a:p>
        </p:txBody>
      </p:sp>
      <p:pic>
        <p:nvPicPr>
          <p:cNvPr id="4" name="Picture 3" descr="A screen door&#10;&#10;Description automatically generated">
            <a:extLst>
              <a:ext uri="{FF2B5EF4-FFF2-40B4-BE49-F238E27FC236}">
                <a16:creationId xmlns:a16="http://schemas.microsoft.com/office/drawing/2014/main" id="{4076ABE7-4092-4349-81C1-8F892381E387}"/>
              </a:ext>
            </a:extLst>
          </p:cNvPr>
          <p:cNvPicPr>
            <a:picLocks noChangeAspect="1"/>
          </p:cNvPicPr>
          <p:nvPr/>
        </p:nvPicPr>
        <p:blipFill>
          <a:blip r:embed="rId3"/>
          <a:stretch>
            <a:fillRect/>
          </a:stretch>
        </p:blipFill>
        <p:spPr>
          <a:xfrm>
            <a:off x="6882202" y="2715449"/>
            <a:ext cx="4949578" cy="3180657"/>
          </a:xfrm>
          <a:prstGeom prst="rect">
            <a:avLst/>
          </a:prstGeom>
        </p:spPr>
      </p:pic>
      <p:sp>
        <p:nvSpPr>
          <p:cNvPr id="5" name="TextBox 4">
            <a:extLst>
              <a:ext uri="{FF2B5EF4-FFF2-40B4-BE49-F238E27FC236}">
                <a16:creationId xmlns:a16="http://schemas.microsoft.com/office/drawing/2014/main" id="{ACCF22EA-131A-4080-9B61-A02E3C2E0F14}"/>
              </a:ext>
            </a:extLst>
          </p:cNvPr>
          <p:cNvSpPr txBox="1"/>
          <p:nvPr/>
        </p:nvSpPr>
        <p:spPr>
          <a:xfrm>
            <a:off x="7493795" y="570833"/>
            <a:ext cx="3713018" cy="1569660"/>
          </a:xfrm>
          <a:prstGeom prst="rect">
            <a:avLst/>
          </a:prstGeom>
          <a:noFill/>
        </p:spPr>
        <p:txBody>
          <a:bodyPr wrap="square" rtlCol="0">
            <a:spAutoFit/>
          </a:bodyPr>
          <a:lstStyle/>
          <a:p>
            <a:pPr algn="ctr"/>
            <a:r>
              <a:rPr lang="en-US" sz="3200" dirty="0"/>
              <a:t>ONLY ALLOWED IN CERTAIN TYPES OF HEALTH CARE UNITS</a:t>
            </a:r>
          </a:p>
        </p:txBody>
      </p:sp>
    </p:spTree>
    <p:extLst>
      <p:ext uri="{BB962C8B-B14F-4D97-AF65-F5344CB8AC3E}">
        <p14:creationId xmlns:p14="http://schemas.microsoft.com/office/powerpoint/2010/main" val="341692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97249-711A-4497-AFB8-99E6086CF865}"/>
              </a:ext>
            </a:extLst>
          </p:cNvPr>
          <p:cNvSpPr/>
          <p:nvPr/>
        </p:nvSpPr>
        <p:spPr>
          <a:xfrm>
            <a:off x="7449403" y="0"/>
            <a:ext cx="4742597" cy="60794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4" name="Picture 13" descr="Text&#10;&#10;Description automatically generated">
            <a:extLst>
              <a:ext uri="{FF2B5EF4-FFF2-40B4-BE49-F238E27FC236}">
                <a16:creationId xmlns:a16="http://schemas.microsoft.com/office/drawing/2014/main" id="{830B70FE-FBF5-4B19-A04F-808FAC4C04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83543" y="3596847"/>
            <a:ext cx="8724377" cy="2482560"/>
          </a:xfrm>
          <a:prstGeom prst="rect">
            <a:avLst/>
          </a:prstGeom>
        </p:spPr>
      </p:pic>
      <p:sp>
        <p:nvSpPr>
          <p:cNvPr id="2" name="Title 1">
            <a:extLst>
              <a:ext uri="{FF2B5EF4-FFF2-40B4-BE49-F238E27FC236}">
                <a16:creationId xmlns:a16="http://schemas.microsoft.com/office/drawing/2014/main" id="{98E33CDE-C5AD-4B46-B6B4-DF63238B16F4}"/>
              </a:ext>
            </a:extLst>
          </p:cNvPr>
          <p:cNvSpPr>
            <a:spLocks noGrp="1"/>
          </p:cNvSpPr>
          <p:nvPr>
            <p:ph type="title"/>
          </p:nvPr>
        </p:nvSpPr>
        <p:spPr>
          <a:xfrm>
            <a:off x="580815" y="399687"/>
            <a:ext cx="7328848" cy="729858"/>
          </a:xfrm>
        </p:spPr>
        <p:txBody>
          <a:bodyPr>
            <a:noAutofit/>
          </a:bodyPr>
          <a:lstStyle/>
          <a:p>
            <a:r>
              <a:rPr lang="en-US" dirty="0">
                <a:latin typeface="+mj-lt"/>
              </a:rPr>
              <a:t>Hardware used in controlled </a:t>
            </a:r>
            <a:br>
              <a:rPr lang="en-US" dirty="0">
                <a:latin typeface="+mj-lt"/>
              </a:rPr>
            </a:br>
            <a:r>
              <a:rPr lang="en-US" dirty="0">
                <a:latin typeface="+mj-lt"/>
              </a:rPr>
              <a:t>egress systems</a:t>
            </a:r>
          </a:p>
        </p:txBody>
      </p:sp>
      <p:sp>
        <p:nvSpPr>
          <p:cNvPr id="4" name="Text Placeholder 3">
            <a:extLst>
              <a:ext uri="{FF2B5EF4-FFF2-40B4-BE49-F238E27FC236}">
                <a16:creationId xmlns:a16="http://schemas.microsoft.com/office/drawing/2014/main" id="{302D7CB0-8D33-43D7-A066-BCCABB66A39B}"/>
              </a:ext>
            </a:extLst>
          </p:cNvPr>
          <p:cNvSpPr>
            <a:spLocks noGrp="1"/>
          </p:cNvSpPr>
          <p:nvPr>
            <p:ph type="body" sz="quarter" idx="12"/>
          </p:nvPr>
        </p:nvSpPr>
        <p:spPr>
          <a:xfrm>
            <a:off x="609865" y="1922060"/>
            <a:ext cx="10972271" cy="3874961"/>
          </a:xfrm>
        </p:spPr>
        <p:txBody>
          <a:bodyPr/>
          <a:lstStyle/>
          <a:p>
            <a:pPr marL="285739" indent="-285739">
              <a:buFont typeface="Arial" panose="020B0604020202020204" pitchFamily="34" charset="0"/>
              <a:buChar char="•"/>
            </a:pPr>
            <a:r>
              <a:rPr lang="en-US" sz="3200" dirty="0"/>
              <a:t>Controlled egress panic hardware</a:t>
            </a:r>
          </a:p>
          <a:p>
            <a:pPr marL="285739" indent="-285739">
              <a:buFont typeface="Arial" panose="020B0604020202020204" pitchFamily="34" charset="0"/>
              <a:buChar char="•"/>
            </a:pPr>
            <a:r>
              <a:rPr lang="en-US" sz="3200" dirty="0"/>
              <a:t>Electromagnetic lock</a:t>
            </a:r>
          </a:p>
          <a:p>
            <a:pPr marL="285739" indent="-285739">
              <a:buFont typeface="Arial" panose="020B0604020202020204" pitchFamily="34" charset="0"/>
              <a:buChar char="•"/>
            </a:pPr>
            <a:r>
              <a:rPr lang="en-US" sz="3200" dirty="0"/>
              <a:t>Electromechanical lock</a:t>
            </a:r>
          </a:p>
          <a:p>
            <a:pPr marL="285739" indent="-285739">
              <a:buFont typeface="Arial" panose="020B0604020202020204" pitchFamily="34" charset="0"/>
              <a:buChar char="•"/>
            </a:pPr>
            <a:r>
              <a:rPr lang="en-US" sz="3200" dirty="0"/>
              <a:t>FAIL SAFE</a:t>
            </a:r>
          </a:p>
          <a:p>
            <a:endParaRPr lang="en-US" dirty="0"/>
          </a:p>
        </p:txBody>
      </p:sp>
      <p:pic>
        <p:nvPicPr>
          <p:cNvPr id="11" name="Picture 10" descr="A picture containing sitting, camera, remote, side&#10;&#10;Description automatically generated">
            <a:extLst>
              <a:ext uri="{FF2B5EF4-FFF2-40B4-BE49-F238E27FC236}">
                <a16:creationId xmlns:a16="http://schemas.microsoft.com/office/drawing/2014/main" id="{ED88C908-A883-4223-A5B6-51E351A2CEAF}"/>
              </a:ext>
            </a:extLst>
          </p:cNvPr>
          <p:cNvPicPr>
            <a:picLocks noChangeAspect="1"/>
          </p:cNvPicPr>
          <p:nvPr/>
        </p:nvPicPr>
        <p:blipFill>
          <a:blip r:embed="rId4"/>
          <a:stretch>
            <a:fillRect/>
          </a:stretch>
        </p:blipFill>
        <p:spPr>
          <a:xfrm>
            <a:off x="8369923" y="503243"/>
            <a:ext cx="3566183" cy="3566183"/>
          </a:xfrm>
          <a:prstGeom prst="rect">
            <a:avLst/>
          </a:prstGeom>
        </p:spPr>
      </p:pic>
      <p:pic>
        <p:nvPicPr>
          <p:cNvPr id="6" name="Picture 5" descr="A close up of a box&#10;&#10;Description automatically generated">
            <a:extLst>
              <a:ext uri="{FF2B5EF4-FFF2-40B4-BE49-F238E27FC236}">
                <a16:creationId xmlns:a16="http://schemas.microsoft.com/office/drawing/2014/main" id="{003A2526-EEFF-461A-AA3A-E17E5988937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75556" y="2331867"/>
            <a:ext cx="3064237" cy="2194266"/>
          </a:xfrm>
          <a:prstGeom prst="rect">
            <a:avLst/>
          </a:prstGeom>
        </p:spPr>
      </p:pic>
    </p:spTree>
    <p:extLst>
      <p:ext uri="{BB962C8B-B14F-4D97-AF65-F5344CB8AC3E}">
        <p14:creationId xmlns:p14="http://schemas.microsoft.com/office/powerpoint/2010/main" val="4065996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mirror&#10;&#10;Description automatically generated">
            <a:extLst>
              <a:ext uri="{FF2B5EF4-FFF2-40B4-BE49-F238E27FC236}">
                <a16:creationId xmlns:a16="http://schemas.microsoft.com/office/drawing/2014/main" id="{C3A93327-9A09-458E-80F7-1EA7126A06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667444" y="2549763"/>
            <a:ext cx="2524555" cy="3560751"/>
          </a:xfrm>
          <a:prstGeom prst="rect">
            <a:avLst/>
          </a:prstGeom>
        </p:spPr>
      </p:pic>
      <p:sp>
        <p:nvSpPr>
          <p:cNvPr id="2" name="Title 1">
            <a:extLst>
              <a:ext uri="{FF2B5EF4-FFF2-40B4-BE49-F238E27FC236}">
                <a16:creationId xmlns:a16="http://schemas.microsoft.com/office/drawing/2014/main" id="{B7F6B0E7-F5C4-4C8F-AA4A-96C448F0AD0C}"/>
              </a:ext>
            </a:extLst>
          </p:cNvPr>
          <p:cNvSpPr>
            <a:spLocks noGrp="1"/>
          </p:cNvSpPr>
          <p:nvPr>
            <p:ph type="title"/>
          </p:nvPr>
        </p:nvSpPr>
        <p:spPr>
          <a:xfrm>
            <a:off x="609599" y="810654"/>
            <a:ext cx="5977179" cy="1143000"/>
          </a:xfrm>
        </p:spPr>
        <p:txBody>
          <a:bodyPr>
            <a:normAutofit fontScale="90000"/>
          </a:bodyPr>
          <a:lstStyle/>
          <a:p>
            <a:r>
              <a:rPr lang="en-US" dirty="0"/>
              <a:t>Exceptions: Psychiatric or cognitive treatment areas &amp; units with listed child abduction systems </a:t>
            </a:r>
          </a:p>
        </p:txBody>
      </p:sp>
      <p:sp>
        <p:nvSpPr>
          <p:cNvPr id="3" name="Content Placeholder 2">
            <a:extLst>
              <a:ext uri="{FF2B5EF4-FFF2-40B4-BE49-F238E27FC236}">
                <a16:creationId xmlns:a16="http://schemas.microsoft.com/office/drawing/2014/main" id="{B34E1A1C-88D1-42F6-90E7-592F957A4F2D}"/>
              </a:ext>
            </a:extLst>
          </p:cNvPr>
          <p:cNvSpPr>
            <a:spLocks noGrp="1"/>
          </p:cNvSpPr>
          <p:nvPr>
            <p:ph idx="1"/>
          </p:nvPr>
        </p:nvSpPr>
        <p:spPr>
          <a:xfrm>
            <a:off x="2394747" y="2797808"/>
            <a:ext cx="4949482" cy="4563252"/>
          </a:xfrm>
        </p:spPr>
        <p:txBody>
          <a:bodyPr/>
          <a:lstStyle/>
          <a:p>
            <a:r>
              <a:rPr lang="en-US" dirty="0"/>
              <a:t>IBC exempts these doors from:</a:t>
            </a:r>
          </a:p>
          <a:p>
            <a:pPr marL="681037" lvl="1" indent="-342900"/>
            <a:r>
              <a:rPr lang="en-US" dirty="0"/>
              <a:t>Automatic release upon fire alarm / sprinkler activation</a:t>
            </a:r>
          </a:p>
          <a:p>
            <a:pPr marL="681037" lvl="1" indent="-342900"/>
            <a:r>
              <a:rPr lang="en-US" dirty="0"/>
              <a:t>Release upon power failure</a:t>
            </a:r>
          </a:p>
          <a:p>
            <a:pPr marL="681037" lvl="1" indent="-342900"/>
            <a:r>
              <a:rPr lang="en-US" dirty="0"/>
              <a:t>Remote release</a:t>
            </a:r>
          </a:p>
          <a:p>
            <a:pPr marL="681037" lvl="1" indent="-342900"/>
            <a:r>
              <a:rPr lang="en-US" dirty="0"/>
              <a:t>Limitation on the number of controlled egress doors before entering exit</a:t>
            </a:r>
          </a:p>
          <a:p>
            <a:pPr lvl="1"/>
            <a:endParaRPr lang="en-US" dirty="0"/>
          </a:p>
          <a:p>
            <a:pPr lvl="1"/>
            <a:endParaRPr lang="en-US" dirty="0"/>
          </a:p>
        </p:txBody>
      </p:sp>
      <p:pic>
        <p:nvPicPr>
          <p:cNvPr id="4" name="Picture 3">
            <a:extLst>
              <a:ext uri="{FF2B5EF4-FFF2-40B4-BE49-F238E27FC236}">
                <a16:creationId xmlns:a16="http://schemas.microsoft.com/office/drawing/2014/main" id="{3ACC37B1-B786-474D-B031-9001631EBEA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98188" y="2797808"/>
            <a:ext cx="1521964" cy="1959607"/>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close up of a sign&#10;&#10;Description automatically generated">
            <a:extLst>
              <a:ext uri="{FF2B5EF4-FFF2-40B4-BE49-F238E27FC236}">
                <a16:creationId xmlns:a16="http://schemas.microsoft.com/office/drawing/2014/main" id="{F38C16C2-6246-478A-92F0-94A626AB599D}"/>
              </a:ext>
            </a:extLst>
          </p:cNvPr>
          <p:cNvPicPr>
            <a:picLocks noChangeAspect="1"/>
          </p:cNvPicPr>
          <p:nvPr/>
        </p:nvPicPr>
        <p:blipFill>
          <a:blip r:embed="rId5"/>
          <a:stretch>
            <a:fillRect/>
          </a:stretch>
        </p:blipFill>
        <p:spPr>
          <a:xfrm>
            <a:off x="7842142" y="-16381"/>
            <a:ext cx="4349858" cy="2448726"/>
          </a:xfrm>
          <a:prstGeom prst="rect">
            <a:avLst/>
          </a:prstGeom>
        </p:spPr>
      </p:pic>
      <p:pic>
        <p:nvPicPr>
          <p:cNvPr id="7" name="Picture 6" descr="A picture containing silver, sitting, machine, table&#10;&#10;Description automatically generated">
            <a:extLst>
              <a:ext uri="{FF2B5EF4-FFF2-40B4-BE49-F238E27FC236}">
                <a16:creationId xmlns:a16="http://schemas.microsoft.com/office/drawing/2014/main" id="{D777EF43-54E7-49D4-BA49-14D4801F5B6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80243" y="4467115"/>
            <a:ext cx="1747054" cy="1528673"/>
          </a:xfrm>
          <a:prstGeom prst="rect">
            <a:avLst/>
          </a:prstGeom>
        </p:spPr>
      </p:pic>
      <p:pic>
        <p:nvPicPr>
          <p:cNvPr id="8" name="Picture 7" descr="A close up of a plastic container&#10;&#10;Description automatically generated">
            <a:extLst>
              <a:ext uri="{FF2B5EF4-FFF2-40B4-BE49-F238E27FC236}">
                <a16:creationId xmlns:a16="http://schemas.microsoft.com/office/drawing/2014/main" id="{51A4DCFA-0993-4F84-BFAB-3DBCE2AA874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040096" y="2667182"/>
            <a:ext cx="1630153" cy="1758474"/>
          </a:xfrm>
          <a:prstGeom prst="rect">
            <a:avLst/>
          </a:prstGeom>
        </p:spPr>
      </p:pic>
      <p:sp>
        <p:nvSpPr>
          <p:cNvPr id="5" name="Rectangle 4">
            <a:extLst>
              <a:ext uri="{FF2B5EF4-FFF2-40B4-BE49-F238E27FC236}">
                <a16:creationId xmlns:a16="http://schemas.microsoft.com/office/drawing/2014/main" id="{3ABBFBEC-E864-4FC2-9D01-546FD5C506AD}"/>
              </a:ext>
            </a:extLst>
          </p:cNvPr>
          <p:cNvSpPr/>
          <p:nvPr/>
        </p:nvSpPr>
        <p:spPr>
          <a:xfrm>
            <a:off x="7842142" y="0"/>
            <a:ext cx="4349858" cy="6110514"/>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36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0421AD-EF6B-4359-AC94-B01067981280}"/>
              </a:ext>
            </a:extLst>
          </p:cNvPr>
          <p:cNvPicPr>
            <a:picLocks noChangeAspect="1"/>
          </p:cNvPicPr>
          <p:nvPr/>
        </p:nvPicPr>
        <p:blipFill rotWithShape="1">
          <a:blip r:embed="rId3"/>
          <a:srcRect l="2037" t="17167" r="3107" b="57220"/>
          <a:stretch/>
        </p:blipFill>
        <p:spPr>
          <a:xfrm>
            <a:off x="0" y="4977485"/>
            <a:ext cx="12186172" cy="1850866"/>
          </a:xfrm>
          <a:prstGeom prst="rect">
            <a:avLst/>
          </a:prstGeom>
        </p:spPr>
      </p:pic>
      <p:pic>
        <p:nvPicPr>
          <p:cNvPr id="4" name="Picture 3">
            <a:extLst>
              <a:ext uri="{FF2B5EF4-FFF2-40B4-BE49-F238E27FC236}">
                <a16:creationId xmlns:a16="http://schemas.microsoft.com/office/drawing/2014/main" id="{E5B86674-3374-41A9-BABD-F82EC7435FDD}"/>
              </a:ext>
            </a:extLst>
          </p:cNvPr>
          <p:cNvPicPr>
            <a:picLocks noChangeAspect="1"/>
          </p:cNvPicPr>
          <p:nvPr/>
        </p:nvPicPr>
        <p:blipFill rotWithShape="1">
          <a:blip r:embed="rId4"/>
          <a:srcRect l="1500" t="18445" r="2750" b="10667"/>
          <a:stretch/>
        </p:blipFill>
        <p:spPr>
          <a:xfrm>
            <a:off x="0" y="0"/>
            <a:ext cx="12186172" cy="5074920"/>
          </a:xfrm>
          <a:prstGeom prst="rect">
            <a:avLst/>
          </a:prstGeom>
        </p:spPr>
      </p:pic>
    </p:spTree>
    <p:extLst>
      <p:ext uri="{BB962C8B-B14F-4D97-AF65-F5344CB8AC3E}">
        <p14:creationId xmlns:p14="http://schemas.microsoft.com/office/powerpoint/2010/main" val="100814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30245</TotalTime>
  <Words>1012</Words>
  <Application>Microsoft Office PowerPoint</Application>
  <PresentationFormat>Widescreen</PresentationFormat>
  <Paragraphs>77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Question:</vt:lpstr>
      <vt:lpstr>Question:</vt:lpstr>
      <vt:lpstr>Delayed Egress vs.  Controlled Egress</vt:lpstr>
      <vt:lpstr>How controlled egress works:</vt:lpstr>
      <vt:lpstr>Hardware used in controlled  egress systems</vt:lpstr>
      <vt:lpstr>Exceptions: Psychiatric or cognitive treatment areas &amp; units with listed child abduction systems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310</cp:revision>
  <cp:lastPrinted>2020-09-12T17:37:55Z</cp:lastPrinted>
  <dcterms:created xsi:type="dcterms:W3CDTF">2019-07-26T03:48:39Z</dcterms:created>
  <dcterms:modified xsi:type="dcterms:W3CDTF">2022-10-08T17:20:53Z</dcterms:modified>
</cp:coreProperties>
</file>