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1" r:id="rId1"/>
  </p:sldMasterIdLst>
  <p:notesMasterIdLst>
    <p:notesMasterId r:id="rId106"/>
  </p:notesMasterIdLst>
  <p:handoutMasterIdLst>
    <p:handoutMasterId r:id="rId107"/>
  </p:handoutMasterIdLst>
  <p:sldIdLst>
    <p:sldId id="834" r:id="rId2"/>
    <p:sldId id="835" r:id="rId3"/>
    <p:sldId id="836" r:id="rId4"/>
    <p:sldId id="837" r:id="rId5"/>
    <p:sldId id="761" r:id="rId6"/>
    <p:sldId id="762" r:id="rId7"/>
    <p:sldId id="797" r:id="rId8"/>
    <p:sldId id="832" r:id="rId9"/>
    <p:sldId id="826" r:id="rId10"/>
    <p:sldId id="759" r:id="rId11"/>
    <p:sldId id="751" r:id="rId12"/>
    <p:sldId id="786" r:id="rId13"/>
    <p:sldId id="838" r:id="rId14"/>
    <p:sldId id="785" r:id="rId15"/>
    <p:sldId id="673" r:id="rId16"/>
    <p:sldId id="825" r:id="rId17"/>
    <p:sldId id="764" r:id="rId18"/>
    <p:sldId id="763" r:id="rId19"/>
    <p:sldId id="671" r:id="rId20"/>
    <p:sldId id="840" r:id="rId21"/>
    <p:sldId id="752" r:id="rId22"/>
    <p:sldId id="765" r:id="rId23"/>
    <p:sldId id="666" r:id="rId24"/>
    <p:sldId id="674" r:id="rId25"/>
    <p:sldId id="675" r:id="rId26"/>
    <p:sldId id="676" r:id="rId27"/>
    <p:sldId id="677" r:id="rId28"/>
    <p:sldId id="782" r:id="rId29"/>
    <p:sldId id="783" r:id="rId30"/>
    <p:sldId id="815" r:id="rId31"/>
    <p:sldId id="799" r:id="rId32"/>
    <p:sldId id="816" r:id="rId33"/>
    <p:sldId id="784" r:id="rId34"/>
    <p:sldId id="780" r:id="rId35"/>
    <p:sldId id="817" r:id="rId36"/>
    <p:sldId id="781" r:id="rId37"/>
    <p:sldId id="778" r:id="rId38"/>
    <p:sldId id="779" r:id="rId39"/>
    <p:sldId id="788" r:id="rId40"/>
    <p:sldId id="787" r:id="rId41"/>
    <p:sldId id="789" r:id="rId42"/>
    <p:sldId id="790" r:id="rId43"/>
    <p:sldId id="791" r:id="rId44"/>
    <p:sldId id="800" r:id="rId45"/>
    <p:sldId id="793" r:id="rId46"/>
    <p:sldId id="794" r:id="rId47"/>
    <p:sldId id="678" r:id="rId48"/>
    <p:sldId id="830" r:id="rId49"/>
    <p:sldId id="831" r:id="rId50"/>
    <p:sldId id="680" r:id="rId51"/>
    <p:sldId id="683" r:id="rId52"/>
    <p:sldId id="801" r:id="rId53"/>
    <p:sldId id="684" r:id="rId54"/>
    <p:sldId id="685" r:id="rId55"/>
    <p:sldId id="828" r:id="rId56"/>
    <p:sldId id="829" r:id="rId57"/>
    <p:sldId id="802" r:id="rId58"/>
    <p:sldId id="803" r:id="rId59"/>
    <p:sldId id="686" r:id="rId60"/>
    <p:sldId id="688" r:id="rId61"/>
    <p:sldId id="689" r:id="rId62"/>
    <p:sldId id="690" r:id="rId63"/>
    <p:sldId id="766" r:id="rId64"/>
    <p:sldId id="770" r:id="rId65"/>
    <p:sldId id="819" r:id="rId66"/>
    <p:sldId id="692" r:id="rId67"/>
    <p:sldId id="833" r:id="rId68"/>
    <p:sldId id="795" r:id="rId69"/>
    <p:sldId id="820" r:id="rId70"/>
    <p:sldId id="693" r:id="rId71"/>
    <p:sldId id="697" r:id="rId72"/>
    <p:sldId id="821" r:id="rId73"/>
    <p:sldId id="704" r:id="rId74"/>
    <p:sldId id="756" r:id="rId75"/>
    <p:sldId id="806" r:id="rId76"/>
    <p:sldId id="707" r:id="rId77"/>
    <p:sldId id="709" r:id="rId78"/>
    <p:sldId id="714" r:id="rId79"/>
    <p:sldId id="715" r:id="rId80"/>
    <p:sldId id="716" r:id="rId81"/>
    <p:sldId id="717" r:id="rId82"/>
    <p:sldId id="718" r:id="rId83"/>
    <p:sldId id="807" r:id="rId84"/>
    <p:sldId id="719" r:id="rId85"/>
    <p:sldId id="720" r:id="rId86"/>
    <p:sldId id="754" r:id="rId87"/>
    <p:sldId id="814" r:id="rId88"/>
    <p:sldId id="724" r:id="rId89"/>
    <p:sldId id="725" r:id="rId90"/>
    <p:sldId id="726" r:id="rId91"/>
    <p:sldId id="728" r:id="rId92"/>
    <p:sldId id="729" r:id="rId93"/>
    <p:sldId id="727" r:id="rId94"/>
    <p:sldId id="730" r:id="rId95"/>
    <p:sldId id="732" r:id="rId96"/>
    <p:sldId id="733" r:id="rId97"/>
    <p:sldId id="808" r:id="rId98"/>
    <p:sldId id="735" r:id="rId99"/>
    <p:sldId id="822" r:id="rId100"/>
    <p:sldId id="809" r:id="rId101"/>
    <p:sldId id="736" r:id="rId102"/>
    <p:sldId id="823" r:id="rId103"/>
    <p:sldId id="824" r:id="rId104"/>
    <p:sldId id="839" r:id="rId10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84874" autoAdjust="0"/>
  </p:normalViewPr>
  <p:slideViewPr>
    <p:cSldViewPr snapToGrid="0">
      <p:cViewPr varScale="1">
        <p:scale>
          <a:sx n="58" d="100"/>
          <a:sy n="58" d="100"/>
        </p:scale>
        <p:origin x="-1602" y="-90"/>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0104"/>
    </p:cViewPr>
  </p:sorterViewPr>
  <p:notesViewPr>
    <p:cSldViewPr snapToGrid="0">
      <p:cViewPr>
        <p:scale>
          <a:sx n="75" d="100"/>
          <a:sy n="75" d="100"/>
        </p:scale>
        <p:origin x="-1242" y="-66"/>
      </p:cViewPr>
      <p:guideLst>
        <p:guide orient="horz" pos="3024"/>
        <p:guide pos="230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3181589"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4133613" y="0"/>
            <a:ext cx="3181588"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1" y="9129249"/>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4133613" y="9129249"/>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1"/>
            <a:ext cx="3181589"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4133613" y="1"/>
            <a:ext cx="3181588"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36663" y="709613"/>
            <a:ext cx="4841875" cy="3630612"/>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55296" y="4578411"/>
            <a:ext cx="5404611" cy="4338379"/>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1" y="9155198"/>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4133613" y="9155198"/>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93700" y="193675"/>
            <a:ext cx="1724025" cy="1293813"/>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Mandatory slide. Do not remove</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281" indent="-295877" eaLnBrk="0" hangingPunct="0">
              <a:defRPr sz="2500">
                <a:solidFill>
                  <a:schemeClr val="tx1"/>
                </a:solidFill>
                <a:latin typeface="Times New Roman" pitchFamily="18" charset="0"/>
              </a:defRPr>
            </a:lvl2pPr>
            <a:lvl3pPr marL="1183510" indent="-236702" eaLnBrk="0" hangingPunct="0">
              <a:defRPr sz="2500">
                <a:solidFill>
                  <a:schemeClr val="tx1"/>
                </a:solidFill>
                <a:latin typeface="Times New Roman" pitchFamily="18" charset="0"/>
              </a:defRPr>
            </a:lvl3pPr>
            <a:lvl4pPr marL="1656913" indent="-236702" eaLnBrk="0" hangingPunct="0">
              <a:defRPr sz="2500">
                <a:solidFill>
                  <a:schemeClr val="tx1"/>
                </a:solidFill>
                <a:latin typeface="Times New Roman" pitchFamily="18" charset="0"/>
              </a:defRPr>
            </a:lvl4pPr>
            <a:lvl5pPr marL="2130317" indent="-236702" eaLnBrk="0" hangingPunct="0">
              <a:defRPr sz="2500">
                <a:solidFill>
                  <a:schemeClr val="tx1"/>
                </a:solidFill>
                <a:latin typeface="Times New Roman" pitchFamily="18" charset="0"/>
              </a:defRPr>
            </a:lvl5pPr>
            <a:lvl6pPr marL="2603721" indent="-236702" eaLnBrk="0" fontAlgn="base" hangingPunct="0">
              <a:spcBef>
                <a:spcPct val="0"/>
              </a:spcBef>
              <a:spcAft>
                <a:spcPct val="0"/>
              </a:spcAft>
              <a:defRPr sz="2500">
                <a:solidFill>
                  <a:schemeClr val="tx1"/>
                </a:solidFill>
                <a:latin typeface="Times New Roman" pitchFamily="18" charset="0"/>
              </a:defRPr>
            </a:lvl6pPr>
            <a:lvl7pPr marL="3077124" indent="-236702" eaLnBrk="0" fontAlgn="base" hangingPunct="0">
              <a:spcBef>
                <a:spcPct val="0"/>
              </a:spcBef>
              <a:spcAft>
                <a:spcPct val="0"/>
              </a:spcAft>
              <a:defRPr sz="2500">
                <a:solidFill>
                  <a:schemeClr val="tx1"/>
                </a:solidFill>
                <a:latin typeface="Times New Roman" pitchFamily="18" charset="0"/>
              </a:defRPr>
            </a:lvl7pPr>
            <a:lvl8pPr marL="3550528" indent="-236702" eaLnBrk="0" fontAlgn="base" hangingPunct="0">
              <a:spcBef>
                <a:spcPct val="0"/>
              </a:spcBef>
              <a:spcAft>
                <a:spcPct val="0"/>
              </a:spcAft>
              <a:defRPr sz="2500">
                <a:solidFill>
                  <a:schemeClr val="tx1"/>
                </a:solidFill>
                <a:latin typeface="Times New Roman" pitchFamily="18" charset="0"/>
              </a:defRPr>
            </a:lvl8pPr>
            <a:lvl9pPr marL="4023930" indent="-236702" eaLnBrk="0" fontAlgn="base" hangingPunct="0">
              <a:spcBef>
                <a:spcPct val="0"/>
              </a:spcBef>
              <a:spcAft>
                <a:spcPct val="0"/>
              </a:spcAft>
              <a:defRPr sz="2500">
                <a:solidFill>
                  <a:schemeClr val="tx1"/>
                </a:solidFill>
                <a:latin typeface="Times New Roman" pitchFamily="18" charset="0"/>
              </a:defRPr>
            </a:lvl9pPr>
          </a:lstStyle>
          <a:p>
            <a:pPr eaLnBrk="1" hangingPunct="1"/>
            <a:fld id="{155C1E69-E5A7-4847-B05A-E17470BAD987}" type="slidenum">
              <a:rPr lang="en-US" altLang="en-US" sz="1300">
                <a:cs typeface="Arial" pitchFamily="34" charset="0"/>
              </a:rPr>
              <a:pPr eaLnBrk="1" hangingPunct="1"/>
              <a:t>1</a:t>
            </a:fld>
            <a:endParaRPr lang="en-US" altLang="en-US" sz="130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C78997C4-92C1-4D79-A6C2-B6235AEBAC10}" type="slidenum">
              <a:rPr lang="en-US"/>
              <a:pPr/>
              <a:t>50</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63</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64</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4F3A48DD-BED4-47B6-9690-078184E7E5BA}" type="slidenum">
              <a:rPr lang="en-US"/>
              <a:pPr/>
              <a:t>66</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69</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70</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71</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72</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A2959A5D-0045-4A25-A276-AC8B212D65CA}" type="slidenum">
              <a:rPr lang="en-US"/>
              <a:pPr/>
              <a:t>73</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3700" y="193675"/>
            <a:ext cx="1724025" cy="1293813"/>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Mandatory slide. Do not remove</a:t>
            </a:r>
          </a:p>
          <a:p>
            <a:pPr eaLnBrk="1" hangingPunct="1"/>
            <a:endParaRPr lang="en-US" altLang="en-US"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281" indent="-295877" eaLnBrk="0" hangingPunct="0">
              <a:defRPr sz="2500">
                <a:solidFill>
                  <a:schemeClr val="tx1"/>
                </a:solidFill>
                <a:latin typeface="Times New Roman" pitchFamily="18" charset="0"/>
              </a:defRPr>
            </a:lvl2pPr>
            <a:lvl3pPr marL="1183510" indent="-236702" eaLnBrk="0" hangingPunct="0">
              <a:defRPr sz="2500">
                <a:solidFill>
                  <a:schemeClr val="tx1"/>
                </a:solidFill>
                <a:latin typeface="Times New Roman" pitchFamily="18" charset="0"/>
              </a:defRPr>
            </a:lvl3pPr>
            <a:lvl4pPr marL="1656913" indent="-236702" eaLnBrk="0" hangingPunct="0">
              <a:defRPr sz="2500">
                <a:solidFill>
                  <a:schemeClr val="tx1"/>
                </a:solidFill>
                <a:latin typeface="Times New Roman" pitchFamily="18" charset="0"/>
              </a:defRPr>
            </a:lvl4pPr>
            <a:lvl5pPr marL="2130317" indent="-236702" eaLnBrk="0" hangingPunct="0">
              <a:defRPr sz="2500">
                <a:solidFill>
                  <a:schemeClr val="tx1"/>
                </a:solidFill>
                <a:latin typeface="Times New Roman" pitchFamily="18" charset="0"/>
              </a:defRPr>
            </a:lvl5pPr>
            <a:lvl6pPr marL="2603721" indent="-236702" eaLnBrk="0" fontAlgn="base" hangingPunct="0">
              <a:spcBef>
                <a:spcPct val="0"/>
              </a:spcBef>
              <a:spcAft>
                <a:spcPct val="0"/>
              </a:spcAft>
              <a:defRPr sz="2500">
                <a:solidFill>
                  <a:schemeClr val="tx1"/>
                </a:solidFill>
                <a:latin typeface="Times New Roman" pitchFamily="18" charset="0"/>
              </a:defRPr>
            </a:lvl6pPr>
            <a:lvl7pPr marL="3077124" indent="-236702" eaLnBrk="0" fontAlgn="base" hangingPunct="0">
              <a:spcBef>
                <a:spcPct val="0"/>
              </a:spcBef>
              <a:spcAft>
                <a:spcPct val="0"/>
              </a:spcAft>
              <a:defRPr sz="2500">
                <a:solidFill>
                  <a:schemeClr val="tx1"/>
                </a:solidFill>
                <a:latin typeface="Times New Roman" pitchFamily="18" charset="0"/>
              </a:defRPr>
            </a:lvl7pPr>
            <a:lvl8pPr marL="3550528" indent="-236702" eaLnBrk="0" fontAlgn="base" hangingPunct="0">
              <a:spcBef>
                <a:spcPct val="0"/>
              </a:spcBef>
              <a:spcAft>
                <a:spcPct val="0"/>
              </a:spcAft>
              <a:defRPr sz="2500">
                <a:solidFill>
                  <a:schemeClr val="tx1"/>
                </a:solidFill>
                <a:latin typeface="Times New Roman" pitchFamily="18" charset="0"/>
              </a:defRPr>
            </a:lvl8pPr>
            <a:lvl9pPr marL="4023930" indent="-236702" eaLnBrk="0" fontAlgn="base" hangingPunct="0">
              <a:spcBef>
                <a:spcPct val="0"/>
              </a:spcBef>
              <a:spcAft>
                <a:spcPct val="0"/>
              </a:spcAft>
              <a:defRPr sz="2500">
                <a:solidFill>
                  <a:schemeClr val="tx1"/>
                </a:solidFill>
                <a:latin typeface="Times New Roman" pitchFamily="18" charset="0"/>
              </a:defRPr>
            </a:lvl9pPr>
          </a:lstStyle>
          <a:p>
            <a:pPr eaLnBrk="1" hangingPunct="1"/>
            <a:fld id="{8B9C2137-85D4-4EBB-B80B-1E43111B864F}" type="slidenum">
              <a:rPr lang="en-US" altLang="en-US" sz="1300">
                <a:cs typeface="Arial" pitchFamily="34" charset="0"/>
              </a:rPr>
              <a:pPr eaLnBrk="1" hangingPunct="1"/>
              <a:t>2</a:t>
            </a:fld>
            <a:endParaRPr lang="en-US" altLang="en-US" sz="130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F0D846C0-827C-42DD-B946-853B4082E8F2}" type="slidenum">
              <a:rPr lang="en-US"/>
              <a:pPr/>
              <a:t>78</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98CEE61-F5F7-4BAD-83C3-E39E2513E45C}" type="slidenum">
              <a:rPr lang="en-US"/>
              <a:pPr/>
              <a:t>79</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CF3C8E3-0FA0-478C-9952-A676A3950767}" type="slidenum">
              <a:rPr lang="en-US"/>
              <a:pPr/>
              <a:t>80</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6B87C59-CE53-49B8-B614-4E646587D737}" type="slidenum">
              <a:rPr lang="en-US"/>
              <a:pPr/>
              <a:t>81</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358E246-0918-407A-A542-76820E987B57}" type="slidenum">
              <a:rPr lang="en-US"/>
              <a:pPr/>
              <a:t>82</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03B06881-BC9B-491D-82CA-826127357A8D}" type="slidenum">
              <a:rPr lang="en-US"/>
              <a:pPr/>
              <a:t>101</a:t>
            </a:fld>
            <a:endParaRPr lang="en-US"/>
          </a:p>
        </p:txBody>
      </p:sp>
      <p:sp>
        <p:nvSpPr>
          <p:cNvPr id="352259" name="Rectangle 2"/>
          <p:cNvSpPr>
            <a:spLocks noGrp="1" noRot="1" noChangeAspect="1" noChangeArrowheads="1" noTextEdit="1"/>
          </p:cNvSpPr>
          <p:nvPr>
            <p:ph type="sldImg"/>
          </p:nvPr>
        </p:nvSpPr>
        <p:spPr>
          <a:xfrm>
            <a:off x="1258888" y="719138"/>
            <a:ext cx="4800600" cy="3600450"/>
          </a:xfrm>
          <a:ln/>
        </p:spPr>
      </p:sp>
      <p:sp>
        <p:nvSpPr>
          <p:cNvPr id="352260" name="Rectangle 3"/>
          <p:cNvSpPr>
            <a:spLocks noGrp="1" noChangeArrowheads="1"/>
          </p:cNvSpPr>
          <p:nvPr>
            <p:ph type="body" idx="1"/>
          </p:nvPr>
        </p:nvSpPr>
        <p:spPr>
          <a:xfrm>
            <a:off x="975360" y="4561227"/>
            <a:ext cx="5364480" cy="4320213"/>
          </a:xfrm>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429" indent="-295934" eaLnBrk="0" hangingPunct="0">
              <a:defRPr sz="2500">
                <a:solidFill>
                  <a:schemeClr val="tx1"/>
                </a:solidFill>
                <a:latin typeface="Times New Roman" pitchFamily="18" charset="0"/>
              </a:defRPr>
            </a:lvl2pPr>
            <a:lvl3pPr marL="1183737" indent="-236747" eaLnBrk="0" hangingPunct="0">
              <a:defRPr sz="2500">
                <a:solidFill>
                  <a:schemeClr val="tx1"/>
                </a:solidFill>
                <a:latin typeface="Times New Roman" pitchFamily="18" charset="0"/>
              </a:defRPr>
            </a:lvl3pPr>
            <a:lvl4pPr marL="1657233" indent="-236747" eaLnBrk="0" hangingPunct="0">
              <a:defRPr sz="2500">
                <a:solidFill>
                  <a:schemeClr val="tx1"/>
                </a:solidFill>
                <a:latin typeface="Times New Roman" pitchFamily="18" charset="0"/>
              </a:defRPr>
            </a:lvl4pPr>
            <a:lvl5pPr marL="2130728" indent="-236747" eaLnBrk="0" hangingPunct="0">
              <a:defRPr sz="2500">
                <a:solidFill>
                  <a:schemeClr val="tx1"/>
                </a:solidFill>
                <a:latin typeface="Times New Roman" pitchFamily="18" charset="0"/>
              </a:defRPr>
            </a:lvl5pPr>
            <a:lvl6pPr marL="2604223" indent="-236747" eaLnBrk="0" fontAlgn="base" hangingPunct="0">
              <a:spcBef>
                <a:spcPct val="0"/>
              </a:spcBef>
              <a:spcAft>
                <a:spcPct val="0"/>
              </a:spcAft>
              <a:defRPr sz="2500">
                <a:solidFill>
                  <a:schemeClr val="tx1"/>
                </a:solidFill>
                <a:latin typeface="Times New Roman" pitchFamily="18" charset="0"/>
              </a:defRPr>
            </a:lvl6pPr>
            <a:lvl7pPr marL="3077717" indent="-236747" eaLnBrk="0" fontAlgn="base" hangingPunct="0">
              <a:spcBef>
                <a:spcPct val="0"/>
              </a:spcBef>
              <a:spcAft>
                <a:spcPct val="0"/>
              </a:spcAft>
              <a:defRPr sz="2500">
                <a:solidFill>
                  <a:schemeClr val="tx1"/>
                </a:solidFill>
                <a:latin typeface="Times New Roman" pitchFamily="18" charset="0"/>
              </a:defRPr>
            </a:lvl7pPr>
            <a:lvl8pPr marL="3551212" indent="-236747" eaLnBrk="0" fontAlgn="base" hangingPunct="0">
              <a:spcBef>
                <a:spcPct val="0"/>
              </a:spcBef>
              <a:spcAft>
                <a:spcPct val="0"/>
              </a:spcAft>
              <a:defRPr sz="2500">
                <a:solidFill>
                  <a:schemeClr val="tx1"/>
                </a:solidFill>
                <a:latin typeface="Times New Roman" pitchFamily="18" charset="0"/>
              </a:defRPr>
            </a:lvl8pPr>
            <a:lvl9pPr marL="4024707" indent="-236747" eaLnBrk="0" fontAlgn="base" hangingPunct="0">
              <a:spcBef>
                <a:spcPct val="0"/>
              </a:spcBef>
              <a:spcAft>
                <a:spcPct val="0"/>
              </a:spcAft>
              <a:defRPr sz="2500">
                <a:solidFill>
                  <a:schemeClr val="tx1"/>
                </a:solidFill>
                <a:latin typeface="Times New Roman" pitchFamily="18" charset="0"/>
              </a:defRPr>
            </a:lvl9pPr>
          </a:lstStyle>
          <a:p>
            <a:fld id="{A9552B7C-5A83-44C9-9F20-F6A8FA5271C8}" type="slidenum">
              <a:rPr lang="en-US" altLang="en-US" sz="1300">
                <a:cs typeface="Arial" pitchFamily="34" charset="0"/>
              </a:rPr>
              <a:pPr/>
              <a:t>104</a:t>
            </a:fld>
            <a:endParaRPr lang="en-US" altLang="en-US" sz="1300">
              <a:cs typeface="Arial" pitchFamily="34" charset="0"/>
            </a:endParaRPr>
          </a:p>
        </p:txBody>
      </p:sp>
      <p:sp>
        <p:nvSpPr>
          <p:cNvPr id="78851" name="Rectangle 2"/>
          <p:cNvSpPr>
            <a:spLocks noGrp="1" noRot="1" noChangeAspect="1" noChangeArrowheads="1" noTextEdit="1"/>
          </p:cNvSpPr>
          <p:nvPr>
            <p:ph type="sldImg"/>
          </p:nvPr>
        </p:nvSpPr>
        <p:spPr>
          <a:xfrm>
            <a:off x="1268413" y="728663"/>
            <a:ext cx="4778375" cy="3584575"/>
          </a:xfrm>
          <a:ln w="12700" cap="flat">
            <a:solidFill>
              <a:schemeClr val="tx1"/>
            </a:solidFill>
          </a:ln>
        </p:spPr>
      </p:sp>
      <p:sp>
        <p:nvSpPr>
          <p:cNvPr id="78852" name="Rectangle 3"/>
          <p:cNvSpPr>
            <a:spLocks noGrp="1" noChangeArrowheads="1"/>
          </p:cNvSpPr>
          <p:nvPr>
            <p:ph type="body" idx="1"/>
          </p:nvPr>
        </p:nvSpPr>
        <p:spPr>
          <a:xfrm>
            <a:off x="973928" y="4556641"/>
            <a:ext cx="5367346" cy="43225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7" tIns="48265" rIns="96527" bIns="48265"/>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281" indent="-295877" eaLnBrk="0" hangingPunct="0">
              <a:defRPr sz="2500">
                <a:solidFill>
                  <a:schemeClr val="tx1"/>
                </a:solidFill>
                <a:latin typeface="Times New Roman" pitchFamily="18" charset="0"/>
              </a:defRPr>
            </a:lvl2pPr>
            <a:lvl3pPr marL="1183510" indent="-236702" eaLnBrk="0" hangingPunct="0">
              <a:defRPr sz="2500">
                <a:solidFill>
                  <a:schemeClr val="tx1"/>
                </a:solidFill>
                <a:latin typeface="Times New Roman" pitchFamily="18" charset="0"/>
              </a:defRPr>
            </a:lvl3pPr>
            <a:lvl4pPr marL="1656913" indent="-236702" eaLnBrk="0" hangingPunct="0">
              <a:defRPr sz="2500">
                <a:solidFill>
                  <a:schemeClr val="tx1"/>
                </a:solidFill>
                <a:latin typeface="Times New Roman" pitchFamily="18" charset="0"/>
              </a:defRPr>
            </a:lvl4pPr>
            <a:lvl5pPr marL="2130317" indent="-236702" eaLnBrk="0" hangingPunct="0">
              <a:defRPr sz="2500">
                <a:solidFill>
                  <a:schemeClr val="tx1"/>
                </a:solidFill>
                <a:latin typeface="Times New Roman" pitchFamily="18" charset="0"/>
              </a:defRPr>
            </a:lvl5pPr>
            <a:lvl6pPr marL="2603721" indent="-236702" eaLnBrk="0" fontAlgn="base" hangingPunct="0">
              <a:spcBef>
                <a:spcPct val="0"/>
              </a:spcBef>
              <a:spcAft>
                <a:spcPct val="0"/>
              </a:spcAft>
              <a:defRPr sz="2500">
                <a:solidFill>
                  <a:schemeClr val="tx1"/>
                </a:solidFill>
                <a:latin typeface="Times New Roman" pitchFamily="18" charset="0"/>
              </a:defRPr>
            </a:lvl6pPr>
            <a:lvl7pPr marL="3077124" indent="-236702" eaLnBrk="0" fontAlgn="base" hangingPunct="0">
              <a:spcBef>
                <a:spcPct val="0"/>
              </a:spcBef>
              <a:spcAft>
                <a:spcPct val="0"/>
              </a:spcAft>
              <a:defRPr sz="2500">
                <a:solidFill>
                  <a:schemeClr val="tx1"/>
                </a:solidFill>
                <a:latin typeface="Times New Roman" pitchFamily="18" charset="0"/>
              </a:defRPr>
            </a:lvl7pPr>
            <a:lvl8pPr marL="3550528" indent="-236702" eaLnBrk="0" fontAlgn="base" hangingPunct="0">
              <a:spcBef>
                <a:spcPct val="0"/>
              </a:spcBef>
              <a:spcAft>
                <a:spcPct val="0"/>
              </a:spcAft>
              <a:defRPr sz="2500">
                <a:solidFill>
                  <a:schemeClr val="tx1"/>
                </a:solidFill>
                <a:latin typeface="Times New Roman" pitchFamily="18" charset="0"/>
              </a:defRPr>
            </a:lvl8pPr>
            <a:lvl9pPr marL="4023930" indent="-236702" eaLnBrk="0" fontAlgn="base" hangingPunct="0">
              <a:spcBef>
                <a:spcPct val="0"/>
              </a:spcBef>
              <a:spcAft>
                <a:spcPct val="0"/>
              </a:spcAft>
              <a:defRPr sz="2500">
                <a:solidFill>
                  <a:schemeClr val="tx1"/>
                </a:solidFill>
                <a:latin typeface="Times New Roman" pitchFamily="18" charset="0"/>
              </a:defRPr>
            </a:lvl9pPr>
          </a:lstStyle>
          <a:p>
            <a:fld id="{97797BBD-9848-4830-894D-D5AD6657A3DA}" type="slidenum">
              <a:rPr lang="en-US" altLang="en-US" sz="1300">
                <a:cs typeface="Arial" pitchFamily="34" charset="0"/>
              </a:rPr>
              <a:pPr/>
              <a:t>3</a:t>
            </a:fld>
            <a:endParaRPr lang="en-US" altLang="en-US" sz="130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Explain the game to the attendees.</a:t>
            </a:r>
          </a:p>
          <a:p>
            <a:r>
              <a:rPr lang="en-US" altLang="en-US" smtClean="0"/>
              <a:t>You can split the group into teams if there are enough people.  To make the game more fun, you can purchase bike horns, desk bells, or other noise makers at a dollar store.  Giving each team a different type of sound device will help you recognize who rings in first.</a:t>
            </a:r>
          </a:p>
          <a:p>
            <a:r>
              <a:rPr lang="en-US" altLang="en-US" smtClean="0"/>
              <a:t>NOTE: Choosing a box below one of the categories will take you to the question for the $ amount.</a:t>
            </a:r>
          </a:p>
          <a:p>
            <a:r>
              <a:rPr lang="en-US" altLang="en-US" smtClean="0"/>
              <a:t>Clicking on the slide will bring in the answer.  Clicking the light blue home button will bring you back to this page.  Also each page has the question category and dollar value listed in the bottom right corner to help you keep track of where you are.</a:t>
            </a:r>
          </a:p>
          <a:p>
            <a:r>
              <a:rPr lang="en-US" altLang="en-US" smtClean="0"/>
              <a:t>Some questions/answers may have more that one slide.  If you do not see the light blue home button after you click in the answer, that indicates there are additional slides with information.  Keep clicking through the slides until you come to the home button.</a:t>
            </a:r>
          </a:p>
          <a:p>
            <a:r>
              <a:rPr lang="en-US" altLang="en-US" smtClean="0"/>
              <a:t>Ask for a volunteer to keep track of the score.</a:t>
            </a:r>
          </a:p>
          <a:p>
            <a:r>
              <a:rPr lang="en-US" altLang="en-US" smtClean="0"/>
              <a:t>It would be a good idea to print this page ahead of time and take it with you or you can recreate it on a piece of flip chart paper to make it larger.   Put it up in a location where the participants can see it.  This will enable you to mark off boxes that the participants choose so all will know what is left.</a:t>
            </a:r>
          </a:p>
          <a:p>
            <a:endParaRPr lang="en-US" altLang="en-US" smtClean="0"/>
          </a:p>
          <a:p>
            <a:r>
              <a:rPr lang="en-US" altLang="en-US" smtClean="0"/>
              <a:t>If you leave behind handouts of this presentation , be sure to give them out AFTER the game.</a:t>
            </a:r>
          </a:p>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43</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45</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46</a:t>
            </a:fld>
            <a:endParaRPr lang="en-US" dirty="0"/>
          </a:p>
        </p:txBody>
      </p:sp>
    </p:spTree>
    <p:extLst>
      <p:ext uri="{BB962C8B-B14F-4D97-AF65-F5344CB8AC3E}">
        <p14:creationId xmlns:p14="http://schemas.microsoft.com/office/powerpoint/2010/main" val="237301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533400"/>
            <a:ext cx="5867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34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434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 3 – Egress and Life Safety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idighardware.com/wordpress/wp-content/uploads/2013/01/SAFE-Wire-label.jpg" TargetMode="External"/><Relationship Id="rId2" Type="http://schemas.openxmlformats.org/officeDocument/2006/relationships/image" Target="../media/image91.jpeg"/><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url?sa=i&amp;rct=j&amp;q=&amp;esrc=s&amp;frm=1&amp;source=images&amp;cd=&amp;cad=rja&amp;docid=WPAZp709aQeUbM&amp;tbnid=342SVQIv3QCT9M:&amp;ved=0CAUQjRw&amp;url=http://www.solarpowerrocks.com/solar-financing/san-francisco-solar-power-subsidy-gets-stamp-of-approval/&amp;ei=8UWmUr_4DsjMsATLr4CACw&amp;psig=AFQjCNGwk2OdKuIoU2leswGJ_QFlkoY3-g&amp;ust=1386714942139972"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PAZp709aQeUbM&amp;tbnid=342SVQIv3QCT9M:&amp;ved=0CAUQjRw&amp;url=http://www.solarpowerrocks.com/solar-financing/san-francisco-solar-power-subsidy-gets-stamp-of-approval/&amp;ei=8UWmUr_4DsjMsATLr4CACw&amp;psig=AFQjCNGwk2OdKuIoU2leswGJ_QFlkoY3-g&amp;ust=1386714942139972"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url?sa=i&amp;rct=j&amp;q=&amp;esrc=s&amp;frm=1&amp;source=images&amp;cd=&amp;cad=rja&amp;docid=KM99btP735RYzM&amp;tbnid=dzG9Z8xiTQpKPM:&amp;ved=0CAUQjRw&amp;url=http://www.co.jefferson.tx.us/Purchasing/Bid_Notices/IFB08-084JN/PEC-2ndFloor.htm&amp;ei=H4mmUse8NpHIsATa_IDgBQ&amp;psig=AFQjCNEfcvevn7XgQz0BofvhXKZTsd3tlw&amp;ust=1386732123765998"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google.com/url?sa=i&amp;rct=j&amp;q=&amp;esrc=s&amp;frm=1&amp;source=images&amp;cd=&amp;cad=rja&amp;docid=kV2ffpeSh1gf6M&amp;tbnid=vuYQ70Bf_coSnM:&amp;ved=0CAUQjRw&amp;url=http://support.snssurveyor.com/webhelp/scr/SNS%20Objects.htm&amp;ei=8kamUp3VKrKvsASsqIGQCg&amp;psig=AFQjCNGBjcw9Zd_MGsNmxZstQe9jqqCyKg&amp;ust=1386715229470001"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idighardware.com/wordpress/wp-content/uploads/2013/03/5-Motions-to-Release-Latch.jpg" TargetMode="External"/><Relationship Id="rId2" Type="http://schemas.openxmlformats.org/officeDocument/2006/relationships/image" Target="../media/image75.jpeg"/><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1" name="Picture 3" descr="AIA CES Square.jpg"/>
          <p:cNvPicPr>
            <a:picLocks noChangeAspect="1"/>
          </p:cNvPicPr>
          <p:nvPr/>
        </p:nvPicPr>
        <p:blipFill>
          <a:blip r:embed="rId3">
            <a:lum bright="92000"/>
            <a:grayscl/>
            <a:extLst>
              <a:ext uri="{28A0092B-C50C-407E-A947-70E740481C1C}">
                <a14:useLocalDpi xmlns:a14="http://schemas.microsoft.com/office/drawing/2010/main" val="0"/>
              </a:ext>
            </a:extLst>
          </a:blip>
          <a:srcRect/>
          <a:stretch>
            <a:fillRect/>
          </a:stretch>
        </p:blipFill>
        <p:spPr bwMode="auto">
          <a:xfrm>
            <a:off x="1489075" y="533400"/>
            <a:ext cx="616585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4"/>
          <p:cNvSpPr>
            <a:spLocks noChangeArrowheads="1"/>
          </p:cNvSpPr>
          <p:nvPr/>
        </p:nvSpPr>
        <p:spPr bwMode="auto">
          <a:xfrm>
            <a:off x="609600" y="879475"/>
            <a:ext cx="8077200" cy="4862513"/>
          </a:xfrm>
          <a:prstGeom prst="rect">
            <a:avLst/>
          </a:prstGeom>
          <a:noFill/>
          <a:ln w="9525">
            <a:noFill/>
            <a:miter lim="800000"/>
            <a:headEnd/>
            <a:tailEnd/>
          </a:ln>
        </p:spPr>
        <p:txBody>
          <a:bodyPr anchor="ctr">
            <a:spAutoFit/>
          </a:bodyPr>
          <a:lstStyle/>
          <a:p>
            <a:pPr>
              <a:spcBef>
                <a:spcPct val="20000"/>
              </a:spcBef>
              <a:defRPr/>
            </a:pPr>
            <a:r>
              <a:rPr lang="en-US" sz="2000" dirty="0">
                <a:solidFill>
                  <a:schemeClr val="tx1">
                    <a:lumMod val="65000"/>
                    <a:lumOff val="35000"/>
                  </a:schemeClr>
                </a:solidFill>
                <a:latin typeface="Arial" panose="020B0604020202020204" pitchFamily="34" charset="0"/>
                <a:cs typeface="Arial" panose="020B0604020202020204" pitchFamily="34" charset="0"/>
              </a:rPr>
              <a:t>“Allegion” is a Registered Provider with </a:t>
            </a:r>
            <a:r>
              <a:rPr lang="en-US" sz="2000" b="1" dirty="0">
                <a:solidFill>
                  <a:srgbClr val="FF671F"/>
                </a:solidFill>
                <a:latin typeface="Arial" panose="020B0604020202020204" pitchFamily="34" charset="0"/>
                <a:cs typeface="Arial" panose="020B0604020202020204" pitchFamily="34" charset="0"/>
              </a:rPr>
              <a:t>The American Institute of Architects Continuing Education Systems (AIA/CES)</a:t>
            </a:r>
            <a:r>
              <a:rPr lang="en-US" sz="2000" dirty="0">
                <a:solidFill>
                  <a:srgbClr val="FF671F"/>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Credit(s) earned on completion of this program will be reported to </a:t>
            </a:r>
            <a:r>
              <a:rPr lang="en-US" sz="2000" b="1" dirty="0">
                <a:solidFill>
                  <a:srgbClr val="FF671F"/>
                </a:solidFill>
                <a:latin typeface="Arial" panose="020B0604020202020204" pitchFamily="34" charset="0"/>
                <a:cs typeface="Arial" panose="020B0604020202020204" pitchFamily="34" charset="0"/>
              </a:rPr>
              <a:t>AIA/CES</a:t>
            </a:r>
            <a:r>
              <a:rPr lang="en-US" sz="2000" dirty="0">
                <a:solidFill>
                  <a:schemeClr val="tx1">
                    <a:lumMod val="65000"/>
                    <a:lumOff val="35000"/>
                  </a:schemeClr>
                </a:solidFill>
                <a:latin typeface="Arial" panose="020B0604020202020204" pitchFamily="34" charset="0"/>
                <a:cs typeface="Arial" panose="020B0604020202020204" pitchFamily="34" charset="0"/>
              </a:rPr>
              <a:t> for AIA members.  Certificates of Completion for both AIA members and non-AIA members are available upon request.</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
            </a:r>
            <a:br>
              <a:rPr lang="en-US" sz="2000" dirty="0">
                <a:solidFill>
                  <a:schemeClr val="tx1">
                    <a:lumMod val="65000"/>
                    <a:lumOff val="35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This program is registered with </a:t>
            </a:r>
            <a:r>
              <a:rPr lang="en-US" sz="2000" b="1" dirty="0">
                <a:solidFill>
                  <a:srgbClr val="FF671F"/>
                </a:solidFill>
                <a:latin typeface="Arial" panose="020B0604020202020204" pitchFamily="34" charset="0"/>
                <a:cs typeface="Arial" panose="020B0604020202020204" pitchFamily="34" charset="0"/>
              </a:rPr>
              <a:t>AIA/CES</a:t>
            </a:r>
            <a:r>
              <a:rPr lang="en-US" sz="2000" dirty="0">
                <a:solidFill>
                  <a:schemeClr val="tx1">
                    <a:lumMod val="65000"/>
                    <a:lumOff val="35000"/>
                  </a:schemeClr>
                </a:solidFill>
                <a:latin typeface="Arial" panose="020B0604020202020204" pitchFamily="34" charset="0"/>
                <a:cs typeface="Arial" panose="020B0604020202020204" pitchFamily="34" charset="0"/>
              </a:rPr>
              <a:t>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a:spcBef>
                <a:spcPct val="20000"/>
              </a:spcBef>
              <a:defRP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a:spcBef>
                <a:spcPct val="20000"/>
              </a:spcBef>
              <a:defRPr/>
            </a:pPr>
            <a:r>
              <a:rPr lang="en-US" sz="2000" dirty="0">
                <a:solidFill>
                  <a:schemeClr val="tx1">
                    <a:lumMod val="65000"/>
                    <a:lumOff val="35000"/>
                  </a:schemeClr>
                </a:solidFill>
                <a:latin typeface="Arial" panose="020B0604020202020204" pitchFamily="34" charset="0"/>
                <a:cs typeface="Arial" panose="020B0604020202020204" pitchFamily="34" charset="0"/>
              </a:rPr>
              <a:t>Questions related to specific materials, methods, and services will be addressed at the conclusion of this presentation.</a:t>
            </a:r>
            <a:br>
              <a:rPr lang="en-US" sz="2000" dirty="0">
                <a:solidFill>
                  <a:schemeClr val="tx1">
                    <a:lumMod val="65000"/>
                    <a:lumOff val="35000"/>
                  </a:schemeClr>
                </a:solidFill>
                <a:latin typeface="Arial" panose="020B0604020202020204" pitchFamily="34" charset="0"/>
                <a:cs typeface="Arial" panose="020B0604020202020204" pitchFamily="34" charset="0"/>
              </a:rPr>
            </a:b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173" name="Slide Number Placeholder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A30E55-E0C1-4A4B-97C3-589A895F85AB}" type="slidenum">
              <a:rPr lang="en-US" altLang="en-US" sz="1400" smtClean="0">
                <a:latin typeface="Arial" pitchFamily="34" charset="0"/>
                <a:cs typeface="Arial" pitchFamily="34" charset="0"/>
              </a:rPr>
              <a:pPr eaLnBrk="1" hangingPunct="1"/>
              <a:t>1</a:t>
            </a:fld>
            <a:endParaRPr lang="en-US" altLang="en-US" sz="1400" smtClean="0">
              <a:latin typeface="Arial" pitchFamily="34" charset="0"/>
              <a:cs typeface="Arial" pitchFamily="34" charset="0"/>
            </a:endParaRPr>
          </a:p>
        </p:txBody>
      </p:sp>
    </p:spTree>
    <p:extLst>
      <p:ext uri="{BB962C8B-B14F-4D97-AF65-F5344CB8AC3E}">
        <p14:creationId xmlns:p14="http://schemas.microsoft.com/office/powerpoint/2010/main" val="292617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224643"/>
            <a:ext cx="7773444" cy="4642757"/>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7" name="Picture 5"/>
          <p:cNvPicPr>
            <a:picLocks noChangeAspect="1" noChangeArrowheads="1"/>
          </p:cNvPicPr>
          <p:nvPr/>
        </p:nvPicPr>
        <p:blipFill>
          <a:blip r:embed="rId2" cstate="print"/>
          <a:srcRect l="17969" t="20833" r="17969" b="8333"/>
          <a:stretch>
            <a:fillRect/>
          </a:stretch>
        </p:blipFill>
        <p:spPr bwMode="auto">
          <a:xfrm>
            <a:off x="4419600" y="1524000"/>
            <a:ext cx="4724400" cy="3916363"/>
          </a:xfrm>
          <a:prstGeom prst="rect">
            <a:avLst/>
          </a:prstGeom>
          <a:noFill/>
          <a:ln w="9525">
            <a:noFill/>
            <a:miter lim="800000"/>
            <a:headEnd/>
            <a:tailEnd/>
          </a:ln>
        </p:spPr>
      </p:pic>
    </p:spTree>
    <p:extLst>
      <p:ext uri="{BB962C8B-B14F-4D97-AF65-F5344CB8AC3E}">
        <p14:creationId xmlns:p14="http://schemas.microsoft.com/office/powerpoint/2010/main" val="11389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fr-FR" smtClean="0"/>
              <a:t>NFPA 70 </a:t>
            </a:r>
            <a:br>
              <a:rPr lang="fr-FR" smtClean="0"/>
            </a:br>
            <a:r>
              <a:rPr lang="fr-FR" smtClean="0"/>
              <a:t>National Electric Code</a:t>
            </a:r>
            <a:endParaRPr lang="en-US" smtClean="0"/>
          </a:p>
        </p:txBody>
      </p:sp>
      <p:sp>
        <p:nvSpPr>
          <p:cNvPr id="181251" name="Rectangle 3"/>
          <p:cNvSpPr>
            <a:spLocks noGrp="1" noChangeArrowheads="1"/>
          </p:cNvSpPr>
          <p:nvPr>
            <p:ph idx="1"/>
          </p:nvPr>
        </p:nvSpPr>
        <p:spPr/>
        <p:txBody>
          <a:bodyPr/>
          <a:lstStyle/>
          <a:p>
            <a:pPr marL="342900" indent="-342900" eaLnBrk="1" hangingPunct="1">
              <a:buFont typeface="Arial" pitchFamily="34" charset="0"/>
              <a:buChar char="•"/>
            </a:pPr>
            <a:r>
              <a:rPr lang="en-US" sz="2400" dirty="0" smtClean="0"/>
              <a:t>Rooms housing large equipment - 600 Volts, nominal or less, 800 amperes or more (1200 amps prior to 2014)</a:t>
            </a:r>
          </a:p>
          <a:p>
            <a:pPr marL="342900" indent="-342900" eaLnBrk="1" hangingPunct="1">
              <a:buFont typeface="Arial" pitchFamily="34" charset="0"/>
              <a:buChar char="•"/>
            </a:pPr>
            <a:r>
              <a:rPr lang="en-US" sz="2400" dirty="0" smtClean="0"/>
              <a:t>Rooms housing conductors and equipment used on circuits of over 600 Volts, nominal.</a:t>
            </a:r>
          </a:p>
          <a:p>
            <a:pPr marL="342900" indent="-342900" eaLnBrk="1" hangingPunct="1">
              <a:buFont typeface="Arial" pitchFamily="34" charset="0"/>
              <a:buChar char="•"/>
            </a:pPr>
            <a:r>
              <a:rPr lang="en-US" sz="2400" dirty="0" smtClean="0"/>
              <a:t>Battery Rooms (Transformer Vaults prior to 2014)</a:t>
            </a:r>
          </a:p>
          <a:p>
            <a:pPr marL="342900" indent="-342900" eaLnBrk="1" hangingPunct="1">
              <a:buFont typeface="Arial" pitchFamily="34" charset="0"/>
              <a:buChar char="•"/>
            </a:pPr>
            <a:r>
              <a:rPr lang="en-US" sz="2400" dirty="0" smtClean="0"/>
              <a:t>Where the entrance has a personnel door(s), the door(s) shall open in the direction of egress and be equipped with </a:t>
            </a:r>
            <a:r>
              <a:rPr lang="en-US" sz="2400" b="1" dirty="0" smtClean="0">
                <a:solidFill>
                  <a:schemeClr val="bg2"/>
                </a:solidFill>
              </a:rPr>
              <a:t>listed panic hardware</a:t>
            </a:r>
            <a:r>
              <a:rPr lang="en-US" sz="2400" dirty="0" smtClean="0"/>
              <a:t> (prior to 2014:  “panic bars, pressure plates, or other devices that are normally latched but open under simple pressure”)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and Glazing</a:t>
            </a:r>
            <a:endParaRPr lang="en-US" dirty="0"/>
          </a:p>
        </p:txBody>
      </p:sp>
      <p:sp>
        <p:nvSpPr>
          <p:cNvPr id="3" name="Content Placeholder 2"/>
          <p:cNvSpPr>
            <a:spLocks noGrp="1"/>
          </p:cNvSpPr>
          <p:nvPr>
            <p:ph idx="1"/>
          </p:nvPr>
        </p:nvSpPr>
        <p:spPr>
          <a:xfrm>
            <a:off x="457200" y="1387929"/>
            <a:ext cx="4882243" cy="4436925"/>
          </a:xfrm>
        </p:spPr>
        <p:txBody>
          <a:bodyPr/>
          <a:lstStyle/>
          <a:p>
            <a:pPr marL="342900" indent="-342900">
              <a:buFont typeface="Arial" pitchFamily="34" charset="0"/>
              <a:buChar char="•"/>
            </a:pPr>
            <a:r>
              <a:rPr lang="en-US" sz="2400" dirty="0" smtClean="0"/>
              <a:t>Glass in fire doors was once exempt from impact-resistant requirements.</a:t>
            </a:r>
          </a:p>
          <a:p>
            <a:pPr marL="342900" indent="-342900">
              <a:buFont typeface="Arial" pitchFamily="34" charset="0"/>
              <a:buChar char="•"/>
            </a:pPr>
            <a:r>
              <a:rPr lang="en-US" sz="2400" dirty="0" smtClean="0"/>
              <a:t>Glass in fire doors is no longer exempt per the IBC.</a:t>
            </a:r>
          </a:p>
          <a:p>
            <a:pPr marL="342900" indent="-342900">
              <a:buFont typeface="Arial" pitchFamily="34" charset="0"/>
              <a:buChar char="•"/>
            </a:pPr>
            <a:r>
              <a:rPr lang="en-US" sz="2400" dirty="0" smtClean="0"/>
              <a:t>Traditional wired glass is extremely hazardous.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There is A LOT more information about glass on </a:t>
            </a:r>
            <a:r>
              <a:rPr lang="en-US" sz="2400" dirty="0" err="1" smtClean="0"/>
              <a:t>iDigHardware</a:t>
            </a:r>
            <a:r>
              <a:rPr lang="en-US" sz="2400" dirty="0" smtClean="0"/>
              <a:t> (click the Glass tab)</a:t>
            </a:r>
          </a:p>
          <a:p>
            <a:endParaRPr lang="en-US" dirty="0"/>
          </a:p>
        </p:txBody>
      </p:sp>
      <p:pic>
        <p:nvPicPr>
          <p:cNvPr id="147458" name="Picture 2" descr="http://idighardware.com/wordpress/wp-content/uploads/2013/04/Broken-Narrow-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271" y="1104425"/>
            <a:ext cx="3048000" cy="2286000"/>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9330" name="Picture 2" descr="SAFE-Wire labe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271" y="3800365"/>
            <a:ext cx="3048000" cy="1861563"/>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76828"/>
      </p:ext>
    </p:extLst>
  </p:cSld>
  <p:clrMapOvr>
    <a:masterClrMapping/>
  </p:clrMapOvr>
  <p:transition spd="med">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306283"/>
            <a:ext cx="7773444" cy="4446814"/>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extLst>
      <p:ext uri="{BB962C8B-B14F-4D97-AF65-F5344CB8AC3E}">
        <p14:creationId xmlns:p14="http://schemas.microsoft.com/office/powerpoint/2010/main" val="422563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90600" y="838200"/>
            <a:ext cx="7315200" cy="3048000"/>
          </a:xfrm>
        </p:spPr>
        <p:txBody>
          <a:bodyPr lIns="92075" tIns="46038" rIns="92075" bIns="46038"/>
          <a:lstStyle/>
          <a:p>
            <a:pPr eaLnBrk="1" hangingPunct="1"/>
            <a:r>
              <a:rPr lang="en-US" altLang="en-US" sz="4000" b="1" smtClean="0">
                <a:solidFill>
                  <a:srgbClr val="FF671F"/>
                </a:solidFill>
                <a:latin typeface="Arial Black" pitchFamily="34" charset="0"/>
              </a:rPr>
              <a:t>Thank You!</a:t>
            </a:r>
            <a:br>
              <a:rPr lang="en-US" altLang="en-US" sz="4000" b="1" smtClean="0">
                <a:solidFill>
                  <a:srgbClr val="FF671F"/>
                </a:solidFill>
                <a:latin typeface="Arial Black" pitchFamily="34" charset="0"/>
              </a:rPr>
            </a:br>
            <a:r>
              <a:rPr lang="en-US" altLang="en-US" sz="2400" smtClean="0"/>
              <a:t>This concludes the American Institute of Architects Continuing Education Systems Program</a:t>
            </a:r>
          </a:p>
        </p:txBody>
      </p:sp>
      <p:pic>
        <p:nvPicPr>
          <p:cNvPr id="41987" name="Picture 5" descr="C:\Users\Owner\Desktop\Allegion_tm_v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13200"/>
            <a:ext cx="25400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55049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Code vs. Life Safety Code or Fire Code</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540587" y="1283368"/>
            <a:ext cx="2298370" cy="296947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3335709" y="1272161"/>
            <a:ext cx="2282826" cy="3002636"/>
          </a:xfrm>
          <a:prstGeom prst="rect">
            <a:avLst/>
          </a:prstGeom>
          <a:noFill/>
          <a:ln>
            <a:solidFill>
              <a:schemeClr val="tx1"/>
            </a:solidFill>
          </a:ln>
          <a:effectLst>
            <a:outerShdw blurRad="50800" dist="38100" dir="2700000" algn="tl" rotWithShape="0">
              <a:prstClr val="black">
                <a:alpha val="40000"/>
              </a:prstClr>
            </a:outerShdw>
          </a:effectLst>
        </p:spPr>
      </p:pic>
      <p:pic>
        <p:nvPicPr>
          <p:cNvPr id="133122" name="Picture 2" descr="http://www.cityoftacoma.org/CMSAdmin/File.ashx?cid=15373"/>
          <p:cNvPicPr>
            <a:picLocks noChangeAspect="1" noChangeArrowheads="1"/>
          </p:cNvPicPr>
          <p:nvPr/>
        </p:nvPicPr>
        <p:blipFill>
          <a:blip r:embed="rId5" cstate="print"/>
          <a:srcRect l="11199" r="11475"/>
          <a:stretch>
            <a:fillRect/>
          </a:stretch>
        </p:blipFill>
        <p:spPr bwMode="auto">
          <a:xfrm>
            <a:off x="6100175" y="1258866"/>
            <a:ext cx="2342365" cy="302920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930730" y="4800332"/>
            <a:ext cx="7246620" cy="1200329"/>
          </a:xfrm>
          <a:prstGeom prst="rect">
            <a:avLst/>
          </a:prstGeom>
          <a:noFill/>
        </p:spPr>
        <p:txBody>
          <a:bodyPr wrap="square" rtlCol="0">
            <a:spAutoFit/>
          </a:bodyPr>
          <a:lstStyle/>
          <a:p>
            <a:pPr algn="ctr"/>
            <a:r>
              <a:rPr lang="en-US" dirty="0" smtClean="0">
                <a:solidFill>
                  <a:schemeClr val="bg2"/>
                </a:solidFill>
              </a:rPr>
              <a:t>A building code is typically used only during design/construction.  After completion, the applicable fire code is enforced.</a:t>
            </a:r>
            <a:endParaRPr lang="en-US"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www.solarpowerrocks.com/wp-content/uploads/2008/01/approved1.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15" b="21391"/>
          <a:stretch/>
        </p:blipFill>
        <p:spPr bwMode="auto">
          <a:xfrm>
            <a:off x="378425" y="2090058"/>
            <a:ext cx="8368775" cy="36902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11107" y="-11863"/>
            <a:ext cx="732893" cy="461665"/>
          </a:xfrm>
          <a:prstGeom prst="rect">
            <a:avLst/>
          </a:prstGeom>
          <a:noFill/>
        </p:spPr>
        <p:txBody>
          <a:bodyPr wrap="none" rtlCol="0">
            <a:spAutoFit/>
          </a:bodyPr>
          <a:lstStyle/>
          <a:p>
            <a:r>
              <a:rPr lang="en-US" dirty="0" smtClean="0"/>
              <a:t>P12</a:t>
            </a:r>
            <a:endParaRPr lang="en-US" dirty="0"/>
          </a:p>
        </p:txBody>
      </p:sp>
    </p:spTree>
    <p:extLst>
      <p:ext uri="{BB962C8B-B14F-4D97-AF65-F5344CB8AC3E}">
        <p14:creationId xmlns:p14="http://schemas.microsoft.com/office/powerpoint/2010/main" val="128970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Approved</a:t>
            </a:r>
            <a:endParaRPr lang="en-US" dirty="0"/>
          </a:p>
        </p:txBody>
      </p:sp>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8"/>
          <a:stretch/>
        </p:blipFill>
        <p:spPr bwMode="auto">
          <a:xfrm>
            <a:off x="275547" y="1294039"/>
            <a:ext cx="8868454" cy="9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0" name="Picture 4" descr="http://www.solarpowerrocks.com/wp-content/uploads/2008/01/approved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815" b="21391"/>
          <a:stretch/>
        </p:blipFill>
        <p:spPr bwMode="auto">
          <a:xfrm>
            <a:off x="378425" y="2090058"/>
            <a:ext cx="8368775" cy="3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01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 Having Jurisdiction</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55" y="963386"/>
            <a:ext cx="8276398" cy="486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8255" y="3902529"/>
            <a:ext cx="8276398" cy="2090057"/>
          </a:xfrm>
          <a:prstGeom prst="rect">
            <a:avLst/>
          </a:prstGeom>
          <a:solidFill>
            <a:srgbClr val="F867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2057400" y="4751614"/>
            <a:ext cx="638447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94584" y="5078185"/>
            <a:ext cx="58513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0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90057"/>
            <a:ext cx="4040188" cy="639762"/>
          </a:xfrm>
        </p:spPr>
        <p:txBody>
          <a:bodyPr/>
          <a:lstStyle/>
          <a:p>
            <a:r>
              <a:rPr lang="en-US" sz="2400" dirty="0" smtClean="0">
                <a:solidFill>
                  <a:schemeClr val="bg2"/>
                </a:solidFill>
              </a:rPr>
              <a:t>Occupancy Classifications </a:t>
            </a:r>
          </a:p>
          <a:p>
            <a:r>
              <a:rPr lang="en-US" sz="2400" dirty="0" smtClean="0">
                <a:solidFill>
                  <a:schemeClr val="bg2"/>
                </a:solidFill>
              </a:rPr>
              <a:t>(NFPA 101 – Chapter 6)</a:t>
            </a:r>
            <a:endParaRPr lang="en-US" sz="2400" dirty="0">
              <a:solidFill>
                <a:schemeClr val="bg2"/>
              </a:solidFill>
            </a:endParaRPr>
          </a:p>
        </p:txBody>
      </p:sp>
      <p:sp>
        <p:nvSpPr>
          <p:cNvPr id="119812" name="Rectangle 4"/>
          <p:cNvSpPr>
            <a:spLocks noGrp="1" noChangeArrowheads="1"/>
          </p:cNvSpPr>
          <p:nvPr>
            <p:ph sz="half" idx="2"/>
          </p:nvPr>
        </p:nvSpPr>
        <p:spPr>
          <a:xfrm>
            <a:off x="457200" y="1276779"/>
            <a:ext cx="4040188" cy="4813781"/>
          </a:xfrm>
        </p:spPr>
        <p:txBody>
          <a:bodyPr/>
          <a:lstStyle/>
          <a:p>
            <a:pPr marL="285750" indent="-285750">
              <a:buFont typeface="Arial" pitchFamily="34" charset="0"/>
              <a:buChar char="•"/>
            </a:pPr>
            <a:r>
              <a:rPr lang="en-US" sz="2300" dirty="0" smtClean="0"/>
              <a:t>Assembly</a:t>
            </a:r>
          </a:p>
          <a:p>
            <a:pPr marL="285750" indent="-285750">
              <a:buFont typeface="Arial" pitchFamily="34" charset="0"/>
              <a:buChar char="•"/>
            </a:pPr>
            <a:r>
              <a:rPr lang="en-US" sz="2300" dirty="0" smtClean="0"/>
              <a:t>Educational</a:t>
            </a:r>
          </a:p>
          <a:p>
            <a:pPr marL="285750" indent="-285750">
              <a:buFont typeface="Arial" pitchFamily="34" charset="0"/>
              <a:buChar char="•"/>
            </a:pPr>
            <a:r>
              <a:rPr lang="en-US" sz="2300" dirty="0" smtClean="0"/>
              <a:t>Day Care</a:t>
            </a:r>
          </a:p>
          <a:p>
            <a:pPr marL="285750" indent="-285750">
              <a:buFont typeface="Arial" pitchFamily="34" charset="0"/>
              <a:buChar char="•"/>
            </a:pPr>
            <a:r>
              <a:rPr lang="en-US" sz="2300" dirty="0" smtClean="0"/>
              <a:t>Health Care</a:t>
            </a:r>
          </a:p>
          <a:p>
            <a:pPr marL="285750" indent="-285750">
              <a:buFont typeface="Arial" pitchFamily="34" charset="0"/>
              <a:buChar char="•"/>
            </a:pPr>
            <a:r>
              <a:rPr lang="en-US" sz="2300" dirty="0" smtClean="0"/>
              <a:t>Ambulatory Health Care</a:t>
            </a:r>
          </a:p>
          <a:p>
            <a:pPr marL="285750" indent="-285750">
              <a:buFont typeface="Arial" pitchFamily="34" charset="0"/>
              <a:buChar char="•"/>
            </a:pPr>
            <a:r>
              <a:rPr lang="en-US" sz="2300" dirty="0" smtClean="0"/>
              <a:t>Detention and Correctional</a:t>
            </a:r>
          </a:p>
          <a:p>
            <a:pPr marL="285750" indent="-285750">
              <a:buFont typeface="Arial" pitchFamily="34" charset="0"/>
              <a:buChar char="•"/>
            </a:pPr>
            <a:r>
              <a:rPr lang="en-US" sz="2300" dirty="0" smtClean="0"/>
              <a:t>Residential</a:t>
            </a:r>
          </a:p>
          <a:p>
            <a:pPr marL="285750" indent="-285750">
              <a:buFont typeface="Arial" pitchFamily="34" charset="0"/>
              <a:buChar char="•"/>
            </a:pPr>
            <a:r>
              <a:rPr lang="en-US" sz="2300" dirty="0" smtClean="0"/>
              <a:t>Residential Board and Care</a:t>
            </a:r>
          </a:p>
          <a:p>
            <a:pPr marL="285750" indent="-285750">
              <a:buFont typeface="Arial" pitchFamily="34" charset="0"/>
              <a:buChar char="•"/>
            </a:pPr>
            <a:r>
              <a:rPr lang="en-US" sz="2300" dirty="0" smtClean="0"/>
              <a:t>Business</a:t>
            </a:r>
          </a:p>
          <a:p>
            <a:pPr marL="285750" indent="-285750">
              <a:buFont typeface="Arial" pitchFamily="34" charset="0"/>
              <a:buChar char="•"/>
            </a:pPr>
            <a:r>
              <a:rPr lang="en-US" sz="2300" dirty="0" smtClean="0"/>
              <a:t>Mercantile</a:t>
            </a:r>
          </a:p>
          <a:p>
            <a:pPr marL="285750" indent="-285750">
              <a:buFont typeface="Arial" pitchFamily="34" charset="0"/>
              <a:buChar char="•"/>
            </a:pPr>
            <a:r>
              <a:rPr lang="en-US" sz="2300" dirty="0" smtClean="0"/>
              <a:t>Industrial</a:t>
            </a:r>
          </a:p>
          <a:p>
            <a:pPr marL="285750" indent="-285750">
              <a:buFont typeface="Arial" pitchFamily="34" charset="0"/>
              <a:buChar char="•"/>
            </a:pPr>
            <a:r>
              <a:rPr lang="en-US" sz="2300" dirty="0" smtClean="0"/>
              <a:t>Storage</a:t>
            </a:r>
          </a:p>
        </p:txBody>
      </p:sp>
      <p:sp>
        <p:nvSpPr>
          <p:cNvPr id="3" name="Text Placeholder 2"/>
          <p:cNvSpPr>
            <a:spLocks noGrp="1"/>
          </p:cNvSpPr>
          <p:nvPr>
            <p:ph type="body" sz="quarter" idx="3"/>
          </p:nvPr>
        </p:nvSpPr>
        <p:spPr>
          <a:xfrm>
            <a:off x="4938947" y="490057"/>
            <a:ext cx="4041775" cy="639762"/>
          </a:xfrm>
        </p:spPr>
        <p:txBody>
          <a:bodyPr/>
          <a:lstStyle/>
          <a:p>
            <a:r>
              <a:rPr lang="en-US" sz="2400" dirty="0" smtClean="0">
                <a:solidFill>
                  <a:schemeClr val="bg2"/>
                </a:solidFill>
              </a:rPr>
              <a:t>Use Groups </a:t>
            </a:r>
          </a:p>
          <a:p>
            <a:r>
              <a:rPr lang="en-US" sz="2400" dirty="0" smtClean="0">
                <a:solidFill>
                  <a:schemeClr val="bg2"/>
                </a:solidFill>
              </a:rPr>
              <a:t>(IBC – Chapter 3)</a:t>
            </a:r>
            <a:endParaRPr lang="en-US" sz="2400" dirty="0">
              <a:solidFill>
                <a:schemeClr val="bg2"/>
              </a:solidFill>
            </a:endParaRPr>
          </a:p>
        </p:txBody>
      </p:sp>
      <p:sp>
        <p:nvSpPr>
          <p:cNvPr id="4" name="Content Placeholder 3"/>
          <p:cNvSpPr>
            <a:spLocks noGrp="1"/>
          </p:cNvSpPr>
          <p:nvPr>
            <p:ph sz="quarter" idx="4"/>
          </p:nvPr>
        </p:nvSpPr>
        <p:spPr>
          <a:xfrm>
            <a:off x="4938947" y="1276779"/>
            <a:ext cx="4041775" cy="4813781"/>
          </a:xfrm>
        </p:spPr>
        <p:txBody>
          <a:bodyPr/>
          <a:lstStyle/>
          <a:p>
            <a:pPr marL="285750" indent="-285750">
              <a:buFont typeface="Arial" pitchFamily="34" charset="0"/>
              <a:buChar char="•"/>
            </a:pPr>
            <a:r>
              <a:rPr lang="en-US" sz="2300" dirty="0"/>
              <a:t>Assembly</a:t>
            </a:r>
          </a:p>
          <a:p>
            <a:pPr marL="285750" indent="-285750">
              <a:buFont typeface="Arial" pitchFamily="34" charset="0"/>
              <a:buChar char="•"/>
            </a:pPr>
            <a:r>
              <a:rPr lang="en-US" sz="2300" dirty="0"/>
              <a:t>Business</a:t>
            </a:r>
          </a:p>
          <a:p>
            <a:pPr marL="285750" indent="-285750">
              <a:buFont typeface="Arial" pitchFamily="34" charset="0"/>
              <a:buChar char="•"/>
            </a:pPr>
            <a:r>
              <a:rPr lang="en-US" sz="2300" dirty="0"/>
              <a:t>Educational</a:t>
            </a:r>
          </a:p>
          <a:p>
            <a:pPr marL="285750" indent="-285750">
              <a:buFont typeface="Arial" pitchFamily="34" charset="0"/>
              <a:buChar char="•"/>
            </a:pPr>
            <a:r>
              <a:rPr lang="en-US" sz="2300" dirty="0"/>
              <a:t>Factory and Industrial</a:t>
            </a:r>
          </a:p>
          <a:p>
            <a:pPr marL="285750" indent="-285750">
              <a:buFont typeface="Arial" pitchFamily="34" charset="0"/>
              <a:buChar char="•"/>
            </a:pPr>
            <a:r>
              <a:rPr lang="en-US" sz="2300" dirty="0"/>
              <a:t>High Hazard</a:t>
            </a:r>
          </a:p>
          <a:p>
            <a:pPr marL="285750" indent="-285750">
              <a:buFont typeface="Arial" pitchFamily="34" charset="0"/>
              <a:buChar char="•"/>
            </a:pPr>
            <a:r>
              <a:rPr lang="en-US" sz="2300" dirty="0"/>
              <a:t>Institutional</a:t>
            </a:r>
          </a:p>
          <a:p>
            <a:pPr marL="285750" indent="-285750">
              <a:buFont typeface="Arial" pitchFamily="34" charset="0"/>
              <a:buChar char="•"/>
            </a:pPr>
            <a:r>
              <a:rPr lang="en-US" sz="2300" dirty="0"/>
              <a:t>Mercantile</a:t>
            </a:r>
          </a:p>
          <a:p>
            <a:pPr marL="285750" indent="-285750">
              <a:buFont typeface="Arial" pitchFamily="34" charset="0"/>
              <a:buChar char="•"/>
            </a:pPr>
            <a:r>
              <a:rPr lang="en-US" sz="2300" dirty="0"/>
              <a:t>Residential</a:t>
            </a:r>
          </a:p>
          <a:p>
            <a:pPr marL="285750" indent="-285750">
              <a:buFont typeface="Arial" pitchFamily="34" charset="0"/>
              <a:buChar char="•"/>
            </a:pPr>
            <a:r>
              <a:rPr lang="en-US" sz="2300" dirty="0"/>
              <a:t>Storage</a:t>
            </a:r>
          </a:p>
          <a:p>
            <a:pPr marL="285750" indent="-285750">
              <a:buFont typeface="Arial" pitchFamily="34" charset="0"/>
              <a:buChar char="•"/>
            </a:pPr>
            <a:r>
              <a:rPr lang="en-US" sz="2300" dirty="0"/>
              <a:t>Utility &amp; </a:t>
            </a:r>
            <a:r>
              <a:rPr lang="en-US" sz="2300" dirty="0" smtClean="0"/>
              <a:t>Maintenance</a:t>
            </a:r>
          </a:p>
          <a:p>
            <a:pPr marL="285750" indent="-285750">
              <a:buFont typeface="Arial" pitchFamily="34" charset="0"/>
              <a:buChar char="•"/>
            </a:pPr>
            <a:endParaRPr lang="en-US" sz="2300" dirty="0"/>
          </a:p>
          <a:p>
            <a:pPr marL="285750" indent="-285750">
              <a:buFont typeface="Arial" pitchFamily="34" charset="0"/>
              <a:buChar char="•"/>
            </a:pPr>
            <a:r>
              <a:rPr lang="en-US" sz="2300" dirty="0" smtClean="0"/>
              <a:t>Most are divided into sub-groups</a:t>
            </a:r>
            <a:endParaRPr lang="en-US" sz="2300" dirty="0"/>
          </a:p>
          <a:p>
            <a:endParaRPr lang="en-US" sz="23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Classifications and Use Groups</a:t>
            </a:r>
            <a:br>
              <a:rPr lang="en-US" dirty="0" smtClean="0"/>
            </a:br>
            <a:r>
              <a:rPr lang="en-US" dirty="0" smtClean="0"/>
              <a:t>Some are a little tricky…</a:t>
            </a:r>
            <a:endParaRPr lang="en-US" dirty="0"/>
          </a:p>
        </p:txBody>
      </p:sp>
      <p:sp>
        <p:nvSpPr>
          <p:cNvPr id="7" name="Content Placeholder 6"/>
          <p:cNvSpPr>
            <a:spLocks noGrp="1"/>
          </p:cNvSpPr>
          <p:nvPr>
            <p:ph idx="1"/>
          </p:nvPr>
        </p:nvSpPr>
        <p:spPr>
          <a:xfrm>
            <a:off x="457200" y="1387929"/>
            <a:ext cx="8082644" cy="4816928"/>
          </a:xfrm>
        </p:spPr>
        <p:txBody>
          <a:bodyPr/>
          <a:lstStyle/>
          <a:p>
            <a:pPr marL="285750" indent="-285750">
              <a:buFont typeface="Arial" pitchFamily="34" charset="0"/>
              <a:buChar char="•"/>
            </a:pPr>
            <a:r>
              <a:rPr lang="en-US" sz="2400" dirty="0" smtClean="0"/>
              <a:t>A college classroom building is a Business occupancy, but if a college classroom holds 50 or more, it is an Assembly occupancy.</a:t>
            </a:r>
          </a:p>
          <a:p>
            <a:pPr marL="285750" indent="-285750">
              <a:buFont typeface="Arial" pitchFamily="34" charset="0"/>
              <a:buChar char="•"/>
            </a:pPr>
            <a:r>
              <a:rPr lang="en-US" sz="2400" dirty="0" smtClean="0"/>
              <a:t>NFPA 101’s Ambulatory Health Care occupancy is usually considered Group B (Business) for the IBC.</a:t>
            </a:r>
          </a:p>
          <a:p>
            <a:pPr marL="285750" indent="-285750">
              <a:buFont typeface="Arial" pitchFamily="34" charset="0"/>
              <a:buChar char="•"/>
            </a:pPr>
            <a:r>
              <a:rPr lang="en-US" sz="2400" dirty="0" smtClean="0"/>
              <a:t>Child day care centers are considered Day Care occupancies per NFPA 101, but may be I (Institutional) or E (Educational) use groups per the IBC.</a:t>
            </a:r>
          </a:p>
          <a:p>
            <a:pPr marL="285750" indent="-285750">
              <a:buFont typeface="Arial" pitchFamily="34" charset="0"/>
              <a:buChar char="•"/>
            </a:pPr>
            <a:r>
              <a:rPr lang="en-US" sz="2400" dirty="0" smtClean="0"/>
              <a:t>A training room within an office building is not considered an Assembly use group by the IBC unless it has an occupant load of 50 or more, or is over 750 sq. ft. in area.</a:t>
            </a:r>
          </a:p>
        </p:txBody>
      </p:sp>
    </p:spTree>
    <p:extLst>
      <p:ext uri="{BB962C8B-B14F-4D97-AF65-F5344CB8AC3E}">
        <p14:creationId xmlns:p14="http://schemas.microsoft.com/office/powerpoint/2010/main" val="3328287068"/>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Occupancies (NFPA 101)</a:t>
            </a:r>
            <a:endParaRPr lang="en-US" dirty="0"/>
          </a:p>
        </p:txBody>
      </p:sp>
      <p:sp>
        <p:nvSpPr>
          <p:cNvPr id="7" name="Content Placeholder 6"/>
          <p:cNvSpPr>
            <a:spLocks noGrp="1"/>
          </p:cNvSpPr>
          <p:nvPr>
            <p:ph idx="1"/>
          </p:nvPr>
        </p:nvSpPr>
        <p:spPr/>
        <p:txBody>
          <a:bodyPr/>
          <a:lstStyle/>
          <a:p>
            <a:pPr marL="285750" indent="-285750">
              <a:buFont typeface="Arial" pitchFamily="34" charset="0"/>
              <a:buChar char="•"/>
            </a:pPr>
            <a:r>
              <a:rPr lang="en-US" sz="2400" b="1" dirty="0"/>
              <a:t>6.1.14.2.1 Multiple Occupancy. </a:t>
            </a:r>
            <a:r>
              <a:rPr lang="en-US" sz="2400" dirty="0"/>
              <a:t>A building or structure </a:t>
            </a:r>
            <a:r>
              <a:rPr lang="en-US" sz="2400" dirty="0" smtClean="0"/>
              <a:t>in which </a:t>
            </a:r>
            <a:r>
              <a:rPr lang="en-US" sz="2400" dirty="0"/>
              <a:t>two or more classes of occupancy exist.</a:t>
            </a:r>
          </a:p>
          <a:p>
            <a:pPr marL="685800" lvl="1" indent="-392113">
              <a:buFont typeface="Arial" pitchFamily="34" charset="0"/>
              <a:buChar char="•"/>
            </a:pPr>
            <a:r>
              <a:rPr lang="en-US" sz="2400" b="1" dirty="0"/>
              <a:t>6.1.14.2.2 </a:t>
            </a:r>
            <a:r>
              <a:rPr lang="en-US" sz="2400" b="1" dirty="0">
                <a:solidFill>
                  <a:schemeClr val="bg2"/>
                </a:solidFill>
              </a:rPr>
              <a:t>Mixed </a:t>
            </a:r>
            <a:r>
              <a:rPr lang="en-US" sz="2400" b="1" dirty="0"/>
              <a:t>Occupancy. </a:t>
            </a:r>
            <a:r>
              <a:rPr lang="en-US" sz="2400" dirty="0"/>
              <a:t>A multiple occupancy </a:t>
            </a:r>
            <a:r>
              <a:rPr lang="en-US" sz="2400" dirty="0" smtClean="0"/>
              <a:t>where the </a:t>
            </a:r>
            <a:r>
              <a:rPr lang="en-US" sz="2400" dirty="0"/>
              <a:t>occupancies are </a:t>
            </a:r>
            <a:r>
              <a:rPr lang="en-US" sz="2400" u="sng" dirty="0">
                <a:solidFill>
                  <a:schemeClr val="bg2"/>
                </a:solidFill>
              </a:rPr>
              <a:t>intermingled</a:t>
            </a:r>
            <a:r>
              <a:rPr lang="en-US" sz="2400" dirty="0" smtClean="0"/>
              <a:t>. (follow most stringent requirements throughout)</a:t>
            </a:r>
            <a:endParaRPr lang="en-US" sz="2400" dirty="0"/>
          </a:p>
          <a:p>
            <a:pPr marL="685800" lvl="1" indent="-392113">
              <a:buFont typeface="Arial" pitchFamily="34" charset="0"/>
              <a:buChar char="•"/>
            </a:pPr>
            <a:r>
              <a:rPr lang="en-US" sz="2400" b="1" dirty="0"/>
              <a:t>6.1.14.2.3 </a:t>
            </a:r>
            <a:r>
              <a:rPr lang="en-US" sz="2400" b="1" dirty="0">
                <a:solidFill>
                  <a:schemeClr val="bg2"/>
                </a:solidFill>
              </a:rPr>
              <a:t>Separated </a:t>
            </a:r>
            <a:r>
              <a:rPr lang="en-US" sz="2400" b="1" dirty="0"/>
              <a:t>Occupancy. </a:t>
            </a:r>
            <a:r>
              <a:rPr lang="en-US" sz="2400" dirty="0"/>
              <a:t>A multiple </a:t>
            </a:r>
            <a:r>
              <a:rPr lang="en-US" sz="2400" dirty="0" smtClean="0"/>
              <a:t>occupancy where </a:t>
            </a:r>
            <a:r>
              <a:rPr lang="en-US" sz="2400" dirty="0"/>
              <a:t>the occupancies are </a:t>
            </a:r>
            <a:r>
              <a:rPr lang="en-US" sz="2400" u="sng" dirty="0">
                <a:solidFill>
                  <a:schemeClr val="bg2"/>
                </a:solidFill>
              </a:rPr>
              <a:t>separated by fire </a:t>
            </a:r>
            <a:r>
              <a:rPr lang="en-US" sz="2400" u="sng" dirty="0" smtClean="0">
                <a:solidFill>
                  <a:schemeClr val="bg2"/>
                </a:solidFill>
              </a:rPr>
              <a:t>resistance–rated assemblies</a:t>
            </a:r>
            <a:r>
              <a:rPr lang="en-US" sz="2400" dirty="0" smtClean="0"/>
              <a:t>. </a:t>
            </a:r>
            <a:r>
              <a:rPr lang="en-US" sz="2400" dirty="0"/>
              <a:t> </a:t>
            </a:r>
            <a:r>
              <a:rPr lang="en-US" sz="2400" dirty="0" smtClean="0"/>
              <a:t>(follow separate requirements for each area)</a:t>
            </a:r>
            <a:endParaRPr lang="en-US" sz="2400" dirty="0"/>
          </a:p>
        </p:txBody>
      </p:sp>
    </p:spTree>
    <p:extLst>
      <p:ext uri="{BB962C8B-B14F-4D97-AF65-F5344CB8AC3E}">
        <p14:creationId xmlns:p14="http://schemas.microsoft.com/office/powerpoint/2010/main" val="240366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of Contents (NFPA 101)</a:t>
            </a:r>
            <a:endParaRPr lang="en-US" dirty="0"/>
          </a:p>
        </p:txBody>
      </p:sp>
      <p:sp>
        <p:nvSpPr>
          <p:cNvPr id="7" name="Content Placeholder 6"/>
          <p:cNvSpPr>
            <a:spLocks noGrp="1"/>
          </p:cNvSpPr>
          <p:nvPr>
            <p:ph idx="1"/>
          </p:nvPr>
        </p:nvSpPr>
        <p:spPr/>
        <p:txBody>
          <a:bodyPr/>
          <a:lstStyle/>
          <a:p>
            <a:pPr marL="342900" indent="-342900">
              <a:buFont typeface="Arial" pitchFamily="34" charset="0"/>
              <a:buChar char="•"/>
            </a:pPr>
            <a:r>
              <a:rPr lang="en-US" sz="2400" b="1" dirty="0"/>
              <a:t>6.2.2.2* Low Hazard Contents. </a:t>
            </a:r>
            <a:r>
              <a:rPr lang="en-US" sz="2400" dirty="0"/>
              <a:t>Low hazard contents shall </a:t>
            </a:r>
            <a:r>
              <a:rPr lang="en-US" sz="2400" dirty="0" smtClean="0"/>
              <a:t>be classified </a:t>
            </a:r>
            <a:r>
              <a:rPr lang="en-US" sz="2400" dirty="0"/>
              <a:t>as those of such low combustibility that no </a:t>
            </a:r>
            <a:r>
              <a:rPr lang="en-US" sz="2400" dirty="0" smtClean="0"/>
              <a:t>self propagating fire </a:t>
            </a:r>
            <a:r>
              <a:rPr lang="en-US" sz="2400" dirty="0"/>
              <a:t>therein can occur.</a:t>
            </a:r>
          </a:p>
          <a:p>
            <a:pPr marL="342900" indent="-342900">
              <a:buFont typeface="Arial" pitchFamily="34" charset="0"/>
              <a:buChar char="•"/>
            </a:pPr>
            <a:r>
              <a:rPr lang="en-US" sz="2400" b="1" dirty="0"/>
              <a:t>6.2.2.3* Ordinary Hazard Contents. </a:t>
            </a:r>
            <a:r>
              <a:rPr lang="en-US" sz="2400" dirty="0"/>
              <a:t>Ordinary hazard </a:t>
            </a:r>
            <a:r>
              <a:rPr lang="en-US" sz="2400" dirty="0" smtClean="0"/>
              <a:t>contents shall </a:t>
            </a:r>
            <a:r>
              <a:rPr lang="en-US" sz="2400" dirty="0"/>
              <a:t>be classified as those that are likely to burn with </a:t>
            </a:r>
            <a:r>
              <a:rPr lang="en-US" sz="2400" dirty="0" smtClean="0"/>
              <a:t>moderate rapidity </a:t>
            </a:r>
            <a:r>
              <a:rPr lang="en-US" sz="2400" dirty="0"/>
              <a:t>or to give off a considerable volume of smoke</a:t>
            </a:r>
            <a:r>
              <a:rPr lang="en-US" sz="2400" dirty="0" smtClean="0"/>
              <a:t>.  (most buildings are ordinary hazard)</a:t>
            </a:r>
            <a:endParaRPr lang="en-US" sz="2400" dirty="0"/>
          </a:p>
          <a:p>
            <a:pPr marL="342900" indent="-342900">
              <a:buFont typeface="Arial" pitchFamily="34" charset="0"/>
              <a:buChar char="•"/>
            </a:pPr>
            <a:r>
              <a:rPr lang="en-US" sz="2400" b="1" dirty="0"/>
              <a:t>6.2.2.4* High Hazard Contents. </a:t>
            </a:r>
            <a:r>
              <a:rPr lang="en-US" sz="2400" dirty="0"/>
              <a:t>High hazard contents shall </a:t>
            </a:r>
            <a:r>
              <a:rPr lang="en-US" sz="2400" dirty="0" smtClean="0"/>
              <a:t>be classified </a:t>
            </a:r>
            <a:r>
              <a:rPr lang="en-US" sz="2400" dirty="0"/>
              <a:t>as those that are likely to burn with extreme </a:t>
            </a:r>
            <a:r>
              <a:rPr lang="en-US" sz="2400" dirty="0" smtClean="0"/>
              <a:t>rapidity or </a:t>
            </a:r>
            <a:r>
              <a:rPr lang="en-US" sz="2400" dirty="0"/>
              <a:t>from which explosions are likely.</a:t>
            </a:r>
          </a:p>
        </p:txBody>
      </p:sp>
      <p:sp>
        <p:nvSpPr>
          <p:cNvPr id="8" name="Rectangle 7"/>
          <p:cNvSpPr/>
          <p:nvPr/>
        </p:nvSpPr>
        <p:spPr>
          <a:xfrm>
            <a:off x="702129" y="2808514"/>
            <a:ext cx="8082642" cy="1649186"/>
          </a:xfrm>
          <a:prstGeom prst="rect">
            <a:avLst/>
          </a:prstGeom>
          <a:solidFill>
            <a:srgbClr val="F867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5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571014" cy="609600"/>
          </a:xfrm>
        </p:spPr>
        <p:txBody>
          <a:bodyPr/>
          <a:lstStyle/>
          <a:p>
            <a:r>
              <a:rPr lang="en-US" sz="3000" b="1" dirty="0" smtClean="0">
                <a:latin typeface="+mj-lt"/>
                <a:ea typeface="+mj-ea"/>
                <a:cs typeface="+mj-cs"/>
              </a:rPr>
              <a:t>Occupied vs. </a:t>
            </a:r>
            <a:r>
              <a:rPr lang="en-US" sz="3000" b="1" dirty="0" smtClean="0"/>
              <a:t>Unoccupied (NFPA 101)</a:t>
            </a:r>
            <a:endParaRPr lang="en-US" dirty="0"/>
          </a:p>
        </p:txBody>
      </p:sp>
      <p:pic>
        <p:nvPicPr>
          <p:cNvPr id="112642" name="Picture 2" descr="http://fastdoors1.com/PhotoAlbums/gallery/Storefront%20Security%20-%20MM9%20Mall%20Grille.jpg"/>
          <p:cNvPicPr>
            <a:picLocks noChangeAspect="1" noChangeArrowheads="1"/>
          </p:cNvPicPr>
          <p:nvPr/>
        </p:nvPicPr>
        <p:blipFill>
          <a:blip r:embed="rId2" cstate="print"/>
          <a:srcRect/>
          <a:stretch>
            <a:fillRect/>
          </a:stretch>
        </p:blipFill>
        <p:spPr bwMode="auto">
          <a:xfrm>
            <a:off x="4126325" y="1826931"/>
            <a:ext cx="4695577" cy="3521683"/>
          </a:xfrm>
          <a:prstGeom prst="rect">
            <a:avLst/>
          </a:prstGeom>
          <a:noFill/>
          <a:ln w="25400">
            <a:solidFill>
              <a:srgbClr val="FF0000"/>
            </a:solidFill>
            <a:miter lim="800000"/>
            <a:headEnd/>
            <a:tailEnd/>
          </a:ln>
        </p:spPr>
      </p:pic>
      <p:sp>
        <p:nvSpPr>
          <p:cNvPr id="4" name="TextBox 3"/>
          <p:cNvSpPr txBox="1"/>
          <p:nvPr/>
        </p:nvSpPr>
        <p:spPr>
          <a:xfrm>
            <a:off x="8411107" y="-4465"/>
            <a:ext cx="732893" cy="461665"/>
          </a:xfrm>
          <a:prstGeom prst="rect">
            <a:avLst/>
          </a:prstGeom>
          <a:noFill/>
        </p:spPr>
        <p:txBody>
          <a:bodyPr wrap="none" rtlCol="0">
            <a:spAutoFit/>
          </a:bodyPr>
          <a:lstStyle/>
          <a:p>
            <a:r>
              <a:rPr lang="en-US" dirty="0" smtClean="0"/>
              <a:t>P19</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5" name="Picture 4" descr="AIA CES Square.jpg"/>
          <p:cNvPicPr>
            <a:picLocks noChangeAspect="1"/>
          </p:cNvPicPr>
          <p:nvPr/>
        </p:nvPicPr>
        <p:blipFill>
          <a:blip r:embed="rId3">
            <a:lum bright="92000"/>
            <a:grayscl/>
            <a:extLst>
              <a:ext uri="{28A0092B-C50C-407E-A947-70E740481C1C}">
                <a14:useLocalDpi xmlns:a14="http://schemas.microsoft.com/office/drawing/2010/main" val="0"/>
              </a:ext>
            </a:extLst>
          </a:blip>
          <a:srcRect/>
          <a:stretch>
            <a:fillRect/>
          </a:stretch>
        </p:blipFill>
        <p:spPr bwMode="auto">
          <a:xfrm>
            <a:off x="1524000" y="665163"/>
            <a:ext cx="61722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p:cNvSpPr txBox="1">
            <a:spLocks noChangeArrowheads="1"/>
          </p:cNvSpPr>
          <p:nvPr/>
        </p:nvSpPr>
        <p:spPr bwMode="auto">
          <a:xfrm>
            <a:off x="990600" y="1143000"/>
            <a:ext cx="6858000" cy="3354388"/>
          </a:xfrm>
          <a:prstGeom prst="rect">
            <a:avLst/>
          </a:prstGeom>
          <a:noFill/>
          <a:ln w="9525">
            <a:noFill/>
            <a:miter lim="800000"/>
            <a:headEnd/>
            <a:tailEnd/>
          </a:ln>
        </p:spPr>
        <p:txBody>
          <a:bodyPr>
            <a:spAutoFit/>
          </a:bodyPr>
          <a:lstStyle/>
          <a:p>
            <a:pPr algn="ctr">
              <a:spcBef>
                <a:spcPct val="50000"/>
              </a:spcBef>
              <a:defRPr/>
            </a:pPr>
            <a:r>
              <a:rPr lang="en-US" sz="4400" b="1" dirty="0">
                <a:solidFill>
                  <a:srgbClr val="FF671F"/>
                </a:solidFill>
                <a:latin typeface="Arial" pitchFamily="34" charset="0"/>
                <a:cs typeface="Arial" pitchFamily="34" charset="0"/>
              </a:rPr>
              <a:t>Copyright Materials</a:t>
            </a:r>
          </a:p>
          <a:p>
            <a:pPr algn="ctr">
              <a:spcBef>
                <a:spcPct val="50000"/>
              </a:spcBef>
              <a:defRPr/>
            </a:pPr>
            <a:endParaRPr lang="en-US" sz="1200" dirty="0">
              <a:solidFill>
                <a:schemeClr val="tx1">
                  <a:lumMod val="65000"/>
                  <a:lumOff val="35000"/>
                </a:schemeClr>
              </a:solidFill>
              <a:latin typeface="Arial" pitchFamily="34" charset="0"/>
              <a:cs typeface="Arial" pitchFamily="34" charset="0"/>
            </a:endParaRPr>
          </a:p>
          <a:p>
            <a:pPr algn="ctr">
              <a:spcBef>
                <a:spcPct val="50000"/>
              </a:spcBef>
              <a:defRPr/>
            </a:pPr>
            <a:r>
              <a:rPr lang="en-US" sz="2200" dirty="0">
                <a:solidFill>
                  <a:schemeClr val="tx1">
                    <a:lumMod val="65000"/>
                    <a:lumOff val="35000"/>
                  </a:schemeClr>
                </a:solidFill>
                <a:latin typeface="Arial" pitchFamily="34" charset="0"/>
                <a:cs typeface="Arial" pitchFamily="34" charset="0"/>
              </a:rPr>
              <a:t>This presentation is protected by US and International Copyright laws. Reproduction, distribution, display and use of the presentation without written permission of the speaker is prohibited.</a:t>
            </a:r>
          </a:p>
          <a:p>
            <a:pPr algn="ctr">
              <a:spcBef>
                <a:spcPct val="50000"/>
              </a:spcBef>
              <a:defRPr/>
            </a:pPr>
            <a:r>
              <a:rPr lang="en-US" sz="1400" dirty="0">
                <a:solidFill>
                  <a:schemeClr val="tx1">
                    <a:lumMod val="65000"/>
                    <a:lumOff val="35000"/>
                  </a:schemeClr>
                </a:solidFill>
                <a:latin typeface="Arial" pitchFamily="34" charset="0"/>
                <a:cs typeface="Arial" pitchFamily="34" charset="0"/>
              </a:rPr>
              <a:t>© Allegion </a:t>
            </a:r>
            <a:r>
              <a:rPr lang="en-US" sz="1400" dirty="0" smtClean="0">
                <a:solidFill>
                  <a:schemeClr val="tx1">
                    <a:lumMod val="65000"/>
                    <a:lumOff val="35000"/>
                  </a:schemeClr>
                </a:solidFill>
                <a:latin typeface="Arial" pitchFamily="34" charset="0"/>
                <a:cs typeface="Arial" pitchFamily="34" charset="0"/>
              </a:rPr>
              <a:t>2014</a:t>
            </a:r>
            <a:endParaRPr lang="en-US" sz="2000" dirty="0">
              <a:solidFill>
                <a:schemeClr val="tx1">
                  <a:lumMod val="65000"/>
                  <a:lumOff val="35000"/>
                </a:schemeClr>
              </a:solidFill>
              <a:latin typeface="Arial" pitchFamily="34" charset="0"/>
              <a:cs typeface="Arial" pitchFamily="34" charset="0"/>
            </a:endParaRPr>
          </a:p>
          <a:p>
            <a:pPr>
              <a:spcBef>
                <a:spcPct val="50000"/>
              </a:spcBef>
              <a:defRPr/>
            </a:pPr>
            <a:endParaRPr lang="en-US" sz="2000" dirty="0">
              <a:solidFill>
                <a:srgbClr val="C00000"/>
              </a:solidFill>
              <a:latin typeface="Arial" pitchFamily="34" charset="0"/>
              <a:cs typeface="Arial" pitchFamily="34" charset="0"/>
            </a:endParaRPr>
          </a:p>
        </p:txBody>
      </p:sp>
      <p:sp>
        <p:nvSpPr>
          <p:cNvPr id="8197" name="Slide Number Placeholder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2714A9-3096-4AA3-ADF3-85E59F45C767}" type="slidenum">
              <a:rPr lang="en-US" altLang="en-US" sz="1400" smtClean="0">
                <a:latin typeface="Arial" pitchFamily="34" charset="0"/>
                <a:cs typeface="Arial" pitchFamily="34" charset="0"/>
              </a:rPr>
              <a:pPr eaLnBrk="1" hangingPunct="1"/>
              <a:t>2</a:t>
            </a:fld>
            <a:endParaRPr lang="en-US" altLang="en-US" sz="1400" smtClean="0">
              <a:latin typeface="Arial" pitchFamily="34" charset="0"/>
              <a:cs typeface="Arial" pitchFamily="34" charset="0"/>
            </a:endParaRPr>
          </a:p>
        </p:txBody>
      </p:sp>
      <p:pic>
        <p:nvPicPr>
          <p:cNvPr id="8198" name="Picture 6" descr="C:\Users\Owner\Desktop\Allegion_tm_v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4475163"/>
            <a:ext cx="2362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46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571014" cy="609600"/>
          </a:xfrm>
        </p:spPr>
        <p:txBody>
          <a:bodyPr/>
          <a:lstStyle/>
          <a:p>
            <a:r>
              <a:rPr lang="en-US" sz="3000" b="1" dirty="0" smtClean="0">
                <a:latin typeface="+mj-lt"/>
                <a:ea typeface="+mj-ea"/>
                <a:cs typeface="+mj-cs"/>
              </a:rPr>
              <a:t>Occupied vs. </a:t>
            </a:r>
            <a:r>
              <a:rPr lang="en-US" sz="3000" b="1" dirty="0" smtClean="0"/>
              <a:t>Unoccupied (NFPA 101)</a:t>
            </a:r>
            <a:endParaRPr lang="en-US" dirty="0"/>
          </a:p>
        </p:txBody>
      </p:sp>
      <p:sp>
        <p:nvSpPr>
          <p:cNvPr id="3" name="Text Placeholder 2"/>
          <p:cNvSpPr>
            <a:spLocks noGrp="1"/>
          </p:cNvSpPr>
          <p:nvPr>
            <p:ph type="body" sz="half" idx="1"/>
          </p:nvPr>
        </p:nvSpPr>
        <p:spPr>
          <a:xfrm>
            <a:off x="381000" y="1752600"/>
            <a:ext cx="3589751" cy="4114800"/>
          </a:xfrm>
        </p:spPr>
        <p:txBody>
          <a:bodyPr/>
          <a:lstStyle/>
          <a:p>
            <a:pPr marL="342900" indent="-342900">
              <a:buFont typeface="Arial" pitchFamily="34" charset="0"/>
              <a:buChar char="•"/>
            </a:pPr>
            <a:r>
              <a:rPr lang="en-US" sz="2400" dirty="0" smtClean="0"/>
              <a:t>Open </a:t>
            </a:r>
            <a:r>
              <a:rPr lang="en-US" sz="2400" dirty="0"/>
              <a:t>for general occupancy, or</a:t>
            </a:r>
          </a:p>
          <a:p>
            <a:pPr marL="342900" indent="-342900">
              <a:buFont typeface="Arial" pitchFamily="34" charset="0"/>
              <a:buChar char="•"/>
            </a:pPr>
            <a:r>
              <a:rPr lang="en-US" sz="2400" dirty="0"/>
              <a:t>O</a:t>
            </a:r>
            <a:r>
              <a:rPr lang="en-US" sz="2400" dirty="0" smtClean="0"/>
              <a:t>pen </a:t>
            </a:r>
            <a:r>
              <a:rPr lang="en-US" sz="2400" dirty="0"/>
              <a:t>to the public, or </a:t>
            </a:r>
          </a:p>
          <a:p>
            <a:pPr marL="342900" indent="-342900">
              <a:buFont typeface="Arial" pitchFamily="34" charset="0"/>
              <a:buChar char="•"/>
            </a:pPr>
            <a:r>
              <a:rPr lang="en-US" sz="2400" dirty="0"/>
              <a:t>O</a:t>
            </a:r>
            <a:r>
              <a:rPr lang="en-US" sz="2400" dirty="0" smtClean="0"/>
              <a:t>ccupied </a:t>
            </a:r>
            <a:r>
              <a:rPr lang="en-US" sz="2400" dirty="0"/>
              <a:t>by more than 10 persons. </a:t>
            </a:r>
            <a:endParaRPr lang="en-US" sz="2400" dirty="0" smtClean="0"/>
          </a:p>
          <a:p>
            <a:pPr marL="342900" indent="-342900">
              <a:buFont typeface="Arial" pitchFamily="34" charset="0"/>
              <a:buChar char="•"/>
            </a:pPr>
            <a:endParaRPr lang="en-US" sz="2400" dirty="0"/>
          </a:p>
          <a:p>
            <a:pPr marL="342900" indent="-342900">
              <a:buFont typeface="Arial" pitchFamily="34" charset="0"/>
              <a:buChar char="•"/>
            </a:pPr>
            <a:r>
              <a:rPr lang="en-US" sz="2400" dirty="0" smtClean="0"/>
              <a:t>NFPA 101 and IFC may have differing requirements for when building is occupied vs. unoccupied.</a:t>
            </a:r>
          </a:p>
        </p:txBody>
      </p:sp>
      <p:pic>
        <p:nvPicPr>
          <p:cNvPr id="112642" name="Picture 2" descr="http://fastdoors1.com/PhotoAlbums/gallery/Storefront%20Security%20-%20MM9%20Mall%20Grille.jpg"/>
          <p:cNvPicPr>
            <a:picLocks noChangeAspect="1" noChangeArrowheads="1"/>
          </p:cNvPicPr>
          <p:nvPr/>
        </p:nvPicPr>
        <p:blipFill>
          <a:blip r:embed="rId2" cstate="print"/>
          <a:srcRect/>
          <a:stretch>
            <a:fillRect/>
          </a:stretch>
        </p:blipFill>
        <p:spPr bwMode="auto">
          <a:xfrm>
            <a:off x="4126325" y="1826931"/>
            <a:ext cx="4695577" cy="3521683"/>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54965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2"/>
          </p:nvPr>
        </p:nvSpPr>
        <p:spPr>
          <a:xfrm>
            <a:off x="571502" y="3622537"/>
            <a:ext cx="4229097" cy="2993496"/>
          </a:xfrm>
        </p:spPr>
        <p:txBody>
          <a:bodyPr/>
          <a:lstStyle/>
          <a:p>
            <a:pPr marL="342900" lvl="0" indent="-342900" defTabSz="914400" eaLnBrk="0" fontAlgn="base" hangingPunct="0">
              <a:spcAft>
                <a:spcPct val="0"/>
              </a:spcAft>
              <a:buClr>
                <a:srgbClr val="D52B1E"/>
              </a:buClr>
              <a:buSzPct val="110000"/>
              <a:buFontTx/>
              <a:buChar char="•"/>
              <a:defRPr/>
            </a:pPr>
            <a:r>
              <a:rPr lang="en-US" sz="2400" kern="0" dirty="0"/>
              <a:t>Chapter </a:t>
            </a:r>
            <a:r>
              <a:rPr lang="en-US" sz="2400" kern="0" dirty="0" smtClean="0"/>
              <a:t>7                   Means </a:t>
            </a:r>
            <a:r>
              <a:rPr lang="en-US" sz="2400" kern="0" dirty="0"/>
              <a:t>of Egress</a:t>
            </a:r>
          </a:p>
          <a:p>
            <a:pPr marL="342900" lvl="0" indent="-342900" defTabSz="914400" eaLnBrk="0" fontAlgn="base" hangingPunct="0">
              <a:spcAft>
                <a:spcPct val="0"/>
              </a:spcAft>
              <a:buClr>
                <a:srgbClr val="D52B1E"/>
              </a:buClr>
              <a:buSzPct val="110000"/>
              <a:buFontTx/>
              <a:buChar char="•"/>
              <a:defRPr/>
            </a:pPr>
            <a:r>
              <a:rPr lang="en-US" sz="2400" kern="0" dirty="0"/>
              <a:t>Chapter 8 </a:t>
            </a:r>
            <a:r>
              <a:rPr lang="en-US" sz="2400" kern="0" dirty="0" smtClean="0"/>
              <a:t>                    Features </a:t>
            </a:r>
            <a:r>
              <a:rPr lang="en-US" sz="2400" kern="0" dirty="0"/>
              <a:t>of Fire Protection</a:t>
            </a:r>
          </a:p>
          <a:p>
            <a:pPr marL="342900" lvl="0" indent="-342900" defTabSz="914400" eaLnBrk="0" fontAlgn="base" hangingPunct="0">
              <a:spcAft>
                <a:spcPct val="0"/>
              </a:spcAft>
              <a:buClr>
                <a:srgbClr val="D52B1E"/>
              </a:buClr>
              <a:buSzPct val="110000"/>
              <a:buFontTx/>
              <a:buChar char="•"/>
              <a:defRPr/>
            </a:pPr>
            <a:r>
              <a:rPr lang="en-US" sz="2400" kern="0" dirty="0"/>
              <a:t>Chapters 12-42 </a:t>
            </a:r>
            <a:r>
              <a:rPr lang="en-US" sz="2400" kern="0" dirty="0" smtClean="0"/>
              <a:t>Occupancy </a:t>
            </a:r>
            <a:r>
              <a:rPr lang="en-US" sz="2400" kern="0" dirty="0"/>
              <a:t>Chapters</a:t>
            </a:r>
          </a:p>
          <a:p>
            <a:pPr marL="285750" indent="-285750">
              <a:buFont typeface="Arial" pitchFamily="34" charset="0"/>
              <a:buChar char="•"/>
            </a:pPr>
            <a:endParaRPr lang="en-US" sz="2400" dirty="0"/>
          </a:p>
        </p:txBody>
      </p:sp>
      <p:sp>
        <p:nvSpPr>
          <p:cNvPr id="8" name="Content Placeholder 7"/>
          <p:cNvSpPr>
            <a:spLocks noGrp="1"/>
          </p:cNvSpPr>
          <p:nvPr>
            <p:ph sz="quarter" idx="4"/>
          </p:nvPr>
        </p:nvSpPr>
        <p:spPr>
          <a:xfrm>
            <a:off x="5249199" y="3622537"/>
            <a:ext cx="3323302" cy="2993496"/>
          </a:xfrm>
        </p:spPr>
        <p:txBody>
          <a:bodyPr/>
          <a:lstStyle/>
          <a:p>
            <a:pPr marL="285750" indent="-285750">
              <a:buFont typeface="Arial" pitchFamily="34" charset="0"/>
              <a:buChar char="•"/>
            </a:pPr>
            <a:r>
              <a:rPr lang="en-US" sz="2400" dirty="0"/>
              <a:t>Chapter 7  </a:t>
            </a:r>
            <a:r>
              <a:rPr lang="en-US" sz="2400" dirty="0" smtClean="0"/>
              <a:t>                          Fire </a:t>
            </a:r>
            <a:r>
              <a:rPr lang="en-US" sz="2400" dirty="0"/>
              <a:t>and Smoke </a:t>
            </a:r>
            <a:r>
              <a:rPr lang="en-US" sz="2400" dirty="0" smtClean="0"/>
              <a:t>  Protection </a:t>
            </a:r>
            <a:r>
              <a:rPr lang="en-US" sz="2400" dirty="0"/>
              <a:t>Features</a:t>
            </a:r>
          </a:p>
          <a:p>
            <a:pPr marL="285750" indent="-285750">
              <a:buFont typeface="Arial" pitchFamily="34" charset="0"/>
              <a:buChar char="•"/>
            </a:pPr>
            <a:r>
              <a:rPr lang="en-US" sz="2400" dirty="0"/>
              <a:t>Chapter 10  </a:t>
            </a:r>
            <a:r>
              <a:rPr lang="en-US" sz="2400" dirty="0" smtClean="0"/>
              <a:t>                        Means </a:t>
            </a:r>
            <a:r>
              <a:rPr lang="en-US" sz="2400" dirty="0"/>
              <a:t>of Egress</a:t>
            </a:r>
          </a:p>
          <a:p>
            <a:endParaRPr lang="en-US" dirty="0"/>
          </a:p>
        </p:txBody>
      </p:sp>
      <p:pic>
        <p:nvPicPr>
          <p:cNvPr id="10" name="Picture 2" descr="http://sci-engr.com/IBC-2009.jpg"/>
          <p:cNvPicPr>
            <a:picLocks noChangeAspect="1" noChangeArrowheads="1"/>
          </p:cNvPicPr>
          <p:nvPr/>
        </p:nvPicPr>
        <p:blipFill>
          <a:blip r:embed="rId2" cstate="print"/>
          <a:srcRect/>
          <a:stretch>
            <a:fillRect/>
          </a:stretch>
        </p:blipFill>
        <p:spPr bwMode="auto">
          <a:xfrm>
            <a:off x="5303455" y="656243"/>
            <a:ext cx="2007103" cy="2593156"/>
          </a:xfrm>
          <a:prstGeom prst="rect">
            <a:avLst/>
          </a:prstGeom>
          <a:noFill/>
          <a:ln>
            <a:solidFill>
              <a:schemeClr val="tx1"/>
            </a:solidFill>
          </a:ln>
          <a:effectLst>
            <a:outerShdw blurRad="50800" dist="38100" dir="2700000" algn="tl" rotWithShape="0">
              <a:prstClr val="black">
                <a:alpha val="40000"/>
              </a:prstClr>
            </a:outerShdw>
          </a:effectLst>
        </p:spPr>
      </p:pic>
      <p:pic>
        <p:nvPicPr>
          <p:cNvPr id="11" name="Picture 4" descr="http://www.brownbookshop.com/product_images/t/nfpa_101_2012__11899.jpg"/>
          <p:cNvPicPr>
            <a:picLocks noChangeAspect="1" noChangeArrowheads="1"/>
          </p:cNvPicPr>
          <p:nvPr/>
        </p:nvPicPr>
        <p:blipFill>
          <a:blip r:embed="rId3" cstate="print"/>
          <a:srcRect/>
          <a:stretch>
            <a:fillRect/>
          </a:stretch>
        </p:blipFill>
        <p:spPr bwMode="auto">
          <a:xfrm>
            <a:off x="621731" y="623077"/>
            <a:ext cx="1993529" cy="262211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t>
            </a:r>
            <a:r>
              <a:rPr lang="en-US" dirty="0" err="1" smtClean="0"/>
              <a:t>Protectives</a:t>
            </a:r>
            <a:r>
              <a:rPr lang="en-US" dirty="0" smtClean="0"/>
              <a:t> (NFPA 101)</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22" y="938212"/>
            <a:ext cx="5512307" cy="591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0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137400" cy="609600"/>
          </a:xfrm>
        </p:spPr>
        <p:txBody>
          <a:bodyPr/>
          <a:lstStyle/>
          <a:p>
            <a:pPr lvl="0"/>
            <a:r>
              <a:rPr lang="en-US" dirty="0" smtClean="0"/>
              <a:t>Opening </a:t>
            </a:r>
            <a:r>
              <a:rPr lang="en-US" dirty="0" err="1" smtClean="0"/>
              <a:t>Protectives</a:t>
            </a:r>
            <a:r>
              <a:rPr lang="en-US" dirty="0" smtClean="0"/>
              <a:t> – (IBC)</a:t>
            </a:r>
            <a:endParaRPr lang="en-US" dirty="0"/>
          </a:p>
        </p:txBody>
      </p:sp>
      <p:sp>
        <p:nvSpPr>
          <p:cNvPr id="3" name="Text Placeholder 2"/>
          <p:cNvSpPr>
            <a:spLocks noGrp="1"/>
          </p:cNvSpPr>
          <p:nvPr>
            <p:ph type="body" sz="half" idx="1"/>
          </p:nvPr>
        </p:nvSpPr>
        <p:spPr/>
        <p:txBody>
          <a:bodyPr/>
          <a:lstStyle/>
          <a:p>
            <a:endParaRPr lang="en-US"/>
          </a:p>
        </p:txBody>
      </p:sp>
      <p:sp>
        <p:nvSpPr>
          <p:cNvPr id="4" name="Chart Placeholder 3"/>
          <p:cNvSpPr>
            <a:spLocks noGrp="1"/>
          </p:cNvSpPr>
          <p:nvPr>
            <p:ph type="chart" sz="half" idx="2"/>
          </p:nvPr>
        </p:nvSpPr>
        <p:spPr/>
      </p:sp>
      <p:pic>
        <p:nvPicPr>
          <p:cNvPr id="116738" name="Picture 2" descr="http://idighardware.com/wordpress/wp-content/uploads/2009/03/IBC-715.jpg"/>
          <p:cNvPicPr>
            <a:picLocks noChangeAspect="1" noChangeArrowheads="1"/>
          </p:cNvPicPr>
          <p:nvPr/>
        </p:nvPicPr>
        <p:blipFill>
          <a:blip r:embed="rId2" cstate="print"/>
          <a:srcRect/>
          <a:stretch>
            <a:fillRect/>
          </a:stretch>
        </p:blipFill>
        <p:spPr bwMode="auto">
          <a:xfrm>
            <a:off x="72604" y="1451429"/>
            <a:ext cx="8969797" cy="46903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497112"/>
            <a:ext cx="7772400" cy="609600"/>
          </a:xfrm>
        </p:spPr>
        <p:txBody>
          <a:bodyPr/>
          <a:lstStyle/>
          <a:p>
            <a:pPr eaLnBrk="1" hangingPunct="1"/>
            <a:r>
              <a:rPr lang="en-US" smtClean="0"/>
              <a:t>Means of Egress</a:t>
            </a:r>
          </a:p>
        </p:txBody>
      </p:sp>
      <p:sp>
        <p:nvSpPr>
          <p:cNvPr id="120835" name="Rectangle 3"/>
          <p:cNvSpPr>
            <a:spLocks noGrp="1" noChangeArrowheads="1"/>
          </p:cNvSpPr>
          <p:nvPr>
            <p:ph idx="1"/>
          </p:nvPr>
        </p:nvSpPr>
        <p:spPr>
          <a:xfrm>
            <a:off x="685800" y="1433292"/>
            <a:ext cx="3552371" cy="4114800"/>
          </a:xfrm>
        </p:spPr>
        <p:txBody>
          <a:bodyPr/>
          <a:lstStyle/>
          <a:p>
            <a:pPr marL="342900" indent="-342900" eaLnBrk="1" hangingPunct="1">
              <a:buFont typeface="Arial" pitchFamily="34" charset="0"/>
              <a:buChar char="•"/>
            </a:pPr>
            <a:r>
              <a:rPr lang="en-US" sz="2400" dirty="0" smtClean="0"/>
              <a:t>A continuous and unobstructed way of travel from any point in a building or structure to a public way</a:t>
            </a:r>
          </a:p>
          <a:p>
            <a:pPr marL="342900" indent="-342900" eaLnBrk="1" hangingPunct="1">
              <a:buFont typeface="Arial" pitchFamily="34" charset="0"/>
              <a:buChar char="•"/>
            </a:pPr>
            <a:r>
              <a:rPr lang="en-US" sz="2400" dirty="0" smtClean="0"/>
              <a:t>Not every door is an egress door.</a:t>
            </a:r>
          </a:p>
          <a:p>
            <a:pPr marL="342900" indent="-342900" eaLnBrk="1" hangingPunct="1">
              <a:buFont typeface="Arial" pitchFamily="34" charset="0"/>
              <a:buChar char="•"/>
            </a:pPr>
            <a:r>
              <a:rPr lang="en-US" sz="2400" dirty="0" smtClean="0"/>
              <a:t>Not every egress door has an exit sign.</a:t>
            </a:r>
          </a:p>
        </p:txBody>
      </p:sp>
      <p:pic>
        <p:nvPicPr>
          <p:cNvPr id="123906" name="Picture 2" descr="http://www.co.jefferson.tx.us/Purchasing/Bid_Notices/IFB08-084JN/071_219Corrido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0515"/>
          <a:stretch/>
        </p:blipFill>
        <p:spPr bwMode="auto">
          <a:xfrm>
            <a:off x="4735286" y="938665"/>
            <a:ext cx="3543300" cy="4506575"/>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7057" y="1877786"/>
            <a:ext cx="1943100" cy="391885"/>
          </a:xfrm>
          <a:prstGeom prst="rect">
            <a:avLst/>
          </a:prstGeom>
          <a:solidFill>
            <a:srgbClr val="F867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1/01/Grill-Blocking-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983" y="16329"/>
            <a:ext cx="5128986" cy="684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6978" name="Picture 2" descr="http://idighardware.com/wordpress/wp-content/uploads/2012/04/Pizza-Shop-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24" y="0"/>
            <a:ext cx="5096328" cy="6817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5" y="1670277"/>
            <a:ext cx="8637814" cy="196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7282543" y="3233057"/>
            <a:ext cx="1404257"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28602" y="3638860"/>
            <a:ext cx="1289956"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7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5515" y="2661558"/>
            <a:ext cx="571500" cy="869609"/>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1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White">
          <a:xfrm>
            <a:off x="225425" y="228600"/>
            <a:ext cx="6400800" cy="6400800"/>
          </a:xfrm>
          <a:prstGeom prst="rect">
            <a:avLst/>
          </a:prstGeom>
          <a:solidFill>
            <a:srgbClr val="D645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2" name="Rectangle 3"/>
          <p:cNvSpPr>
            <a:spLocks noGrp="1" noChangeArrowheads="1"/>
          </p:cNvSpPr>
          <p:nvPr>
            <p:ph type="body" idx="1"/>
          </p:nvPr>
        </p:nvSpPr>
        <p:spPr>
          <a:xfrm>
            <a:off x="342900" y="457200"/>
            <a:ext cx="6096000" cy="5254625"/>
          </a:xfrm>
        </p:spPr>
        <p:txBody>
          <a:bodyPr>
            <a:normAutofit lnSpcReduction="10000"/>
          </a:bodyPr>
          <a:lstStyle/>
          <a:p>
            <a:pPr eaLnBrk="1" hangingPunct="1">
              <a:spcBef>
                <a:spcPct val="0"/>
              </a:spcBef>
              <a:buFontTx/>
              <a:buNone/>
              <a:defRPr/>
            </a:pPr>
            <a:r>
              <a:rPr lang="en-US" sz="1800" b="1" dirty="0" smtClean="0">
                <a:solidFill>
                  <a:schemeClr val="bg1"/>
                </a:solidFill>
              </a:rPr>
              <a:t>Program Name:	Decoded 3 – Egress and Life Safety</a:t>
            </a:r>
          </a:p>
          <a:p>
            <a:pPr eaLnBrk="1" hangingPunct="1">
              <a:buFontTx/>
              <a:buNone/>
              <a:defRPr/>
            </a:pPr>
            <a:r>
              <a:rPr lang="en-US" sz="1800" b="1" dirty="0" smtClean="0">
                <a:solidFill>
                  <a:schemeClr val="bg1"/>
                </a:solidFill>
              </a:rPr>
              <a:t>Program Number:	CDW407</a:t>
            </a:r>
          </a:p>
          <a:p>
            <a:pPr eaLnBrk="1" hangingPunct="1">
              <a:buFontTx/>
              <a:buNone/>
              <a:defRPr/>
            </a:pPr>
            <a:r>
              <a:rPr lang="en-US" sz="1800" dirty="0" smtClean="0">
                <a:solidFill>
                  <a:schemeClr val="bg1"/>
                </a:solidFill>
              </a:rPr>
              <a:t>Learning Units:	One CEH (HSW)</a:t>
            </a:r>
          </a:p>
          <a:p>
            <a:pPr eaLnBrk="1" hangingPunct="1">
              <a:buFontTx/>
              <a:buNone/>
              <a:defRPr/>
            </a:pPr>
            <a:r>
              <a:rPr lang="en-US" sz="1800" dirty="0" smtClean="0">
                <a:solidFill>
                  <a:schemeClr val="bg1"/>
                </a:solidFill>
              </a:rPr>
              <a:t>Provider Number:	J247</a:t>
            </a:r>
          </a:p>
          <a:p>
            <a:pPr eaLnBrk="1" hangingPunct="1">
              <a:buFontTx/>
              <a:buNone/>
              <a:defRPr/>
            </a:pPr>
            <a:r>
              <a:rPr lang="en-US" sz="1800" b="1" dirty="0" smtClean="0">
                <a:solidFill>
                  <a:schemeClr val="bg1"/>
                </a:solidFill>
              </a:rPr>
              <a:t>Provider Name:	Allegion</a:t>
            </a:r>
          </a:p>
          <a:p>
            <a:pPr eaLnBrk="1" hangingPunct="1">
              <a:lnSpc>
                <a:spcPct val="80000"/>
              </a:lnSpc>
              <a:buFontTx/>
              <a:buNone/>
              <a:defRPr/>
            </a:pPr>
            <a:endParaRPr lang="en-US" sz="1800" dirty="0" smtClean="0">
              <a:solidFill>
                <a:schemeClr val="bg1"/>
              </a:solidFill>
            </a:endParaRPr>
          </a:p>
          <a:p>
            <a:pPr eaLnBrk="1" hangingPunct="1">
              <a:lnSpc>
                <a:spcPct val="80000"/>
              </a:lnSpc>
              <a:buFontTx/>
              <a:buNone/>
              <a:defRPr/>
            </a:pPr>
            <a:endParaRPr lang="en-US" sz="1800" dirty="0">
              <a:solidFill>
                <a:schemeClr val="bg1"/>
              </a:solidFill>
            </a:endParaRPr>
          </a:p>
          <a:p>
            <a:pPr eaLnBrk="1" hangingPunct="1">
              <a:lnSpc>
                <a:spcPct val="80000"/>
              </a:lnSpc>
              <a:buFontTx/>
              <a:buNone/>
              <a:defRPr/>
            </a:pPr>
            <a:endParaRPr lang="en-US" sz="1800" dirty="0" smtClean="0">
              <a:solidFill>
                <a:schemeClr val="bg1"/>
              </a:solidFill>
            </a:endParaRPr>
          </a:p>
          <a:p>
            <a:pPr eaLnBrk="1" hangingPunct="1">
              <a:lnSpc>
                <a:spcPct val="80000"/>
              </a:lnSpc>
              <a:buFontTx/>
              <a:buNone/>
              <a:defRPr/>
            </a:pPr>
            <a:r>
              <a:rPr lang="en-US" sz="1800" b="1" dirty="0" smtClean="0">
                <a:solidFill>
                  <a:schemeClr val="bg1"/>
                </a:solidFill>
              </a:rPr>
              <a:t>Description:	</a:t>
            </a:r>
          </a:p>
          <a:p>
            <a:pPr marL="0" indent="0">
              <a:buNone/>
            </a:pPr>
            <a:r>
              <a:rPr lang="en-US" sz="2000" dirty="0">
                <a:solidFill>
                  <a:schemeClr val="bg1"/>
                </a:solidFill>
              </a:rPr>
              <a:t>Decoded 3 </a:t>
            </a:r>
            <a:r>
              <a:rPr lang="en-US" sz="2000" dirty="0" smtClean="0">
                <a:solidFill>
                  <a:schemeClr val="bg1"/>
                </a:solidFill>
              </a:rPr>
              <a:t>–Egress and Life Safety:  </a:t>
            </a:r>
            <a:r>
              <a:rPr lang="en-US" sz="2000" dirty="0">
                <a:solidFill>
                  <a:schemeClr val="bg1"/>
                </a:solidFill>
              </a:rPr>
              <a:t>The third class of this </a:t>
            </a:r>
            <a:r>
              <a:rPr lang="en-US" sz="2000" dirty="0" smtClean="0">
                <a:solidFill>
                  <a:schemeClr val="bg1"/>
                </a:solidFill>
              </a:rPr>
              <a:t>4-part webinar series </a:t>
            </a:r>
            <a:r>
              <a:rPr lang="en-US" sz="2000" dirty="0">
                <a:solidFill>
                  <a:schemeClr val="bg1"/>
                </a:solidFill>
              </a:rPr>
              <a:t>addresses the egress requirements of NFPA 101 – The Life Safety Code and the International Building Code.  Codes impacting egress door assemblies include the means of unlatching the door to allow egress, clear opening width and opening force, luminous egress path markings, and impact-resistance requirements for glazing.</a:t>
            </a:r>
          </a:p>
        </p:txBody>
      </p:sp>
    </p:spTree>
    <p:extLst>
      <p:ext uri="{BB962C8B-B14F-4D97-AF65-F5344CB8AC3E}">
        <p14:creationId xmlns:p14="http://schemas.microsoft.com/office/powerpoint/2010/main" val="61542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0"/>
            <a:ext cx="732893" cy="461665"/>
          </a:xfrm>
          <a:prstGeom prst="rect">
            <a:avLst/>
          </a:prstGeom>
          <a:noFill/>
        </p:spPr>
        <p:txBody>
          <a:bodyPr wrap="none" rtlCol="0">
            <a:spAutoFit/>
          </a:bodyPr>
          <a:lstStyle/>
          <a:p>
            <a:r>
              <a:rPr lang="en-US" dirty="0" smtClean="0"/>
              <a:t>P30</a:t>
            </a:r>
            <a:endParaRPr lang="en-US" dirty="0"/>
          </a:p>
        </p:txBody>
      </p:sp>
    </p:spTree>
    <p:extLst>
      <p:ext uri="{BB962C8B-B14F-4D97-AF65-F5344CB8AC3E}">
        <p14:creationId xmlns:p14="http://schemas.microsoft.com/office/powerpoint/2010/main" val="5504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1234"/>
            <a:ext cx="8686801" cy="1143000"/>
          </a:xfrm>
        </p:spPr>
        <p:txBody>
          <a:bodyPr/>
          <a:lstStyle/>
          <a:p>
            <a:r>
              <a:rPr lang="en-US" dirty="0" smtClean="0"/>
              <a:t>This is not an exit passageway.  It is an exit access.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4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
        <p:nvSpPr>
          <p:cNvPr id="2" name="Rectangle 1"/>
          <p:cNvSpPr/>
          <p:nvPr/>
        </p:nvSpPr>
        <p:spPr>
          <a:xfrm>
            <a:off x="898071" y="1485899"/>
            <a:ext cx="3774931" cy="865413"/>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03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 Exit Enclosure</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16729" y="1747157"/>
            <a:ext cx="571500" cy="1175657"/>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75515" y="2661558"/>
            <a:ext cx="571500" cy="209425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18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TextBox 2"/>
          <p:cNvSpPr txBox="1"/>
          <p:nvPr/>
        </p:nvSpPr>
        <p:spPr>
          <a:xfrm>
            <a:off x="8411107" y="0"/>
            <a:ext cx="732893" cy="461665"/>
          </a:xfrm>
          <a:prstGeom prst="rect">
            <a:avLst/>
          </a:prstGeom>
          <a:noFill/>
        </p:spPr>
        <p:txBody>
          <a:bodyPr wrap="none" rtlCol="0">
            <a:spAutoFit/>
          </a:bodyPr>
          <a:lstStyle/>
          <a:p>
            <a:r>
              <a:rPr lang="en-US" dirty="0" smtClean="0"/>
              <a:t>P34</a:t>
            </a:r>
            <a:endParaRPr lang="en-US" dirty="0"/>
          </a:p>
        </p:txBody>
      </p:sp>
    </p:spTree>
    <p:extLst>
      <p:ext uri="{BB962C8B-B14F-4D97-AF65-F5344CB8AC3E}">
        <p14:creationId xmlns:p14="http://schemas.microsoft.com/office/powerpoint/2010/main" val="181795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4" y="1424682"/>
            <a:ext cx="8409215" cy="269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877786" y="2188029"/>
            <a:ext cx="2139043"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9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866775"/>
            <a:ext cx="87439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02529" y="3249386"/>
            <a:ext cx="2563585" cy="1045028"/>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9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31" y="1123944"/>
            <a:ext cx="7903035" cy="298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68" y="4483782"/>
            <a:ext cx="8021535" cy="111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223874" y="2384766"/>
            <a:ext cx="1588320" cy="461665"/>
          </a:xfrm>
          <a:prstGeom prst="rect">
            <a:avLst/>
          </a:prstGeom>
          <a:noFill/>
        </p:spPr>
        <p:txBody>
          <a:bodyPr wrap="none" rtlCol="0">
            <a:spAutoFit/>
          </a:bodyPr>
          <a:lstStyle/>
          <a:p>
            <a:r>
              <a:rPr lang="en-US" b="1" dirty="0" smtClean="0">
                <a:solidFill>
                  <a:schemeClr val="bg2"/>
                </a:solidFill>
              </a:rPr>
              <a:t>NFPA 101</a:t>
            </a:r>
            <a:endParaRPr lang="en-US" b="1" dirty="0">
              <a:solidFill>
                <a:schemeClr val="bg2"/>
              </a:solidFill>
            </a:endParaRPr>
          </a:p>
        </p:txBody>
      </p:sp>
      <p:sp>
        <p:nvSpPr>
          <p:cNvPr id="7" name="TextBox 6"/>
          <p:cNvSpPr txBox="1"/>
          <p:nvPr/>
        </p:nvSpPr>
        <p:spPr>
          <a:xfrm rot="16200000">
            <a:off x="283413" y="4811411"/>
            <a:ext cx="715260" cy="461665"/>
          </a:xfrm>
          <a:prstGeom prst="rect">
            <a:avLst/>
          </a:prstGeom>
          <a:noFill/>
        </p:spPr>
        <p:txBody>
          <a:bodyPr wrap="none" rtlCol="0">
            <a:spAutoFit/>
          </a:bodyPr>
          <a:lstStyle/>
          <a:p>
            <a:r>
              <a:rPr lang="en-US" b="1" dirty="0">
                <a:solidFill>
                  <a:schemeClr val="bg2"/>
                </a:solidFill>
              </a:rPr>
              <a:t>I</a:t>
            </a:r>
            <a:r>
              <a:rPr lang="en-US" b="1" dirty="0" smtClean="0">
                <a:solidFill>
                  <a:schemeClr val="bg2"/>
                </a:solidFill>
              </a:rPr>
              <a:t>BC</a:t>
            </a:r>
            <a:endParaRPr lang="en-US" b="1" dirty="0">
              <a:solidFill>
                <a:schemeClr val="bg2"/>
              </a:solidFill>
            </a:endParaRPr>
          </a:p>
        </p:txBody>
      </p:sp>
    </p:spTree>
    <p:extLst>
      <p:ext uri="{BB962C8B-B14F-4D97-AF65-F5344CB8AC3E}">
        <p14:creationId xmlns:p14="http://schemas.microsoft.com/office/powerpoint/2010/main" val="15460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sp>
        <p:nvSpPr>
          <p:cNvPr id="3" name="Content Placeholder 2"/>
          <p:cNvSpPr>
            <a:spLocks noGrp="1"/>
          </p:cNvSpPr>
          <p:nvPr>
            <p:ph idx="1"/>
          </p:nvPr>
        </p:nvSpPr>
        <p:spPr/>
        <p:txBody>
          <a:bodyPr/>
          <a:lstStyle/>
          <a:p>
            <a:endParaRPr lang="en-US"/>
          </a:p>
        </p:txBody>
      </p:sp>
      <p:pic>
        <p:nvPicPr>
          <p:cNvPr id="101378" name="Picture 2" descr="Area of Refuge Entry Way Wall Sign: 7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29" y="951157"/>
            <a:ext cx="8313057" cy="50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33" y="930729"/>
            <a:ext cx="7914482"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5933" y="5415411"/>
            <a:ext cx="8114734" cy="830997"/>
          </a:xfrm>
          <a:prstGeom prst="rect">
            <a:avLst/>
          </a:prstGeom>
          <a:noFill/>
        </p:spPr>
        <p:txBody>
          <a:bodyPr wrap="square" rtlCol="0">
            <a:spAutoFit/>
          </a:bodyPr>
          <a:lstStyle/>
          <a:p>
            <a:r>
              <a:rPr lang="en-US" dirty="0" smtClean="0">
                <a:solidFill>
                  <a:schemeClr val="bg2"/>
                </a:solidFill>
              </a:rPr>
              <a:t>Travel distance may end at the beginning of an exit, at an exit discharge, or at a horizontal exit.</a:t>
            </a:r>
            <a:endParaRPr lang="en-US" dirty="0">
              <a:solidFill>
                <a:schemeClr val="bg2"/>
              </a:solidFill>
            </a:endParaRPr>
          </a:p>
        </p:txBody>
      </p:sp>
    </p:spTree>
    <p:extLst>
      <p:ext uri="{BB962C8B-B14F-4D97-AF65-F5344CB8AC3E}">
        <p14:creationId xmlns:p14="http://schemas.microsoft.com/office/powerpoint/2010/main" val="426761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Decoded 3 – Egress and Life Safety</a:t>
            </a:r>
            <a:endParaRPr lang="en-US" dirty="0"/>
          </a:p>
        </p:txBody>
      </p:sp>
      <p:sp>
        <p:nvSpPr>
          <p:cNvPr id="6" name="Content Placeholder 5"/>
          <p:cNvSpPr>
            <a:spLocks noGrp="1"/>
          </p:cNvSpPr>
          <p:nvPr>
            <p:ph idx="1"/>
          </p:nvPr>
        </p:nvSpPr>
        <p:spPr>
          <a:xfrm>
            <a:off x="457200" y="1508760"/>
            <a:ext cx="8229600" cy="4316094"/>
          </a:xfrm>
        </p:spPr>
        <p:txBody>
          <a:bodyPr/>
          <a:lstStyle/>
          <a:p>
            <a:pPr marL="0" indent="0">
              <a:buNone/>
            </a:pPr>
            <a:r>
              <a:rPr lang="en-US" sz="2000" dirty="0" smtClean="0"/>
              <a:t>Upon successful completion of the course participants should be able to:</a:t>
            </a:r>
          </a:p>
          <a:p>
            <a:pPr marL="342900" indent="-342900">
              <a:buFont typeface="+mj-lt"/>
              <a:buAutoNum type="arabicPeriod"/>
            </a:pPr>
            <a:r>
              <a:rPr lang="en-US" sz="2000" dirty="0" smtClean="0"/>
              <a:t>Identify the occupancy classification or use group for a project and understand how that classification affects code requirements.</a:t>
            </a:r>
          </a:p>
          <a:p>
            <a:pPr marL="342900" indent="-342900">
              <a:buFont typeface="+mj-lt"/>
              <a:buAutoNum type="arabicPeriod"/>
            </a:pPr>
            <a:r>
              <a:rPr lang="en-US" sz="2000" dirty="0" smtClean="0"/>
              <a:t>Describe basic life safety concepts including the 3 parts of a means of egress, travel distance, common path of travel, area of refuge, clear width, door swing, and dead end corridors.</a:t>
            </a:r>
          </a:p>
          <a:p>
            <a:pPr marL="342900" indent="-342900">
              <a:buFont typeface="+mj-lt"/>
              <a:buAutoNum type="arabicPeriod"/>
            </a:pPr>
            <a:r>
              <a:rPr lang="en-US" sz="2000" dirty="0" smtClean="0"/>
              <a:t>Apply the means of egress requirements to door openings to select the proper locking/latching hardware.</a:t>
            </a:r>
          </a:p>
          <a:p>
            <a:pPr marL="342900" indent="-342900">
              <a:buFont typeface="+mj-lt"/>
              <a:buAutoNum type="arabicPeriod"/>
            </a:pPr>
            <a:r>
              <a:rPr lang="en-US" sz="2000" dirty="0" smtClean="0"/>
              <a:t>State additional requirements for egress doors, relative to clear width, opening force, and automatic operators.</a:t>
            </a:r>
          </a:p>
          <a:p>
            <a:pPr marL="342900" indent="-342900">
              <a:buFont typeface="+mj-lt"/>
              <a:buAutoNum type="arabicPeriod"/>
            </a:pPr>
            <a:endParaRPr lang="en-US" sz="2000" dirty="0" smtClean="0"/>
          </a:p>
          <a:p>
            <a:pPr marL="342900" indent="-342900">
              <a:buFont typeface="+mj-lt"/>
              <a:buAutoNum type="arabicPeriod"/>
            </a:pPr>
            <a:endParaRPr lang="en-US" sz="2000" dirty="0" smtClean="0"/>
          </a:p>
          <a:p>
            <a:pPr marL="342900" indent="-342900">
              <a:buFont typeface="+mj-lt"/>
              <a:buAutoNum type="arabicPeriod"/>
            </a:pPr>
            <a:endParaRPr lang="en-US" sz="2000" dirty="0"/>
          </a:p>
        </p:txBody>
      </p:sp>
    </p:spTree>
    <p:extLst>
      <p:ext uri="{BB962C8B-B14F-4D97-AF65-F5344CB8AC3E}">
        <p14:creationId xmlns:p14="http://schemas.microsoft.com/office/powerpoint/2010/main" val="1096218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2642" name="Picture 2" descr="http://support.snssurveyor.com/webhelp/scr/TravelDist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73" y="871540"/>
            <a:ext cx="6962742" cy="52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0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New Educational Chapter</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184763"/>
            <a:ext cx="8572500" cy="456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33257" y="2906486"/>
            <a:ext cx="3053443"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24300" y="4152900"/>
            <a:ext cx="3341914"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29" y="1446080"/>
            <a:ext cx="8654142" cy="119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45329" y="1761425"/>
            <a:ext cx="5453742"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4000498" y="2906482"/>
            <a:ext cx="914400" cy="2530929"/>
          </a:xfrm>
          <a:prstGeom prst="down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4457698"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a:off x="2416625"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804557" y="2318657"/>
            <a:ext cx="1502229"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90457" y="2318657"/>
            <a:ext cx="0" cy="1730829"/>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12471" y="4425043"/>
            <a:ext cx="0" cy="114300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12471" y="5568043"/>
            <a:ext cx="1926770"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739241" y="4049486"/>
            <a:ext cx="0" cy="1518557"/>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br>
              <a:rPr lang="en-US" dirty="0" smtClean="0"/>
            </a:br>
            <a:r>
              <a:rPr lang="en-US" dirty="0" smtClean="0"/>
              <a:t>Example from Existing Educational Chapter</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6" y="2026160"/>
            <a:ext cx="8693126" cy="283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92727" y="2042254"/>
            <a:ext cx="3477985"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91984" y="3631568"/>
            <a:ext cx="2992687"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18808" y="4278086"/>
            <a:ext cx="432707" cy="169817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
        <p:nvSpPr>
          <p:cNvPr id="17" name="Rectangle 16"/>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7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33157" y="5127172"/>
            <a:ext cx="2008414" cy="511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52825" y="4136571"/>
            <a:ext cx="409576" cy="1790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27146" y="3873953"/>
            <a:ext cx="3524667" cy="387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4891088"/>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29013" y="4893469"/>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886200" y="4595811"/>
            <a:ext cx="0" cy="3071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6200000">
            <a:off x="3594668" y="4620645"/>
            <a:ext cx="588507" cy="605515"/>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3357563" y="4457700"/>
            <a:ext cx="785812" cy="6096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29013" y="4278087"/>
            <a:ext cx="438831" cy="624906"/>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Tree>
    <p:extLst>
      <p:ext uri="{BB962C8B-B14F-4D97-AF65-F5344CB8AC3E}">
        <p14:creationId xmlns:p14="http://schemas.microsoft.com/office/powerpoint/2010/main" val="165782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3850" y="219075"/>
            <a:ext cx="8077200" cy="762000"/>
          </a:xfrm>
        </p:spPr>
        <p:txBody>
          <a:bodyPr/>
          <a:lstStyle/>
          <a:p>
            <a:pPr eaLnBrk="1" hangingPunct="1"/>
            <a:r>
              <a:rPr lang="en-US" smtClean="0"/>
              <a:t>Courtyards, Terraces, and Roofs</a:t>
            </a:r>
          </a:p>
        </p:txBody>
      </p:sp>
      <p:pic>
        <p:nvPicPr>
          <p:cNvPr id="124931" name="Picture 6"/>
          <p:cNvPicPr>
            <a:picLocks noChangeAspect="1" noChangeArrowheads="1"/>
          </p:cNvPicPr>
          <p:nvPr/>
        </p:nvPicPr>
        <p:blipFill>
          <a:blip r:embed="rId2" cstate="print"/>
          <a:srcRect b="6148"/>
          <a:stretch>
            <a:fillRect/>
          </a:stretch>
        </p:blipFill>
        <p:spPr bwMode="auto">
          <a:xfrm>
            <a:off x="76200" y="1065213"/>
            <a:ext cx="8686800" cy="5792787"/>
          </a:xfrm>
          <a:prstGeom prst="rect">
            <a:avLst/>
          </a:prstGeom>
          <a:noFill/>
          <a:ln w="9525">
            <a:noFill/>
            <a:miter lim="800000"/>
            <a:headEnd/>
            <a:tailEnd/>
          </a:ln>
        </p:spPr>
      </p:pic>
      <p:sp>
        <p:nvSpPr>
          <p:cNvPr id="830471" name="Rectangle 7"/>
          <p:cNvSpPr>
            <a:spLocks noChangeArrowheads="1"/>
          </p:cNvSpPr>
          <p:nvPr/>
        </p:nvSpPr>
        <p:spPr bwMode="auto">
          <a:xfrm>
            <a:off x="1143000" y="2209800"/>
            <a:ext cx="4191000" cy="3505200"/>
          </a:xfrm>
          <a:prstGeom prst="rect">
            <a:avLst/>
          </a:prstGeom>
          <a:noFill/>
          <a:ln w="50800">
            <a:solidFill>
              <a:schemeClr val="bg2"/>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4" name="Picture 2" descr="http://idighardware.com/wordpress/wp-content/uploads/2010/10/HG-from-above.jpg"/>
          <p:cNvPicPr>
            <a:picLocks noChangeAspect="1" noChangeArrowheads="1"/>
          </p:cNvPicPr>
          <p:nvPr/>
        </p:nvPicPr>
        <p:blipFill rotWithShape="1">
          <a:blip r:embed="rId2">
            <a:extLst>
              <a:ext uri="{28A0092B-C50C-407E-A947-70E740481C1C}">
                <a14:useLocalDpi xmlns:a14="http://schemas.microsoft.com/office/drawing/2010/main" val="0"/>
              </a:ext>
            </a:extLst>
          </a:blip>
          <a:srcRect b="18998"/>
          <a:stretch/>
        </p:blipFill>
        <p:spPr bwMode="auto">
          <a:xfrm>
            <a:off x="389158" y="1501924"/>
            <a:ext cx="4124334" cy="410498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56" name="Picture 4" descr="http://idighardware.com/wordpress/wp-content/uploads/2013/10/b-Balcony-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58" r="18633"/>
          <a:stretch/>
        </p:blipFill>
        <p:spPr bwMode="auto">
          <a:xfrm>
            <a:off x="4816926" y="1501924"/>
            <a:ext cx="3918857" cy="410498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323850" y="219075"/>
            <a:ext cx="8077200" cy="762000"/>
          </a:xfrm>
        </p:spPr>
        <p:txBody>
          <a:bodyPr/>
          <a:lstStyle/>
          <a:p>
            <a:pPr eaLnBrk="1" hangingPunct="1"/>
            <a:r>
              <a:rPr lang="en-US" dirty="0" smtClean="0"/>
              <a:t>Courtyards, Terraces, and Roofs</a:t>
            </a:r>
          </a:p>
        </p:txBody>
      </p:sp>
    </p:spTree>
    <p:extLst>
      <p:ext uri="{BB962C8B-B14F-4D97-AF65-F5344CB8AC3E}">
        <p14:creationId xmlns:p14="http://schemas.microsoft.com/office/powerpoint/2010/main" val="2881874462"/>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1380" name="Picture 4" descr="Endeavour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062720"/>
            <a:ext cx="7930170" cy="5147129"/>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gray">
          <a:xfrm>
            <a:off x="323850" y="219075"/>
            <a:ext cx="8077200" cy="762000"/>
          </a:xfrm>
          <a:prstGeom prst="rect">
            <a:avLst/>
          </a:prstGeom>
        </p:spPr>
        <p:txBody>
          <a:bodyPr vert="horz" lIns="0" tIns="45720" rIns="91440" bIns="45720" rtlCol="0" anchor="t">
            <a:noAutofit/>
          </a:bodyPr>
          <a:lstStyle>
            <a:lvl1pPr algn="l" defTabSz="457200" rtl="0" eaLnBrk="1" latinLnBrk="0" hangingPunct="1">
              <a:spcBef>
                <a:spcPct val="0"/>
              </a:spcBef>
              <a:buNone/>
              <a:defRPr sz="2800" b="0" kern="1200">
                <a:solidFill>
                  <a:schemeClr val="bg2"/>
                </a:solidFill>
                <a:latin typeface="+mj-lt"/>
                <a:ea typeface="+mj-ea"/>
                <a:cs typeface="+mj-cs"/>
              </a:defRPr>
            </a:lvl1pPr>
          </a:lstStyle>
          <a:p>
            <a:pPr fontAlgn="auto">
              <a:spcAft>
                <a:spcPts val="0"/>
              </a:spcAft>
            </a:pPr>
            <a:r>
              <a:rPr lang="en-US" smtClean="0"/>
              <a:t>Courtyards, Terraces, and Roofs</a:t>
            </a:r>
            <a:endParaRPr lang="en-US" dirty="0" smtClean="0"/>
          </a:p>
        </p:txBody>
      </p:sp>
    </p:spTree>
    <p:extLst>
      <p:ext uri="{BB962C8B-B14F-4D97-AF65-F5344CB8AC3E}">
        <p14:creationId xmlns:p14="http://schemas.microsoft.com/office/powerpoint/2010/main" val="2156074344"/>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386188" y="2246276"/>
            <a:ext cx="7096652" cy="1200329"/>
          </a:xfrm>
          <a:prstGeom prst="rect">
            <a:avLst/>
          </a:prstGeom>
          <a:noFill/>
        </p:spPr>
        <p:txBody>
          <a:bodyPr wrap="squar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p:txBody>
      </p:sp>
      <p:pic>
        <p:nvPicPr>
          <p:cNvPr id="6" name="Picture 2" descr="Crtoon3"/>
          <p:cNvPicPr>
            <a:picLocks noChangeAspect="1" noChangeArrowheads="1"/>
          </p:cNvPicPr>
          <p:nvPr/>
        </p:nvPicPr>
        <p:blipFill>
          <a:blip r:embed="rId3">
            <a:extLst>
              <a:ext uri="{28A0092B-C50C-407E-A947-70E740481C1C}">
                <a14:useLocalDpi xmlns:a14="http://schemas.microsoft.com/office/drawing/2010/main" val="0"/>
              </a:ext>
            </a:extLst>
          </a:blip>
          <a:srcRect l="833" r="833"/>
          <a:stretch>
            <a:fillRect/>
          </a:stretch>
        </p:blipFill>
        <p:spPr bwMode="auto">
          <a:xfrm>
            <a:off x="0" y="2119365"/>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4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228600"/>
            <a:ext cx="4510314" cy="1219200"/>
          </a:xfrm>
        </p:spPr>
        <p:txBody>
          <a:bodyPr/>
          <a:lstStyle/>
          <a:p>
            <a:pPr eaLnBrk="1" hangingPunct="1"/>
            <a:r>
              <a:rPr lang="en-US" dirty="0" smtClean="0"/>
              <a:t>Readily Distinguishable</a:t>
            </a:r>
          </a:p>
        </p:txBody>
      </p:sp>
      <p:sp>
        <p:nvSpPr>
          <p:cNvPr id="126979" name="Rectangle 3"/>
          <p:cNvSpPr>
            <a:spLocks noGrp="1" noChangeArrowheads="1"/>
          </p:cNvSpPr>
          <p:nvPr>
            <p:ph idx="1"/>
          </p:nvPr>
        </p:nvSpPr>
        <p:spPr>
          <a:xfrm>
            <a:off x="685800" y="1752600"/>
            <a:ext cx="3857171" cy="4114800"/>
          </a:xfrm>
        </p:spPr>
        <p:txBody>
          <a:bodyPr/>
          <a:lstStyle/>
          <a:p>
            <a:pPr marL="342900" indent="-342900" eaLnBrk="1" hangingPunct="1">
              <a:buFont typeface="Arial" pitchFamily="34" charset="0"/>
              <a:buChar char="•"/>
            </a:pPr>
            <a:r>
              <a:rPr lang="en-US" sz="2400" dirty="0" smtClean="0"/>
              <a:t>Means of egress doors must be visible.</a:t>
            </a:r>
          </a:p>
          <a:p>
            <a:pPr marL="630238" lvl="1" indent="-287338" eaLnBrk="1" hangingPunct="1">
              <a:buFont typeface="Arial" pitchFamily="34" charset="0"/>
              <a:buChar char="•"/>
            </a:pPr>
            <a:r>
              <a:rPr lang="en-US" sz="2400" dirty="0" smtClean="0"/>
              <a:t>No mirrors</a:t>
            </a:r>
          </a:p>
          <a:p>
            <a:pPr marL="630238" lvl="1" indent="-287338" eaLnBrk="1" hangingPunct="1">
              <a:buFont typeface="Arial" pitchFamily="34" charset="0"/>
              <a:buChar char="•"/>
            </a:pPr>
            <a:r>
              <a:rPr lang="en-US" sz="2400" dirty="0" smtClean="0"/>
              <a:t>No drapes</a:t>
            </a:r>
          </a:p>
          <a:p>
            <a:pPr marL="630238" lvl="1" indent="-287338" eaLnBrk="1" hangingPunct="1">
              <a:buFont typeface="Arial" pitchFamily="34" charset="0"/>
              <a:buChar char="•"/>
            </a:pPr>
            <a:r>
              <a:rPr lang="en-US" sz="2400" dirty="0" smtClean="0"/>
              <a:t>No decorations</a:t>
            </a:r>
          </a:p>
          <a:p>
            <a:pPr marL="342900" indent="-342900" eaLnBrk="1" hangingPunct="1">
              <a:buFont typeface="Arial" pitchFamily="34" charset="0"/>
              <a:buChar char="•"/>
            </a:pPr>
            <a:r>
              <a:rPr lang="en-US" sz="2400" dirty="0" smtClean="0"/>
              <a:t>No invisible doors!</a:t>
            </a:r>
          </a:p>
        </p:txBody>
      </p:sp>
      <p:pic>
        <p:nvPicPr>
          <p:cNvPr id="126980" name="Picture 4" descr="Img_0712"/>
          <p:cNvPicPr>
            <a:picLocks noChangeAspect="1" noChangeArrowheads="1"/>
          </p:cNvPicPr>
          <p:nvPr/>
        </p:nvPicPr>
        <p:blipFill>
          <a:blip r:embed="rId3" cstate="print"/>
          <a:srcRect/>
          <a:stretch>
            <a:fillRect/>
          </a:stretch>
        </p:blipFill>
        <p:spPr bwMode="auto">
          <a:xfrm>
            <a:off x="4724400" y="707572"/>
            <a:ext cx="3829050" cy="5105400"/>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3/02/Painted-Exit-Clo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0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idighardware.com/wordpress/wp-content/uploads/2013/02/Painted-Exit-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2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0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1074" name="Picture 4" descr="fire door Mural 2"/>
          <p:cNvPicPr>
            <a:picLocks noChangeAspect="1" noChangeArrowheads="1"/>
          </p:cNvPicPr>
          <p:nvPr/>
        </p:nvPicPr>
        <p:blipFill>
          <a:blip r:embed="rId2" cstate="print"/>
          <a:srcRect/>
          <a:stretch>
            <a:fillRect/>
          </a:stretch>
        </p:blipFill>
        <p:spPr bwMode="auto">
          <a:xfrm>
            <a:off x="366510" y="42863"/>
            <a:ext cx="8440032" cy="68151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2098" name="Picture 2" descr="fire door Mural 2"/>
          <p:cNvPicPr>
            <a:picLocks noChangeAspect="1" noChangeArrowheads="1"/>
          </p:cNvPicPr>
          <p:nvPr/>
        </p:nvPicPr>
        <p:blipFill>
          <a:blip r:embed="rId2" cstate="print"/>
          <a:srcRect l="25311" t="49136" r="28943" b="18797"/>
          <a:stretch>
            <a:fillRect/>
          </a:stretch>
        </p:blipFill>
        <p:spPr bwMode="auto">
          <a:xfrm>
            <a:off x="914399" y="1437454"/>
            <a:ext cx="7229475" cy="40929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 descr="http://www.idighardware.com/wordpress/wp-content/uploads/2009/12/MFA-S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4" t="2224" b="3588"/>
          <a:stretch/>
        </p:blipFill>
        <p:spPr bwMode="auto">
          <a:xfrm>
            <a:off x="0" y="1"/>
            <a:ext cx="9157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1235"/>
            <a:ext cx="5372100" cy="564180"/>
          </a:xfrm>
          <a:solidFill>
            <a:schemeClr val="tx1">
              <a:alpha val="32000"/>
            </a:schemeClr>
          </a:solidFill>
        </p:spPr>
        <p:txBody>
          <a:bodyPr vert="horz" lIns="0" tIns="45720" rIns="91440" bIns="45720" rtlCol="0" anchor="t">
            <a:noAutofit/>
          </a:bodyPr>
          <a:lstStyle/>
          <a:p>
            <a:r>
              <a:rPr lang="en-US" b="1" dirty="0"/>
              <a:t>This was approved by the AHJ.</a:t>
            </a:r>
          </a:p>
        </p:txBody>
      </p:sp>
    </p:spTree>
    <p:extLst>
      <p:ext uri="{BB962C8B-B14F-4D97-AF65-F5344CB8AC3E}">
        <p14:creationId xmlns:p14="http://schemas.microsoft.com/office/powerpoint/2010/main" val="92316292"/>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6" name="Picture 2" descr="http://idighardware.com/wordpress/wp-content/uploads/2010/08/Entrance_-1-of-2crop-a.jpg"/>
          <p:cNvPicPr>
            <a:picLocks noChangeAspect="1" noChangeArrowheads="1"/>
          </p:cNvPicPr>
          <p:nvPr/>
        </p:nvPicPr>
        <p:blipFill rotWithShape="1">
          <a:blip r:embed="rId2">
            <a:extLst>
              <a:ext uri="{28A0092B-C50C-407E-A947-70E740481C1C}">
                <a14:useLocalDpi xmlns:a14="http://schemas.microsoft.com/office/drawing/2010/main" val="0"/>
              </a:ext>
            </a:extLst>
          </a:blip>
          <a:srcRect t="2858" b="20916"/>
          <a:stretch/>
        </p:blipFill>
        <p:spPr bwMode="auto">
          <a:xfrm>
            <a:off x="1191971" y="52164"/>
            <a:ext cx="6857999" cy="67513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416622" y="6264660"/>
            <a:ext cx="4637314" cy="538843"/>
          </a:xfrm>
          <a:solidFill>
            <a:schemeClr val="tx1">
              <a:alpha val="32000"/>
            </a:schemeClr>
          </a:solidFill>
        </p:spPr>
        <p:txBody>
          <a:bodyPr/>
          <a:lstStyle/>
          <a:p>
            <a:r>
              <a:rPr lang="en-US" b="1" dirty="0" smtClean="0"/>
              <a:t>Also approved by the AHJ.</a:t>
            </a:r>
            <a:endParaRPr lang="en-US" b="1" dirty="0"/>
          </a:p>
        </p:txBody>
      </p:sp>
    </p:spTree>
    <p:extLst>
      <p:ext uri="{BB962C8B-B14F-4D97-AF65-F5344CB8AC3E}">
        <p14:creationId xmlns:p14="http://schemas.microsoft.com/office/powerpoint/2010/main" val="101106960"/>
      </p:ext>
    </p:extLst>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pic>
        <p:nvPicPr>
          <p:cNvPr id="132098" name="Picture 2" descr="http://idighardware.com/wordpress/wp-content/uploads/2011/05/Luminous-Egress-Path-Markings-BAL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9"/>
          <a:stretch/>
        </p:blipFill>
        <p:spPr bwMode="auto">
          <a:xfrm>
            <a:off x="1301296" y="1047750"/>
            <a:ext cx="6608837" cy="55163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sp>
        <p:nvSpPr>
          <p:cNvPr id="3" name="Content Placeholder 2"/>
          <p:cNvSpPr>
            <a:spLocks noGrp="1"/>
          </p:cNvSpPr>
          <p:nvPr>
            <p:ph idx="1"/>
          </p:nvPr>
        </p:nvSpPr>
        <p:spPr/>
        <p:txBody>
          <a:bodyPr/>
          <a:lstStyle/>
          <a:p>
            <a:pPr marL="285750" indent="-285750">
              <a:buFont typeface="Arial" pitchFamily="34" charset="0"/>
              <a:buChar char="•"/>
            </a:pPr>
            <a:r>
              <a:rPr lang="en-US" sz="2400" dirty="0" smtClean="0"/>
              <a:t>Not currently required by NFPA 101 occupancy chapters</a:t>
            </a:r>
          </a:p>
          <a:p>
            <a:pPr marL="285750" indent="-285750">
              <a:buFont typeface="Arial" pitchFamily="34" charset="0"/>
              <a:buChar char="•"/>
            </a:pPr>
            <a:r>
              <a:rPr lang="en-US" sz="2400" dirty="0" smtClean="0"/>
              <a:t>Required by IBC </a:t>
            </a:r>
            <a:r>
              <a:rPr lang="en-US" sz="2400" dirty="0"/>
              <a:t>in high-rise </a:t>
            </a:r>
            <a:r>
              <a:rPr lang="en-US" sz="2400" dirty="0" smtClean="0"/>
              <a:t>buildings in Group </a:t>
            </a:r>
            <a:r>
              <a:rPr lang="en-US" sz="2400" dirty="0"/>
              <a:t>A – Assembly, B – Business, E – Educational, I – Institutional, M – Mercantile, and R-1 – </a:t>
            </a:r>
            <a:r>
              <a:rPr lang="en-US" sz="2400" dirty="0" smtClean="0"/>
              <a:t>Residential</a:t>
            </a:r>
          </a:p>
          <a:p>
            <a:pPr marL="285750" indent="-285750">
              <a:buFont typeface="Arial" pitchFamily="34" charset="0"/>
              <a:buChar char="•"/>
            </a:pPr>
            <a:r>
              <a:rPr lang="en-US" sz="2400" dirty="0" smtClean="0"/>
              <a:t>Typically required on exit discharge doors – not on doors leading to the exit.</a:t>
            </a:r>
          </a:p>
          <a:p>
            <a:pPr marL="285750" indent="-285750">
              <a:buFont typeface="Arial" pitchFamily="34" charset="0"/>
              <a:buChar char="•"/>
            </a:pPr>
            <a:r>
              <a:rPr lang="en-US" sz="2400" dirty="0" smtClean="0"/>
              <a:t>1” stripe around frame</a:t>
            </a:r>
          </a:p>
          <a:p>
            <a:pPr marL="285750" indent="-285750">
              <a:buFont typeface="Arial" pitchFamily="34" charset="0"/>
              <a:buChar char="•"/>
            </a:pPr>
            <a:r>
              <a:rPr lang="en-US" sz="2400" dirty="0" smtClean="0"/>
              <a:t>Marking on or behind hardware</a:t>
            </a:r>
          </a:p>
          <a:p>
            <a:pPr marL="285750" indent="-285750">
              <a:buFont typeface="Arial" pitchFamily="34" charset="0"/>
              <a:buChar char="•"/>
            </a:pPr>
            <a:r>
              <a:rPr lang="en-US" sz="2400" dirty="0" smtClean="0"/>
              <a:t>“Exit” in bottom 18” of door</a:t>
            </a:r>
          </a:p>
          <a:p>
            <a:pPr marL="285750" indent="-285750">
              <a:buFont typeface="Arial" pitchFamily="34" charset="0"/>
              <a:buChar char="•"/>
            </a:pPr>
            <a:r>
              <a:rPr lang="en-US" sz="2400" dirty="0" smtClean="0"/>
              <a:t>Additional marking on stairs, walls, etc.</a:t>
            </a:r>
            <a:endParaRPr lang="en-US" sz="2400" dirty="0"/>
          </a:p>
        </p:txBody>
      </p:sp>
    </p:spTree>
    <p:extLst>
      <p:ext uri="{BB962C8B-B14F-4D97-AF65-F5344CB8AC3E}">
        <p14:creationId xmlns:p14="http://schemas.microsoft.com/office/powerpoint/2010/main" val="317636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5" name="Object 4"/>
          <p:cNvGraphicFramePr>
            <a:graphicFrameLocks noChangeAspect="1"/>
          </p:cNvGraphicFramePr>
          <p:nvPr/>
        </p:nvGraphicFramePr>
        <p:xfrm>
          <a:off x="4122058" y="3395159"/>
          <a:ext cx="5021942" cy="3462842"/>
        </p:xfrm>
        <a:graphic>
          <a:graphicData uri="http://schemas.openxmlformats.org/presentationml/2006/ole">
            <mc:AlternateContent xmlns:mc="http://schemas.openxmlformats.org/markup-compatibility/2006">
              <mc:Choice xmlns:v="urn:schemas-microsoft-com:vml" Requires="v">
                <p:oleObj spid="_x0000_s93222" name="Photo House" r:id="rId3" imgW="9363475" imgH="6455677" progId="">
                  <p:embed/>
                </p:oleObj>
              </mc:Choice>
              <mc:Fallback>
                <p:oleObj name="Photo House" r:id="rId3" imgW="9363475" imgH="6455677" progId="">
                  <p:embed/>
                  <p:pic>
                    <p:nvPicPr>
                      <p:cNvPr id="0" name="Object 4"/>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122058" y="3395159"/>
                        <a:ext cx="5021942" cy="346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2" name="Rectangle 2"/>
          <p:cNvSpPr>
            <a:spLocks noGrp="1" noChangeArrowheads="1"/>
          </p:cNvSpPr>
          <p:nvPr>
            <p:ph type="title"/>
          </p:nvPr>
        </p:nvSpPr>
        <p:spPr/>
        <p:txBody>
          <a:bodyPr/>
          <a:lstStyle/>
          <a:p>
            <a:pPr eaLnBrk="1" hangingPunct="1"/>
            <a:r>
              <a:rPr lang="en-US" smtClean="0"/>
              <a:t>Size of Doors</a:t>
            </a:r>
            <a:endParaRPr lang="en-US" dirty="0" smtClean="0"/>
          </a:p>
        </p:txBody>
      </p:sp>
      <p:sp>
        <p:nvSpPr>
          <p:cNvPr id="133123" name="Rectangle 3"/>
          <p:cNvSpPr>
            <a:spLocks noGrp="1" noChangeArrowheads="1"/>
          </p:cNvSpPr>
          <p:nvPr>
            <p:ph idx="1"/>
          </p:nvPr>
        </p:nvSpPr>
        <p:spPr>
          <a:xfrm>
            <a:off x="457200" y="1159329"/>
            <a:ext cx="8229600" cy="4665525"/>
          </a:xfrm>
        </p:spPr>
        <p:txBody>
          <a:bodyPr/>
          <a:lstStyle/>
          <a:p>
            <a:pPr marL="342900" indent="-342900" eaLnBrk="1" hangingPunct="1">
              <a:buFont typeface="Arial" pitchFamily="34" charset="0"/>
              <a:buChar char="•"/>
            </a:pPr>
            <a:r>
              <a:rPr lang="en-US" sz="2400" dirty="0" smtClean="0"/>
              <a:t>32” clear width minimum</a:t>
            </a:r>
          </a:p>
          <a:p>
            <a:pPr marL="685800" lvl="1" indent="-407988" eaLnBrk="1" hangingPunct="1">
              <a:buFont typeface="Arial" pitchFamily="34" charset="0"/>
              <a:buChar char="•"/>
            </a:pPr>
            <a:r>
              <a:rPr lang="en-US" sz="2400" dirty="0" smtClean="0"/>
              <a:t>Measured with door open to 90 degrees</a:t>
            </a:r>
          </a:p>
          <a:p>
            <a:pPr marL="685800" lvl="1" indent="-407988" eaLnBrk="1" hangingPunct="1">
              <a:buFont typeface="Arial" pitchFamily="34" charset="0"/>
              <a:buChar char="•"/>
            </a:pPr>
            <a:r>
              <a:rPr lang="en-US" sz="2400" dirty="0" smtClean="0"/>
              <a:t>Between the face of the door and the stop</a:t>
            </a:r>
          </a:p>
          <a:p>
            <a:pPr marL="685800" lvl="1" indent="-407988" eaLnBrk="1" hangingPunct="1">
              <a:buFont typeface="Arial" pitchFamily="34" charset="0"/>
              <a:buChar char="•"/>
            </a:pPr>
            <a:r>
              <a:rPr lang="en-US" sz="2400" dirty="0" smtClean="0"/>
              <a:t>At least one leaf of a pair must comply</a:t>
            </a:r>
          </a:p>
          <a:p>
            <a:pPr marL="342900" indent="-342900" eaLnBrk="1" hangingPunct="1">
              <a:buFont typeface="Arial" pitchFamily="34" charset="0"/>
              <a:buChar char="•"/>
            </a:pPr>
            <a:r>
              <a:rPr lang="en-US" sz="2400" dirty="0" smtClean="0"/>
              <a:t>48” wide nominal max. (IBC/IFC only – not NFPA 101)</a:t>
            </a:r>
          </a:p>
          <a:p>
            <a:pPr marL="342900" indent="-342900" eaLnBrk="1" hangingPunct="1">
              <a:buFont typeface="Arial" pitchFamily="34" charset="0"/>
              <a:buChar char="•"/>
            </a:pPr>
            <a:r>
              <a:rPr lang="en-US" sz="2400" dirty="0" smtClean="0"/>
              <a:t>80” high nominal min.</a:t>
            </a:r>
          </a:p>
          <a:p>
            <a:pPr marL="342900" indent="-342900" eaLnBrk="1" hangingPunct="1">
              <a:buFont typeface="Arial" pitchFamily="34" charset="0"/>
              <a:buChar char="•"/>
            </a:pPr>
            <a:r>
              <a:rPr lang="en-US" sz="2400" dirty="0" smtClean="0"/>
              <a:t>78” to the closer arm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424287" y="3986781"/>
            <a:ext cx="6226883" cy="1938992"/>
          </a:xfrm>
          <a:prstGeom prst="rect">
            <a:avLst/>
          </a:prstGeom>
          <a:noFill/>
        </p:spPr>
        <p:txBody>
          <a:bodyPr wrap="square" rtlCol="0">
            <a:spAutoFit/>
          </a:bodyPr>
          <a:lstStyle/>
          <a:p>
            <a:r>
              <a:rPr lang="en-US" sz="2000" dirty="0" smtClean="0"/>
              <a:t>If you will be taking the COR140 exam, please sign up individually via DHI.org.</a:t>
            </a:r>
          </a:p>
          <a:p>
            <a:r>
              <a:rPr lang="en-US" sz="2000" dirty="0"/>
              <a:t>	</a:t>
            </a:r>
            <a:r>
              <a:rPr lang="en-US" sz="2000" dirty="0" smtClean="0"/>
              <a:t>40 multiple-choice questions</a:t>
            </a:r>
          </a:p>
          <a:p>
            <a:r>
              <a:rPr lang="en-US" sz="2000" dirty="0"/>
              <a:t>	</a:t>
            </a:r>
            <a:r>
              <a:rPr lang="en-US" sz="2000" dirty="0" smtClean="0"/>
              <a:t>90 minutes</a:t>
            </a:r>
          </a:p>
          <a:p>
            <a:r>
              <a:rPr lang="en-US" sz="2000" dirty="0" smtClean="0"/>
              <a:t>	open book</a:t>
            </a:r>
          </a:p>
          <a:p>
            <a:r>
              <a:rPr lang="en-US" sz="2000" dirty="0"/>
              <a:t>	</a:t>
            </a:r>
            <a:r>
              <a:rPr lang="en-US" sz="2000" dirty="0" smtClean="0"/>
              <a:t>$450 members, $550 non-members</a:t>
            </a:r>
            <a:endParaRPr lang="en-US" sz="1800" dirty="0" smtClean="0"/>
          </a:p>
        </p:txBody>
      </p:sp>
      <p:sp>
        <p:nvSpPr>
          <p:cNvPr id="5" name="TextBox 4"/>
          <p:cNvSpPr txBox="1"/>
          <p:nvPr/>
        </p:nvSpPr>
        <p:spPr>
          <a:xfrm>
            <a:off x="424287" y="2032916"/>
            <a:ext cx="5258171" cy="1323439"/>
          </a:xfrm>
          <a:prstGeom prst="rect">
            <a:avLst/>
          </a:prstGeom>
          <a:noFill/>
        </p:spPr>
        <p:txBody>
          <a:bodyPr wrap="none" rtlCol="0">
            <a:spAutoFit/>
          </a:bodyPr>
          <a:lstStyle/>
          <a:p>
            <a:r>
              <a:rPr lang="en-US" sz="2000" dirty="0" smtClean="0"/>
              <a:t>Audio Dial-In - US &amp; Canada: 866-430-4132 </a:t>
            </a:r>
          </a:p>
          <a:p>
            <a:r>
              <a:rPr lang="en-US" sz="2000" dirty="0" smtClean="0"/>
              <a:t>Audio Code: 781-453-5306</a:t>
            </a:r>
          </a:p>
          <a:p>
            <a:r>
              <a:rPr lang="en-US" sz="2000" dirty="0" smtClean="0"/>
              <a:t>Mute your phone (*6 to mute, #6 to unmute).</a:t>
            </a:r>
          </a:p>
          <a:p>
            <a:r>
              <a:rPr lang="en-US" sz="2000" dirty="0" smtClean="0"/>
              <a:t>This webinar is being recorded.</a:t>
            </a:r>
          </a:p>
        </p:txBody>
      </p:sp>
    </p:spTree>
    <p:extLst>
      <p:ext uri="{BB962C8B-B14F-4D97-AF65-F5344CB8AC3E}">
        <p14:creationId xmlns:p14="http://schemas.microsoft.com/office/powerpoint/2010/main" val="262470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49250" y="300038"/>
            <a:ext cx="5867400" cy="609600"/>
          </a:xfrm>
        </p:spPr>
        <p:txBody>
          <a:bodyPr/>
          <a:lstStyle/>
          <a:p>
            <a:pPr eaLnBrk="1" hangingPunct="1"/>
            <a:r>
              <a:rPr lang="en-US" smtClean="0"/>
              <a:t>Swing Clear Hinges</a:t>
            </a:r>
          </a:p>
        </p:txBody>
      </p:sp>
      <p:sp>
        <p:nvSpPr>
          <p:cNvPr id="134147" name="Rectangle 3"/>
          <p:cNvSpPr>
            <a:spLocks noGrp="1" noChangeArrowheads="1"/>
          </p:cNvSpPr>
          <p:nvPr>
            <p:ph idx="1"/>
          </p:nvPr>
        </p:nvSpPr>
        <p:spPr>
          <a:xfrm>
            <a:off x="408214" y="1138238"/>
            <a:ext cx="3598636" cy="4114800"/>
          </a:xfrm>
        </p:spPr>
        <p:txBody>
          <a:bodyPr/>
          <a:lstStyle/>
          <a:p>
            <a:pPr marL="285750" indent="-285750" eaLnBrk="1" hangingPunct="1">
              <a:buFont typeface="Arial" pitchFamily="34" charset="0"/>
              <a:buChar char="•"/>
            </a:pPr>
            <a:r>
              <a:rPr lang="en-US" sz="2400" dirty="0" smtClean="0"/>
              <a:t>May be used to gain more clearance on existing openings.</a:t>
            </a:r>
          </a:p>
        </p:txBody>
      </p:sp>
      <p:pic>
        <p:nvPicPr>
          <p:cNvPr id="134148" name="Picture 4" descr="hinge3"/>
          <p:cNvPicPr>
            <a:picLocks noChangeAspect="1" noChangeArrowheads="1"/>
          </p:cNvPicPr>
          <p:nvPr/>
        </p:nvPicPr>
        <p:blipFill>
          <a:blip r:embed="rId2" cstate="print"/>
          <a:srcRect/>
          <a:stretch>
            <a:fillRect/>
          </a:stretch>
        </p:blipFill>
        <p:spPr bwMode="auto">
          <a:xfrm>
            <a:off x="4267200" y="1752600"/>
            <a:ext cx="4191000" cy="3570288"/>
          </a:xfrm>
          <a:prstGeom prst="rect">
            <a:avLst/>
          </a:prstGeom>
          <a:noFill/>
          <a:ln w="9525">
            <a:noFill/>
            <a:miter lim="800000"/>
            <a:headEnd/>
            <a:tailEnd/>
          </a:ln>
        </p:spPr>
      </p:pic>
      <p:pic>
        <p:nvPicPr>
          <p:cNvPr id="134149" name="Picture 5" descr="BB1262_M"/>
          <p:cNvPicPr>
            <a:picLocks noChangeAspect="1" noChangeArrowheads="1"/>
          </p:cNvPicPr>
          <p:nvPr/>
        </p:nvPicPr>
        <p:blipFill>
          <a:blip r:embed="rId3" cstate="print"/>
          <a:srcRect/>
          <a:stretch>
            <a:fillRect/>
          </a:stretch>
        </p:blipFill>
        <p:spPr bwMode="auto">
          <a:xfrm>
            <a:off x="1190172" y="2833920"/>
            <a:ext cx="2078038" cy="304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22" name="Picture 2" descr="http://idighardware.com/wordpress/wp-content/uploads/2010/12/Unequal-Pai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278" y="-1"/>
            <a:ext cx="5226958" cy="6886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4146" name="Picture 2" descr="http://idighardware.com/wordpress/wp-content/uploads/2010/12/Hotel-Brid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06" y="190045"/>
            <a:ext cx="4801054" cy="6509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(IBC)</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5725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(NFPA 101)</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smtClean="0"/>
              <a:t>NFPA 101 limits the 4” projections to 34”-48” above the floor, hinge side only, only to address panic hardware. </a:t>
            </a:r>
            <a:endParaRPr lang="en-US" sz="2800" b="0" dirty="0"/>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2732346"/>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2747802"/>
            <a:ext cx="0" cy="505327"/>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3260333"/>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721894"/>
            <a:ext cx="0" cy="411077"/>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3191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When is a door required to swing in the direction of egress?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707574"/>
            <a:ext cx="5867400" cy="609600"/>
          </a:xfrm>
        </p:spPr>
        <p:txBody>
          <a:bodyPr/>
          <a:lstStyle/>
          <a:p>
            <a:pPr eaLnBrk="1" hangingPunct="1"/>
            <a:r>
              <a:rPr lang="en-US" dirty="0" smtClean="0"/>
              <a:t>Door Swing</a:t>
            </a:r>
          </a:p>
        </p:txBody>
      </p:sp>
      <p:sp>
        <p:nvSpPr>
          <p:cNvPr id="138243" name="Rectangle 3"/>
          <p:cNvSpPr>
            <a:spLocks noGrp="1" noChangeArrowheads="1"/>
          </p:cNvSpPr>
          <p:nvPr>
            <p:ph idx="1"/>
          </p:nvPr>
        </p:nvSpPr>
        <p:spPr>
          <a:xfrm>
            <a:off x="381000" y="1752600"/>
            <a:ext cx="4419600" cy="4114800"/>
          </a:xfrm>
        </p:spPr>
        <p:txBody>
          <a:bodyPr/>
          <a:lstStyle/>
          <a:p>
            <a:pPr marL="285750" indent="-285750" eaLnBrk="1" hangingPunct="1">
              <a:buFont typeface="Arial" pitchFamily="34" charset="0"/>
              <a:buChar char="•"/>
            </a:pPr>
            <a:r>
              <a:rPr lang="en-US" sz="2400" dirty="0" smtClean="0"/>
              <a:t>Egress doors shall be side-hinged swinging</a:t>
            </a:r>
          </a:p>
          <a:p>
            <a:pPr marL="293688" lvl="1" indent="-293688" eaLnBrk="1" hangingPunct="1">
              <a:buFont typeface="Arial" pitchFamily="34" charset="0"/>
              <a:buChar char="•"/>
            </a:pPr>
            <a:r>
              <a:rPr lang="en-US" sz="2400" dirty="0" smtClean="0"/>
              <a:t>Exceptions – consult codes</a:t>
            </a:r>
          </a:p>
          <a:p>
            <a:pPr marL="285750" indent="-285750" eaLnBrk="1" hangingPunct="1">
              <a:buFont typeface="Arial" pitchFamily="34" charset="0"/>
              <a:buChar char="•"/>
            </a:pPr>
            <a:r>
              <a:rPr lang="en-US" sz="2400" dirty="0" smtClean="0"/>
              <a:t>Swing in the direction of egress:</a:t>
            </a:r>
          </a:p>
          <a:p>
            <a:pPr marL="679450" lvl="1" indent="-385763" eaLnBrk="1" hangingPunct="1">
              <a:buFont typeface="Arial" pitchFamily="34" charset="0"/>
              <a:buChar char="•"/>
            </a:pPr>
            <a:r>
              <a:rPr lang="en-US" sz="2400" dirty="0"/>
              <a:t>W</a:t>
            </a:r>
            <a:r>
              <a:rPr lang="en-US" sz="2400" dirty="0" smtClean="0"/>
              <a:t>hen serving an occupant load of 50 or more</a:t>
            </a:r>
          </a:p>
          <a:p>
            <a:pPr marL="679450" lvl="1" indent="-385763" eaLnBrk="1" hangingPunct="1">
              <a:buFont typeface="Arial" pitchFamily="34" charset="0"/>
              <a:buChar char="•"/>
            </a:pPr>
            <a:r>
              <a:rPr lang="en-US" sz="2400" dirty="0" smtClean="0"/>
              <a:t>Group H occupancy</a:t>
            </a:r>
          </a:p>
          <a:p>
            <a:pPr marL="679450" lvl="1" indent="-385763" eaLnBrk="1" hangingPunct="1">
              <a:buFont typeface="Arial" pitchFamily="34" charset="0"/>
              <a:buChar char="•"/>
            </a:pPr>
            <a:r>
              <a:rPr lang="en-US" sz="2400" dirty="0" smtClean="0"/>
              <a:t>When swinging into an exit enclosure (NFPA 101)</a:t>
            </a:r>
          </a:p>
        </p:txBody>
      </p:sp>
      <p:pic>
        <p:nvPicPr>
          <p:cNvPr id="138244" name="Picture 5" descr="IMG_0223"/>
          <p:cNvPicPr>
            <a:picLocks noChangeAspect="1" noChangeArrowheads="1"/>
          </p:cNvPicPr>
          <p:nvPr/>
        </p:nvPicPr>
        <p:blipFill>
          <a:blip r:embed="rId3" cstate="print"/>
          <a:srcRect/>
          <a:stretch>
            <a:fillRect/>
          </a:stretch>
        </p:blipFill>
        <p:spPr bwMode="auto">
          <a:xfrm>
            <a:off x="5105400" y="892614"/>
            <a:ext cx="3679825" cy="490696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a:t>Required </a:t>
            </a:r>
            <a:r>
              <a:rPr lang="en-US" sz="2400" dirty="0" smtClean="0"/>
              <a:t>(corridor) width </a:t>
            </a:r>
            <a:r>
              <a:rPr lang="en-US" sz="2400" dirty="0"/>
              <a:t>is calculated based on occupant load.</a:t>
            </a:r>
          </a:p>
          <a:p>
            <a:pPr marL="285750" indent="-285750">
              <a:buFont typeface="Arial" pitchFamily="34" charset="0"/>
              <a:buChar char="•"/>
            </a:pPr>
            <a:r>
              <a:rPr lang="en-US" sz="2400" dirty="0" smtClean="0"/>
              <a:t>Measurement Point 1:  Must encroach no more than ½ of the required (corridor) width at any point in door swing.</a:t>
            </a:r>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41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Measurement Point 2:  7” maximum encroachment on required minimum (corridor) width when door is fully open.</a:t>
            </a:r>
          </a:p>
          <a:p>
            <a:pPr marL="285750" indent="-285750">
              <a:buFont typeface="Arial" pitchFamily="34" charset="0"/>
              <a:buChar char="•"/>
            </a:pPr>
            <a:r>
              <a:rPr lang="en-US" sz="2400" dirty="0" smtClean="0"/>
              <a:t>Be careful of </a:t>
            </a:r>
            <a:r>
              <a:rPr lang="en-US" sz="2400" dirty="0" err="1" smtClean="0"/>
              <a:t>cush</a:t>
            </a:r>
            <a:r>
              <a:rPr lang="en-US" sz="2400" dirty="0" smtClean="0"/>
              <a:t> closers and overhead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P69</a:t>
            </a:r>
            <a:endParaRPr lang="en-US" dirty="0"/>
          </a:p>
        </p:txBody>
      </p:sp>
    </p:spTree>
    <p:extLst>
      <p:ext uri="{BB962C8B-B14F-4D97-AF65-F5344CB8AC3E}">
        <p14:creationId xmlns:p14="http://schemas.microsoft.com/office/powerpoint/2010/main" val="31189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0" y="1049145"/>
            <a:ext cx="9144000" cy="4807974"/>
            <a:chOff x="0" y="1049145"/>
            <a:chExt cx="9144000" cy="4807974"/>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82" r="22192" b="6250"/>
            <a:stretch/>
          </p:blipFill>
          <p:spPr bwMode="auto">
            <a:xfrm>
              <a:off x="0" y="1049145"/>
              <a:ext cx="9144000" cy="480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3641271" y="4506687"/>
              <a:ext cx="1143000" cy="751114"/>
            </a:xfrm>
            <a:prstGeom prst="right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681843" y="1681843"/>
              <a:ext cx="1208314" cy="375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2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a:p>
            <a:pPr marL="679450" lvl="1" indent="-336550" eaLnBrk="1" hangingPunct="1">
              <a:buFont typeface="Arial" pitchFamily="34" charset="0"/>
              <a:buChar char="•"/>
            </a:pPr>
            <a:r>
              <a:rPr lang="en-US" sz="2400" dirty="0" smtClean="0"/>
              <a:t>15 pounds to release latch</a:t>
            </a:r>
          </a:p>
          <a:p>
            <a:pPr marL="679450" lvl="1" indent="-336550" eaLnBrk="1" hangingPunct="1">
              <a:buFont typeface="Arial" pitchFamily="34" charset="0"/>
              <a:buChar char="•"/>
            </a:pPr>
            <a:r>
              <a:rPr lang="en-US" sz="2400" dirty="0" smtClean="0"/>
              <a:t>30 pounds to set the door in motion</a:t>
            </a:r>
          </a:p>
          <a:p>
            <a:pPr marL="679450" lvl="1" indent="-336550" eaLnBrk="1" hangingPunct="1">
              <a:buFont typeface="Arial" pitchFamily="34" charset="0"/>
              <a:buChar char="•"/>
            </a:pPr>
            <a:r>
              <a:rPr lang="en-US" sz="2400" dirty="0" smtClean="0"/>
              <a:t>15 pounds to swing door to fully-open position</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4465"/>
            <a:ext cx="732893" cy="461665"/>
          </a:xfrm>
          <a:prstGeom prst="rect">
            <a:avLst/>
          </a:prstGeom>
          <a:noFill/>
        </p:spPr>
        <p:txBody>
          <a:bodyPr wrap="none" rtlCol="0">
            <a:spAutoFit/>
          </a:bodyPr>
          <a:lstStyle/>
          <a:p>
            <a:r>
              <a:rPr lang="en-US" dirty="0" smtClean="0"/>
              <a:t>P71</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sp>
        <p:nvSpPr>
          <p:cNvPr id="143363" name="Rectangle 3"/>
          <p:cNvSpPr>
            <a:spLocks noGrp="1" noChangeArrowheads="1"/>
          </p:cNvSpPr>
          <p:nvPr>
            <p:ph idx="1"/>
          </p:nvPr>
        </p:nvSpPr>
        <p:spPr>
          <a:xfrm>
            <a:off x="457199" y="1673340"/>
            <a:ext cx="4669971" cy="4151514"/>
          </a:xfrm>
          <a:noFill/>
        </p:spPr>
        <p:txBody>
          <a:bodyPr/>
          <a:lstStyle/>
          <a:p>
            <a:pPr marL="342900" indent="-342900" eaLnBrk="1" hangingPunct="1">
              <a:buFont typeface="Arial" pitchFamily="34" charset="0"/>
              <a:buChar char="•"/>
            </a:pPr>
            <a:r>
              <a:rPr lang="en-US" sz="2400" dirty="0" smtClean="0"/>
              <a:t>In the event of a power failure:</a:t>
            </a:r>
          </a:p>
          <a:p>
            <a:pPr marL="630238" lvl="1" indent="-287338" eaLnBrk="1" hangingPunct="1">
              <a:buFont typeface="Arial" pitchFamily="34" charset="0"/>
              <a:buChar char="•"/>
            </a:pPr>
            <a:r>
              <a:rPr lang="en-US" sz="2400" dirty="0" smtClean="0"/>
              <a:t>15 pounds to release latch</a:t>
            </a:r>
          </a:p>
          <a:p>
            <a:pPr marL="630238" lvl="1" indent="-287338" eaLnBrk="1" hangingPunct="1">
              <a:buFont typeface="Arial" pitchFamily="34" charset="0"/>
              <a:buChar char="•"/>
            </a:pPr>
            <a:r>
              <a:rPr lang="en-US" sz="2400" dirty="0" smtClean="0"/>
              <a:t>50 pounds to set door in motion</a:t>
            </a:r>
          </a:p>
          <a:p>
            <a:pPr marL="630238" lvl="1" indent="-287338" eaLnBrk="1" hangingPunct="1">
              <a:buFont typeface="Arial" pitchFamily="34" charset="0"/>
              <a:buChar char="•"/>
            </a:pPr>
            <a:r>
              <a:rPr lang="en-US" sz="2400" dirty="0" smtClean="0"/>
              <a:t>15 pounds to open to fully-open position</a:t>
            </a:r>
          </a:p>
          <a:p>
            <a:pPr marL="342900" indent="-342900" eaLnBrk="1" hangingPunct="1">
              <a:buFont typeface="Arial" pitchFamily="34" charset="0"/>
              <a:buChar char="•"/>
            </a:pPr>
            <a:r>
              <a:rPr lang="en-US" sz="2400" dirty="0" smtClean="0"/>
              <a:t>Full-Power Operated - A156.10</a:t>
            </a:r>
          </a:p>
          <a:p>
            <a:pPr marL="342900" indent="-342900" eaLnBrk="1" hangingPunct="1">
              <a:buFont typeface="Arial" pitchFamily="34" charset="0"/>
              <a:buChar char="•"/>
            </a:pPr>
            <a:r>
              <a:rPr lang="en-US" sz="2400" dirty="0" smtClean="0"/>
              <a:t>Power-Assist and Low Energy - A156.19</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533400"/>
            <a:ext cx="5867400" cy="1066800"/>
          </a:xfrm>
        </p:spPr>
        <p:txBody>
          <a:bodyPr/>
          <a:lstStyle/>
          <a:p>
            <a:pPr eaLnBrk="1" hangingPunct="1"/>
            <a:r>
              <a:rPr lang="en-US" dirty="0" smtClean="0"/>
              <a:t>Door Operations</a:t>
            </a:r>
          </a:p>
        </p:txBody>
      </p:sp>
      <p:sp>
        <p:nvSpPr>
          <p:cNvPr id="150531" name="Rectangle 3"/>
          <p:cNvSpPr>
            <a:spLocks noGrp="1" noChangeArrowheads="1"/>
          </p:cNvSpPr>
          <p:nvPr>
            <p:ph idx="1"/>
          </p:nvPr>
        </p:nvSpPr>
        <p:spPr>
          <a:xfrm>
            <a:off x="381000" y="1981200"/>
            <a:ext cx="3537857" cy="4114800"/>
          </a:xfrm>
        </p:spPr>
        <p:txBody>
          <a:bodyPr/>
          <a:lstStyle/>
          <a:p>
            <a:pPr marL="285750" indent="-285750" eaLnBrk="1" hangingPunct="1">
              <a:buFont typeface="Arial" pitchFamily="34" charset="0"/>
              <a:buChar char="•"/>
            </a:pPr>
            <a:r>
              <a:rPr lang="en-US" sz="2400" dirty="0" smtClean="0"/>
              <a:t>Readily </a:t>
            </a:r>
            <a:r>
              <a:rPr lang="en-US" sz="2400" dirty="0" err="1" smtClean="0"/>
              <a:t>openable</a:t>
            </a:r>
            <a:endParaRPr lang="en-US" sz="2400" dirty="0" smtClean="0"/>
          </a:p>
          <a:p>
            <a:pPr marL="285750" indent="-285750" eaLnBrk="1" hangingPunct="1">
              <a:buFont typeface="Arial" pitchFamily="34" charset="0"/>
              <a:buChar char="•"/>
            </a:pPr>
            <a:r>
              <a:rPr lang="en-US" sz="2400" dirty="0" smtClean="0"/>
              <a:t>No key or special knowledge or effort</a:t>
            </a:r>
          </a:p>
          <a:p>
            <a:pPr marL="285750" indent="-285750" eaLnBrk="1" hangingPunct="1">
              <a:buFont typeface="Arial" pitchFamily="34" charset="0"/>
              <a:buChar char="•"/>
            </a:pPr>
            <a:r>
              <a:rPr lang="en-US" sz="2400" dirty="0" smtClean="0"/>
              <a:t>One motion to unlatch (with exceptions)</a:t>
            </a:r>
          </a:p>
          <a:p>
            <a:pPr eaLnBrk="1" hangingPunct="1"/>
            <a:endParaRPr lang="en-US" dirty="0" smtClean="0"/>
          </a:p>
        </p:txBody>
      </p:sp>
      <p:pic>
        <p:nvPicPr>
          <p:cNvPr id="4" name="Picture 3" descr="exit Bar"/>
          <p:cNvPicPr>
            <a:picLocks noChangeAspect="1" noChangeArrowheads="1"/>
          </p:cNvPicPr>
          <p:nvPr/>
        </p:nvPicPr>
        <p:blipFill rotWithShape="1">
          <a:blip r:embed="rId3" cstate="print"/>
          <a:srcRect l="18929" r="19465"/>
          <a:stretch/>
        </p:blipFill>
        <p:spPr bwMode="auto">
          <a:xfrm>
            <a:off x="4145442" y="800100"/>
            <a:ext cx="4067832" cy="49475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idighardware.com/wordpress/wp-content/uploads/2012/04/Rim-x-Removable-Mull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0290" name="Picture 2" descr="http://idighardware.com/wordpress/wp-content/uploads/2011/08/IMG_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3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5474" name="Picture 2" descr="http://idighardware.com/wordpress/wp-content/uploads/2013/03/Health-Care-Facility-Pan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992" y="16328"/>
            <a:ext cx="5161643" cy="6874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d-orbit"/>
          <p:cNvPicPr>
            <a:picLocks noChangeAspect="1" noChangeArrowheads="1"/>
          </p:cNvPicPr>
          <p:nvPr/>
        </p:nvPicPr>
        <p:blipFill>
          <a:blip r:embed="rId3" cstate="print"/>
          <a:srcRect/>
          <a:stretch>
            <a:fillRect/>
          </a:stretch>
        </p:blipFill>
        <p:spPr bwMode="auto">
          <a:xfrm>
            <a:off x="6056313" y="3725863"/>
            <a:ext cx="2325687" cy="1981200"/>
          </a:xfrm>
          <a:prstGeom prst="rect">
            <a:avLst/>
          </a:prstGeom>
          <a:noFill/>
          <a:ln w="57150">
            <a:solidFill>
              <a:srgbClr val="FF0000"/>
            </a:solidFill>
            <a:miter lim="800000"/>
            <a:headEnd/>
            <a:tailEnd/>
          </a:ln>
        </p:spPr>
      </p:pic>
      <p:sp>
        <p:nvSpPr>
          <p:cNvPr id="4100" name="Rectangle 3"/>
          <p:cNvSpPr>
            <a:spLocks noGrp="1" noChangeArrowheads="1"/>
          </p:cNvSpPr>
          <p:nvPr>
            <p:ph type="title"/>
          </p:nvPr>
        </p:nvSpPr>
        <p:spPr>
          <a:xfrm>
            <a:off x="720725" y="409575"/>
            <a:ext cx="7772400" cy="990600"/>
          </a:xfrm>
          <a:noFill/>
        </p:spPr>
        <p:txBody>
          <a:bodyPr lIns="90488" tIns="44450" rIns="90488" bIns="44450" anchor="ctr"/>
          <a:lstStyle/>
          <a:p>
            <a:pPr eaLnBrk="1" hangingPunct="1"/>
            <a:r>
              <a:rPr lang="en-US" smtClean="0"/>
              <a:t> </a:t>
            </a:r>
          </a:p>
        </p:txBody>
      </p:sp>
      <p:sp>
        <p:nvSpPr>
          <p:cNvPr id="4102" name="Rectangle 5"/>
          <p:cNvSpPr>
            <a:spLocks noGrp="1" noChangeArrowheads="1"/>
          </p:cNvSpPr>
          <p:nvPr>
            <p:ph idx="1"/>
          </p:nvPr>
        </p:nvSpPr>
        <p:spPr>
          <a:xfrm>
            <a:off x="381000" y="2057400"/>
            <a:ext cx="4572000" cy="3600450"/>
          </a:xfrm>
          <a:noFill/>
        </p:spPr>
        <p:txBody>
          <a:bodyPr lIns="90488" tIns="44450" rIns="90488" bIns="44450"/>
          <a:lstStyle/>
          <a:p>
            <a:pPr marL="285750" indent="-285750" eaLnBrk="1" hangingPunct="1">
              <a:buFont typeface="Arial" pitchFamily="34" charset="0"/>
              <a:buChar char="•"/>
            </a:pPr>
            <a:r>
              <a:rPr lang="en-US" sz="2400" dirty="0" smtClean="0"/>
              <a:t>Easy to grasp</a:t>
            </a:r>
          </a:p>
          <a:p>
            <a:pPr marL="285750" indent="-285750" eaLnBrk="1" hangingPunct="1">
              <a:buFont typeface="Arial" pitchFamily="34" charset="0"/>
              <a:buChar char="•"/>
            </a:pPr>
            <a:r>
              <a:rPr lang="en-US" sz="2400" dirty="0" smtClean="0"/>
              <a:t>Operable with one hand</a:t>
            </a:r>
          </a:p>
          <a:p>
            <a:pPr marL="285750" indent="-285750" eaLnBrk="1" hangingPunct="1">
              <a:buFont typeface="Arial" pitchFamily="34" charset="0"/>
              <a:buChar char="•"/>
            </a:pPr>
            <a:r>
              <a:rPr lang="en-US" sz="2400" dirty="0" smtClean="0"/>
              <a:t>No tight grasping</a:t>
            </a:r>
          </a:p>
          <a:p>
            <a:pPr marL="285750" indent="-285750" eaLnBrk="1" hangingPunct="1">
              <a:buFont typeface="Arial" pitchFamily="34" charset="0"/>
              <a:buChar char="•"/>
            </a:pPr>
            <a:r>
              <a:rPr lang="en-US" sz="2400" dirty="0" smtClean="0"/>
              <a:t>No tight pinching</a:t>
            </a:r>
          </a:p>
          <a:p>
            <a:pPr marL="285750" indent="-285750" eaLnBrk="1" hangingPunct="1">
              <a:buFont typeface="Arial" pitchFamily="34" charset="0"/>
              <a:buChar char="•"/>
            </a:pPr>
            <a:r>
              <a:rPr lang="en-US" sz="2400" dirty="0" smtClean="0"/>
              <a:t>No twisting of the wrist</a:t>
            </a:r>
          </a:p>
        </p:txBody>
      </p:sp>
      <p:sp>
        <p:nvSpPr>
          <p:cNvPr id="4101" name="Rectangle 4"/>
          <p:cNvSpPr>
            <a:spLocks noChangeArrowheads="1"/>
          </p:cNvSpPr>
          <p:nvPr/>
        </p:nvSpPr>
        <p:spPr bwMode="auto">
          <a:xfrm>
            <a:off x="381000" y="685800"/>
            <a:ext cx="4267200" cy="1143000"/>
          </a:xfrm>
          <a:prstGeom prst="rect">
            <a:avLst/>
          </a:prstGeom>
          <a:noFill/>
          <a:ln w="12700">
            <a:noFill/>
            <a:miter lim="800000"/>
            <a:headEnd/>
            <a:tailEnd/>
          </a:ln>
        </p:spPr>
        <p:txBody>
          <a:bodyPr lIns="90488" tIns="44450" rIns="90488" bIns="44450" anchor="ctr"/>
          <a:lstStyle/>
          <a:p>
            <a:pPr defTabSz="917575" eaLnBrk="0" hangingPunct="0"/>
            <a:r>
              <a:rPr lang="en-US" sz="3000" b="1" dirty="0" smtClean="0">
                <a:solidFill>
                  <a:srgbClr val="747678"/>
                </a:solidFill>
                <a:latin typeface="+mj-lt"/>
                <a:ea typeface="+mj-ea"/>
                <a:cs typeface="+mj-cs"/>
              </a:rPr>
              <a:t>Hardware</a:t>
            </a:r>
          </a:p>
        </p:txBody>
      </p:sp>
      <p:sp>
        <p:nvSpPr>
          <p:cNvPr id="4103" name="Rectangle 6"/>
          <p:cNvSpPr>
            <a:spLocks noChangeArrowheads="1"/>
          </p:cNvSpPr>
          <p:nvPr/>
        </p:nvSpPr>
        <p:spPr bwMode="auto">
          <a:xfrm>
            <a:off x="4876800" y="2398713"/>
            <a:ext cx="1080425"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YES!</a:t>
            </a:r>
          </a:p>
        </p:txBody>
      </p:sp>
      <p:sp>
        <p:nvSpPr>
          <p:cNvPr id="4104" name="Rectangle 7"/>
          <p:cNvSpPr>
            <a:spLocks noChangeArrowheads="1"/>
          </p:cNvSpPr>
          <p:nvPr/>
        </p:nvSpPr>
        <p:spPr bwMode="auto">
          <a:xfrm>
            <a:off x="4800600" y="4953000"/>
            <a:ext cx="1041953"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NO!</a:t>
            </a:r>
          </a:p>
        </p:txBody>
      </p:sp>
      <p:sp>
        <p:nvSpPr>
          <p:cNvPr id="4105" name="Oval 8"/>
          <p:cNvSpPr>
            <a:spLocks noChangeArrowheads="1"/>
          </p:cNvSpPr>
          <p:nvPr/>
        </p:nvSpPr>
        <p:spPr bwMode="auto">
          <a:xfrm>
            <a:off x="6013450" y="3468688"/>
            <a:ext cx="2444750" cy="2444750"/>
          </a:xfrm>
          <a:prstGeom prst="ellipse">
            <a:avLst/>
          </a:prstGeom>
          <a:noFill/>
          <a:ln w="127000">
            <a:solidFill>
              <a:srgbClr val="FF0000"/>
            </a:solidFill>
            <a:round/>
            <a:headEnd/>
            <a:tailEnd/>
          </a:ln>
        </p:spPr>
        <p:txBody>
          <a:bodyPr wrap="none" anchor="ctr"/>
          <a:lstStyle/>
          <a:p>
            <a:endParaRPr lang="en-US"/>
          </a:p>
        </p:txBody>
      </p:sp>
      <p:sp>
        <p:nvSpPr>
          <p:cNvPr id="4106" name="Line 9"/>
          <p:cNvSpPr>
            <a:spLocks noChangeShapeType="1"/>
          </p:cNvSpPr>
          <p:nvPr/>
        </p:nvSpPr>
        <p:spPr bwMode="auto">
          <a:xfrm>
            <a:off x="6442075" y="3821113"/>
            <a:ext cx="1654175" cy="1654175"/>
          </a:xfrm>
          <a:prstGeom prst="line">
            <a:avLst/>
          </a:prstGeom>
          <a:noFill/>
          <a:ln w="127000">
            <a:solidFill>
              <a:srgbClr val="FF0000"/>
            </a:solidFill>
            <a:round/>
            <a:headEnd/>
            <a:tailEnd/>
          </a:ln>
        </p:spPr>
        <p:txBody>
          <a:bodyPr wrap="none" anchor="ctr"/>
          <a:lstStyle/>
          <a:p>
            <a:endParaRPr lang="en-US"/>
          </a:p>
        </p:txBody>
      </p:sp>
      <p:pic>
        <p:nvPicPr>
          <p:cNvPr id="4107" name="Picture 10" descr="Lever Handle"/>
          <p:cNvPicPr>
            <a:picLocks noChangeAspect="1" noChangeArrowheads="1"/>
          </p:cNvPicPr>
          <p:nvPr/>
        </p:nvPicPr>
        <p:blipFill>
          <a:blip r:embed="rId4" cstate="print"/>
          <a:srcRect/>
          <a:stretch>
            <a:fillRect/>
          </a:stretch>
        </p:blipFill>
        <p:spPr bwMode="auto">
          <a:xfrm>
            <a:off x="6324600" y="1752600"/>
            <a:ext cx="1447800" cy="1284288"/>
          </a:xfrm>
          <a:prstGeom prst="rect">
            <a:avLst/>
          </a:prstGeom>
          <a:noFill/>
          <a:ln w="38100">
            <a:solidFill>
              <a:srgbClr val="FF0000"/>
            </a:solidFill>
            <a:miter lim="800000"/>
            <a:headEnd/>
            <a:tailEnd/>
          </a:ln>
        </p:spPr>
      </p:pic>
      <p:graphicFrame>
        <p:nvGraphicFramePr>
          <p:cNvPr id="4098" name="Object 11">
            <a:hlinkClick r:id="" action="ppaction://ole?verb=0"/>
          </p:cNvPr>
          <p:cNvGraphicFramePr>
            <a:graphicFrameLocks/>
          </p:cNvGraphicFramePr>
          <p:nvPr/>
        </p:nvGraphicFramePr>
        <p:xfrm>
          <a:off x="4876800" y="914400"/>
          <a:ext cx="1524000" cy="1143000"/>
        </p:xfrm>
        <a:graphic>
          <a:graphicData uri="http://schemas.openxmlformats.org/presentationml/2006/ole">
            <mc:AlternateContent xmlns:mc="http://schemas.openxmlformats.org/markup-compatibility/2006">
              <mc:Choice xmlns:v="urn:schemas-microsoft-com:vml" Requires="v">
                <p:oleObj spid="_x0000_s2087" name="Clip" r:id="rId5" imgW="5485714" imgH="3903729" progId="">
                  <p:embed/>
                </p:oleObj>
              </mc:Choice>
              <mc:Fallback>
                <p:oleObj name="Clip" r:id="rId5" imgW="5485714" imgH="3903729" progId="">
                  <p:embed/>
                  <p:pic>
                    <p:nvPicPr>
                      <p:cNvPr id="0" name="Object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1524000" cy="1143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dirty="0" smtClean="0"/>
              <a:t>Hardware Height</a:t>
            </a:r>
          </a:p>
        </p:txBody>
      </p:sp>
      <p:sp>
        <p:nvSpPr>
          <p:cNvPr id="159747" name="Rectangle 3"/>
          <p:cNvSpPr>
            <a:spLocks noGrp="1" noChangeArrowheads="1"/>
          </p:cNvSpPr>
          <p:nvPr>
            <p:ph idx="1"/>
          </p:nvPr>
        </p:nvSpPr>
        <p:spPr>
          <a:xfrm>
            <a:off x="457200" y="1673340"/>
            <a:ext cx="3886200" cy="4151514"/>
          </a:xfrm>
          <a:noFill/>
        </p:spPr>
        <p:txBody>
          <a:bodyPr/>
          <a:lstStyle/>
          <a:p>
            <a:pPr marL="285750" indent="-285750" eaLnBrk="1" hangingPunct="1">
              <a:buFont typeface="Arial" pitchFamily="34" charset="0"/>
              <a:buChar char="•"/>
            </a:pPr>
            <a:r>
              <a:rPr lang="en-US" sz="2400" dirty="0" smtClean="0"/>
              <a:t>Operating Devices</a:t>
            </a:r>
          </a:p>
          <a:p>
            <a:pPr marL="630238" lvl="1" indent="-336550" eaLnBrk="1" hangingPunct="1">
              <a:buFont typeface="Arial" pitchFamily="34" charset="0"/>
              <a:buChar char="•"/>
            </a:pPr>
            <a:r>
              <a:rPr lang="en-US" sz="2400" dirty="0" smtClean="0"/>
              <a:t>34” minimum AFF</a:t>
            </a:r>
          </a:p>
          <a:p>
            <a:pPr marL="630238" lvl="1" indent="-336550" eaLnBrk="1" hangingPunct="1">
              <a:buFont typeface="Arial" pitchFamily="34" charset="0"/>
              <a:buChar char="•"/>
            </a:pPr>
            <a:r>
              <a:rPr lang="en-US" sz="2400" dirty="0" smtClean="0"/>
              <a:t>48” maximum AFF</a:t>
            </a:r>
          </a:p>
          <a:p>
            <a:pPr marL="630238" lvl="1" indent="-336550" eaLnBrk="1" hangingPunct="1">
              <a:buFont typeface="Arial" pitchFamily="34" charset="0"/>
              <a:buChar char="•"/>
            </a:pPr>
            <a:r>
              <a:rPr lang="en-US" sz="2400" dirty="0" smtClean="0"/>
              <a:t>Locks used only for security purposes – any height</a:t>
            </a:r>
          </a:p>
        </p:txBody>
      </p:sp>
      <p:pic>
        <p:nvPicPr>
          <p:cNvPr id="162818" name="Picture 2" descr="http://idighardware.com/wordpress/wp-content/uploads/2011/08/WDW-Door-2-Panics.jpg"/>
          <p:cNvPicPr>
            <a:picLocks noChangeAspect="1" noChangeArrowheads="1"/>
          </p:cNvPicPr>
          <p:nvPr/>
        </p:nvPicPr>
        <p:blipFill rotWithShape="1">
          <a:blip r:embed="rId3" cstate="print"/>
          <a:srcRect l="5509" r="11236" b="10639"/>
          <a:stretch/>
        </p:blipFill>
        <p:spPr bwMode="auto">
          <a:xfrm>
            <a:off x="4474028" y="685800"/>
            <a:ext cx="3918857" cy="56333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dirty="0" smtClean="0"/>
              <a:t>Locks &amp; Latches</a:t>
            </a:r>
          </a:p>
        </p:txBody>
      </p:sp>
      <p:pic>
        <p:nvPicPr>
          <p:cNvPr id="96258" name="Picture 2" descr="http://ecx.images-amazon.com/images/I/51%2BuQA9qgQ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486" y="4831819"/>
            <a:ext cx="2808514" cy="2026182"/>
          </a:xfrm>
          <a:prstGeom prst="rect">
            <a:avLst/>
          </a:prstGeom>
          <a:noFill/>
          <a:extLst>
            <a:ext uri="{909E8E84-426E-40DD-AFC4-6F175D3DCCD1}">
              <a14:hiddenFill xmlns:a14="http://schemas.microsoft.com/office/drawing/2010/main">
                <a:solidFill>
                  <a:srgbClr val="FFFFFF"/>
                </a:solidFill>
              </a14:hiddenFill>
            </a:ext>
          </a:extLst>
        </p:spPr>
      </p:pic>
      <p:pic>
        <p:nvPicPr>
          <p:cNvPr id="98306" name="Picture 2" descr="Adams Rite 4089-00-130 Exit Indicator and Sign for 1-3/4&quot; 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26" y="119886"/>
            <a:ext cx="2311400" cy="2958592"/>
          </a:xfrm>
          <a:prstGeom prst="rect">
            <a:avLst/>
          </a:prstGeom>
          <a:noFill/>
          <a:extLst>
            <a:ext uri="{909E8E84-426E-40DD-AFC4-6F175D3DCCD1}">
              <a14:hiddenFill xmlns:a14="http://schemas.microsoft.com/office/drawing/2010/main">
                <a:solidFill>
                  <a:srgbClr val="FFFFFF"/>
                </a:solidFill>
              </a14:hiddenFill>
            </a:ext>
          </a:extLst>
        </p:spPr>
      </p:pic>
      <p:sp>
        <p:nvSpPr>
          <p:cNvPr id="160771" name="Rectangle 3"/>
          <p:cNvSpPr>
            <a:spLocks noGrp="1" noChangeArrowheads="1"/>
          </p:cNvSpPr>
          <p:nvPr>
            <p:ph idx="1"/>
          </p:nvPr>
        </p:nvSpPr>
        <p:spPr>
          <a:xfrm>
            <a:off x="457201" y="947057"/>
            <a:ext cx="6433456" cy="4877797"/>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Use Group A with an occupant load of 300 or less, Groups B, F, M, and S, and in churches</a:t>
            </a:r>
          </a:p>
          <a:p>
            <a:pPr marL="969963" lvl="3" indent="-336550">
              <a:buFont typeface="Arial" pitchFamily="34" charset="0"/>
              <a:buChar char="•"/>
            </a:pPr>
            <a:r>
              <a:rPr lang="en-US" sz="2400" dirty="0" smtClean="0"/>
              <a:t>Main exterior door(s)</a:t>
            </a:r>
          </a:p>
          <a:p>
            <a:pPr marL="969963" lvl="3" indent="-336550">
              <a:buFont typeface="Arial" pitchFamily="34" charset="0"/>
              <a:buChar char="•"/>
            </a:pPr>
            <a:r>
              <a:rPr lang="en-US" sz="2400" dirty="0"/>
              <a:t>Key-operated locking from egress side</a:t>
            </a:r>
          </a:p>
          <a:p>
            <a:pPr marL="969963" lvl="3" indent="-336550">
              <a:buFont typeface="Arial" pitchFamily="34" charset="0"/>
              <a:buChar char="•"/>
            </a:pPr>
            <a:r>
              <a:rPr lang="en-US" sz="2400" dirty="0" smtClean="0"/>
              <a:t>Locking device readily distinguishable as locked</a:t>
            </a:r>
          </a:p>
          <a:p>
            <a:pPr marL="969963" lvl="3" indent="-336550">
              <a:buFont typeface="Arial" pitchFamily="34" charset="0"/>
              <a:buChar char="•"/>
            </a:pPr>
            <a:r>
              <a:rPr lang="en-US" sz="2400" dirty="0" smtClean="0"/>
              <a:t>Signage on or adjacent to door</a:t>
            </a:r>
          </a:p>
          <a:p>
            <a:pPr marL="969963" lvl="3" indent="-336550">
              <a:buFont typeface="Arial" pitchFamily="34" charset="0"/>
              <a:buChar char="•"/>
            </a:pPr>
            <a:r>
              <a:rPr lang="en-US" sz="2400" dirty="0" smtClean="0"/>
              <a:t>Revocable by the building official                                     for cause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0" y="1049145"/>
            <a:ext cx="9144000" cy="4807974"/>
            <a:chOff x="0" y="1049145"/>
            <a:chExt cx="9144000" cy="4807974"/>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82" r="22192" b="6250"/>
            <a:stretch/>
          </p:blipFill>
          <p:spPr bwMode="auto">
            <a:xfrm>
              <a:off x="0" y="1049145"/>
              <a:ext cx="9144000" cy="480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87829" y="3453132"/>
              <a:ext cx="2481942" cy="906597"/>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681843" y="1665514"/>
              <a:ext cx="1273628" cy="391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2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dirty="0" smtClean="0"/>
              <a:t>Locks &amp; Latches (continued)</a:t>
            </a:r>
          </a:p>
        </p:txBody>
      </p:sp>
      <p:sp>
        <p:nvSpPr>
          <p:cNvPr id="161795" name="Rectangle 3"/>
          <p:cNvSpPr>
            <a:spLocks noGrp="1" noChangeArrowheads="1"/>
          </p:cNvSpPr>
          <p:nvPr>
            <p:ph idx="1"/>
          </p:nvPr>
        </p:nvSpPr>
        <p:spPr>
          <a:xfrm>
            <a:off x="457200" y="1110343"/>
            <a:ext cx="8001000" cy="4714511"/>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565150" lvl="1" indent="-271463" eaLnBrk="1" hangingPunct="1">
              <a:buFont typeface="Arial" pitchFamily="34" charset="0"/>
              <a:buChar char="•"/>
            </a:pPr>
            <a:r>
              <a:rPr lang="en-US" sz="2400" dirty="0" smtClean="0"/>
              <a:t>Individual dwelling or sleeping units of Group R occupancies with an occupant load of 10 or less, </a:t>
            </a:r>
            <a:r>
              <a:rPr lang="en-US" sz="2400" b="1" dirty="0" smtClean="0"/>
              <a:t>one</a:t>
            </a:r>
            <a:r>
              <a:rPr lang="en-US" sz="2400" dirty="0" smtClean="0"/>
              <a:t> additional…   (may vary by local code)</a:t>
            </a:r>
          </a:p>
          <a:p>
            <a:pPr marL="914400" lvl="2" indent="-342900" eaLnBrk="1" hangingPunct="1">
              <a:buFont typeface="Arial" pitchFamily="34" charset="0"/>
              <a:buChar char="•"/>
            </a:pPr>
            <a:r>
              <a:rPr lang="en-US" sz="2400" dirty="0" err="1" smtClean="0"/>
              <a:t>Nightlatch</a:t>
            </a:r>
            <a:endParaRPr lang="en-US" sz="2400" dirty="0" smtClean="0"/>
          </a:p>
          <a:p>
            <a:pPr marL="914400" lvl="2" indent="-342900" eaLnBrk="1" hangingPunct="1">
              <a:buFont typeface="Arial" pitchFamily="34" charset="0"/>
              <a:buChar char="•"/>
            </a:pPr>
            <a:r>
              <a:rPr lang="en-US" sz="2400" dirty="0" smtClean="0"/>
              <a:t>Deadbolt</a:t>
            </a:r>
          </a:p>
          <a:p>
            <a:pPr marL="914400" lvl="2" indent="-342900" eaLnBrk="1" hangingPunct="1">
              <a:buFont typeface="Arial" pitchFamily="34" charset="0"/>
              <a:buChar char="•"/>
            </a:pPr>
            <a:r>
              <a:rPr lang="en-US" sz="2400" dirty="0" smtClean="0"/>
              <a:t>Security chain</a:t>
            </a:r>
          </a:p>
          <a:p>
            <a:pPr marL="914400" lvl="2" indent="-342900" eaLnBrk="1" hangingPunct="1">
              <a:buFont typeface="Arial" pitchFamily="34" charset="0"/>
              <a:buChar char="•"/>
            </a:pPr>
            <a:r>
              <a:rPr lang="en-US" sz="2400" dirty="0" smtClean="0"/>
              <a:t>No key or tool                                                          needed on egress side</a:t>
            </a:r>
          </a:p>
        </p:txBody>
      </p:sp>
      <p:pic>
        <p:nvPicPr>
          <p:cNvPr id="142338" name="Picture 2" descr="sourcefire-door-with-many-locks-shutterstock_7420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57" y="3357790"/>
            <a:ext cx="3810000" cy="23812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p:txBody>
          <a:bodyPr/>
          <a:lstStyle/>
          <a:p>
            <a:pPr eaLnBrk="1" hangingPunct="1"/>
            <a:r>
              <a:rPr lang="en-US" dirty="0" smtClean="0"/>
              <a:t>Bolt Locks (IBC)</a:t>
            </a:r>
          </a:p>
        </p:txBody>
      </p:sp>
      <p:sp>
        <p:nvSpPr>
          <p:cNvPr id="162820" name="Rectangle 3"/>
          <p:cNvSpPr>
            <a:spLocks noGrp="1" noChangeArrowheads="1"/>
          </p:cNvSpPr>
          <p:nvPr>
            <p:ph idx="1"/>
          </p:nvPr>
        </p:nvSpPr>
        <p:spPr>
          <a:xfrm>
            <a:off x="457200" y="1077686"/>
            <a:ext cx="7184571" cy="4747168"/>
          </a:xfrm>
          <a:noFill/>
        </p:spPr>
        <p:txBody>
          <a:bodyPr/>
          <a:lstStyle/>
          <a:p>
            <a:pPr marL="342900" indent="-342900" eaLnBrk="1" hangingPunct="1">
              <a:buFont typeface="Arial" pitchFamily="34" charset="0"/>
              <a:buChar char="•"/>
            </a:pPr>
            <a:r>
              <a:rPr lang="en-US" sz="2400" dirty="0" smtClean="0"/>
              <a:t>Manual flush bolts or surface bolts not permitted</a:t>
            </a:r>
          </a:p>
          <a:p>
            <a:pPr marL="342900" indent="-342900" eaLnBrk="1" hangingPunct="1">
              <a:buFont typeface="Arial" pitchFamily="34" charset="0"/>
              <a:buChar char="•"/>
            </a:pPr>
            <a:r>
              <a:rPr lang="en-US" sz="2400" dirty="0" smtClean="0"/>
              <a:t>Exceptions:</a:t>
            </a:r>
          </a:p>
          <a:p>
            <a:pPr marL="744538" lvl="1" indent="-401638" eaLnBrk="1" hangingPunct="1">
              <a:buFont typeface="Arial" pitchFamily="34" charset="0"/>
              <a:buChar char="•"/>
            </a:pPr>
            <a:r>
              <a:rPr lang="en-US" sz="2400" dirty="0" smtClean="0"/>
              <a:t>Doors not required for egress in dwelling units.</a:t>
            </a:r>
          </a:p>
          <a:p>
            <a:pPr marL="744538" lvl="1" indent="-401638" eaLnBrk="1" hangingPunct="1">
              <a:buFont typeface="Arial" pitchFamily="34" charset="0"/>
              <a:buChar char="•"/>
            </a:pPr>
            <a:r>
              <a:rPr lang="en-US" sz="2400" dirty="0" smtClean="0"/>
              <a:t>Storage or equipment rooms.</a:t>
            </a:r>
          </a:p>
          <a:p>
            <a:pPr marL="744538" lvl="1" indent="-401638" eaLnBrk="1" hangingPunct="1">
              <a:buFont typeface="Arial" pitchFamily="34" charset="0"/>
              <a:buChar char="•"/>
            </a:pPr>
            <a:r>
              <a:rPr lang="en-US" sz="2400" dirty="0" smtClean="0"/>
              <a:t>Group B, F, or S occupancy with an occupant load of less than 50.</a:t>
            </a:r>
          </a:p>
          <a:p>
            <a:pPr marL="744538" lvl="1" indent="-401638" eaLnBrk="1" hangingPunct="1">
              <a:buFont typeface="Arial" pitchFamily="34" charset="0"/>
              <a:buChar char="•"/>
            </a:pPr>
            <a:r>
              <a:rPr lang="en-US" sz="2400" dirty="0" smtClean="0"/>
              <a:t>Group B, F, or S occupancy where inactive leaf is not needed to meet egress width requirements and building is fully </a:t>
            </a:r>
            <a:r>
              <a:rPr lang="en-US" sz="2400" dirty="0" err="1" smtClean="0"/>
              <a:t>sprinklered</a:t>
            </a:r>
            <a:r>
              <a:rPr lang="en-US" sz="2400" dirty="0" smtClean="0"/>
              <a:t>.</a:t>
            </a:r>
          </a:p>
          <a:p>
            <a:pPr marL="744538" lvl="1" indent="-401638" eaLnBrk="1" hangingPunct="1">
              <a:buFont typeface="Arial" pitchFamily="34" charset="0"/>
              <a:buChar char="•"/>
            </a:pPr>
            <a:r>
              <a:rPr lang="en-US" sz="2400" dirty="0" smtClean="0"/>
              <a:t>Pairs at hospital patient rooms may have constant latching bolts.</a:t>
            </a:r>
          </a:p>
          <a:p>
            <a:pPr marL="744538" lvl="1" indent="-401638" eaLnBrk="1" hangingPunct="1">
              <a:buFont typeface="Arial" pitchFamily="34" charset="0"/>
              <a:buChar char="•"/>
            </a:pPr>
            <a:r>
              <a:rPr lang="en-US" sz="2400" dirty="0" smtClean="0"/>
              <a:t>No dummy hardware on inactive leaf.</a:t>
            </a:r>
          </a:p>
        </p:txBody>
      </p:sp>
      <p:pic>
        <p:nvPicPr>
          <p:cNvPr id="100353" name="Picture 1" descr="Ives FB458 US26D"/>
          <p:cNvPicPr>
            <a:picLocks noChangeAspect="1" noChangeArrowheads="1"/>
          </p:cNvPicPr>
          <p:nvPr/>
        </p:nvPicPr>
        <p:blipFill rotWithShape="1">
          <a:blip r:embed="rId3">
            <a:extLst>
              <a:ext uri="{28A0092B-C50C-407E-A947-70E740481C1C}">
                <a14:useLocalDpi xmlns:a14="http://schemas.microsoft.com/office/drawing/2010/main" val="0"/>
              </a:ext>
            </a:extLst>
          </a:blip>
          <a:srcRect l="42857" r="42857"/>
          <a:stretch/>
        </p:blipFill>
        <p:spPr bwMode="auto">
          <a:xfrm>
            <a:off x="7919350" y="244927"/>
            <a:ext cx="751115" cy="5257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dirty="0" smtClean="0"/>
              <a:t>Unlatching</a:t>
            </a:r>
          </a:p>
        </p:txBody>
      </p:sp>
      <p:sp>
        <p:nvSpPr>
          <p:cNvPr id="163843" name="Rectangle 3"/>
          <p:cNvSpPr>
            <a:spLocks noGrp="1" noChangeArrowheads="1"/>
          </p:cNvSpPr>
          <p:nvPr>
            <p:ph idx="1"/>
          </p:nvPr>
        </p:nvSpPr>
        <p:spPr>
          <a:xfrm>
            <a:off x="457200" y="1257300"/>
            <a:ext cx="8507186" cy="4567554"/>
          </a:xfrm>
        </p:spPr>
        <p:txBody>
          <a:bodyPr/>
          <a:lstStyle/>
          <a:p>
            <a:pPr marL="285750" indent="-285750" eaLnBrk="1" hangingPunct="1">
              <a:buFont typeface="Arial" pitchFamily="34" charset="0"/>
              <a:buChar char="•"/>
            </a:pPr>
            <a:r>
              <a:rPr lang="en-US" sz="2400" dirty="0" smtClean="0"/>
              <a:t>Unlatching any leaf shall not require more than 1 operation</a:t>
            </a:r>
          </a:p>
          <a:p>
            <a:pPr marL="285750" indent="-285750" eaLnBrk="1" hangingPunct="1">
              <a:buFont typeface="Arial" pitchFamily="34" charset="0"/>
              <a:buChar char="•"/>
            </a:pPr>
            <a:r>
              <a:rPr lang="en-US" sz="2400" dirty="0" smtClean="0"/>
              <a:t>Exception:</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Storage or equipment rooms</a:t>
            </a:r>
          </a:p>
          <a:p>
            <a:pPr marL="630238" lvl="1" indent="-336550" eaLnBrk="1" hangingPunct="1">
              <a:buFont typeface="Arial" pitchFamily="34" charset="0"/>
              <a:buChar char="•"/>
            </a:pPr>
            <a:r>
              <a:rPr lang="en-US" sz="2400" dirty="0" smtClean="0"/>
              <a:t>Automatic flush bolts</a:t>
            </a:r>
          </a:p>
          <a:p>
            <a:pPr marL="630238" lvl="1" indent="-336550" eaLnBrk="1" hangingPunct="1">
              <a:buFont typeface="Arial" pitchFamily="34" charset="0"/>
              <a:buChar char="•"/>
            </a:pPr>
            <a:r>
              <a:rPr lang="en-US" sz="2400" dirty="0" smtClean="0"/>
              <a:t>Individual dwelling units and guestrooms of Group R occupancies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http://idighardware.com/wordpress/wp-content/uploads/2012/04/2-Motions-to-Exit.jpg"/>
          <p:cNvPicPr>
            <a:picLocks noChangeAspect="1" noChangeArrowheads="1"/>
          </p:cNvPicPr>
          <p:nvPr/>
        </p:nvPicPr>
        <p:blipFill rotWithShape="1">
          <a:blip r:embed="rId2" cstate="print"/>
          <a:srcRect l="7559" r="2814"/>
          <a:stretch/>
        </p:blipFill>
        <p:spPr bwMode="auto">
          <a:xfrm>
            <a:off x="1" y="377369"/>
            <a:ext cx="9144000" cy="6103257"/>
          </a:xfrm>
          <a:prstGeom prst="rect">
            <a:avLst/>
          </a:prstGeom>
          <a:noFill/>
        </p:spPr>
      </p:pic>
    </p:spTree>
    <p:extLst>
      <p:ext uri="{BB962C8B-B14F-4D97-AF65-F5344CB8AC3E}">
        <p14:creationId xmlns:p14="http://schemas.microsoft.com/office/powerpoint/2010/main" val="82585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7218" name="Picture 2" descr="http://idighardware.com/wordpress/wp-content/uploads/2013/07/Exit-or-N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14" y="0"/>
            <a:ext cx="5586185" cy="6815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67329" y="1916291"/>
            <a:ext cx="5784920" cy="325401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5" descr="5 Motions to Release La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650841"/>
            <a:ext cx="4343400" cy="57849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80142"/>
            <a:ext cx="5867400" cy="609600"/>
          </a:xfrm>
        </p:spPr>
        <p:txBody>
          <a:bodyPr/>
          <a:lstStyle/>
          <a:p>
            <a:r>
              <a:rPr lang="en-US" dirty="0" smtClean="0"/>
              <a:t>Panic and Fire Exit Hardware</a:t>
            </a:r>
            <a:endParaRPr lang="en-US" dirty="0"/>
          </a:p>
        </p:txBody>
      </p:sp>
      <p:pic>
        <p:nvPicPr>
          <p:cNvPr id="191490" name="Picture 2" descr="http://www.rbadoor.com/images/99-98.gif"/>
          <p:cNvPicPr>
            <a:picLocks noChangeAspect="1" noChangeArrowheads="1"/>
          </p:cNvPicPr>
          <p:nvPr/>
        </p:nvPicPr>
        <p:blipFill>
          <a:blip r:embed="rId2" cstate="print"/>
          <a:srcRect l="10143" t="27886" b="41638"/>
          <a:stretch>
            <a:fillRect/>
          </a:stretch>
        </p:blipFill>
        <p:spPr bwMode="auto">
          <a:xfrm>
            <a:off x="261256" y="1727199"/>
            <a:ext cx="5777255" cy="1959430"/>
          </a:xfrm>
          <a:prstGeom prst="rect">
            <a:avLst/>
          </a:prstGeom>
          <a:noFill/>
        </p:spPr>
      </p:pic>
      <p:pic>
        <p:nvPicPr>
          <p:cNvPr id="191492" name="Picture 4" descr="http://www.harborcitysupply.net/images/products/detail/VonDuprin55.jpg"/>
          <p:cNvPicPr>
            <a:picLocks noChangeAspect="1" noChangeArrowheads="1"/>
          </p:cNvPicPr>
          <p:nvPr/>
        </p:nvPicPr>
        <p:blipFill>
          <a:blip r:embed="rId3" cstate="print"/>
          <a:srcRect t="31146" b="30896"/>
          <a:stretch>
            <a:fillRect/>
          </a:stretch>
        </p:blipFill>
        <p:spPr bwMode="auto">
          <a:xfrm rot="168504">
            <a:off x="2677746" y="3396343"/>
            <a:ext cx="6194564" cy="2351314"/>
          </a:xfrm>
          <a:prstGeom prst="rect">
            <a:avLst/>
          </a:prstGeom>
          <a:noFill/>
        </p:spPr>
      </p:pic>
      <p:sp>
        <p:nvSpPr>
          <p:cNvPr id="7" name="TextBox 6"/>
          <p:cNvSpPr txBox="1"/>
          <p:nvPr/>
        </p:nvSpPr>
        <p:spPr>
          <a:xfrm>
            <a:off x="3744686" y="1770743"/>
            <a:ext cx="2170787" cy="461665"/>
          </a:xfrm>
          <a:prstGeom prst="rect">
            <a:avLst/>
          </a:prstGeom>
          <a:noFill/>
        </p:spPr>
        <p:txBody>
          <a:bodyPr wrap="none" rtlCol="0">
            <a:spAutoFit/>
          </a:bodyPr>
          <a:lstStyle/>
          <a:p>
            <a:r>
              <a:rPr lang="en-US" dirty="0" smtClean="0"/>
              <a:t>touchpad style</a:t>
            </a:r>
            <a:endParaRPr lang="en-US" dirty="0"/>
          </a:p>
        </p:txBody>
      </p:sp>
      <p:sp>
        <p:nvSpPr>
          <p:cNvPr id="8" name="TextBox 7"/>
          <p:cNvSpPr txBox="1"/>
          <p:nvPr/>
        </p:nvSpPr>
        <p:spPr>
          <a:xfrm>
            <a:off x="6342743" y="5239657"/>
            <a:ext cx="2084225" cy="461665"/>
          </a:xfrm>
          <a:prstGeom prst="rect">
            <a:avLst/>
          </a:prstGeom>
          <a:noFill/>
        </p:spPr>
        <p:txBody>
          <a:bodyPr wrap="none" rtlCol="0">
            <a:spAutoFit/>
          </a:bodyPr>
          <a:lstStyle/>
          <a:p>
            <a:r>
              <a:rPr lang="en-US" dirty="0" smtClean="0"/>
              <a:t>crossbar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101-2009, where is panic hardware required?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
        <p:nvSpPr>
          <p:cNvPr id="4" name="TextBox 3"/>
          <p:cNvSpPr txBox="1"/>
          <p:nvPr/>
        </p:nvSpPr>
        <p:spPr>
          <a:xfrm>
            <a:off x="8411107" y="11864"/>
            <a:ext cx="732893" cy="461665"/>
          </a:xfrm>
          <a:prstGeom prst="rect">
            <a:avLst/>
          </a:prstGeom>
          <a:noFill/>
        </p:spPr>
        <p:txBody>
          <a:bodyPr wrap="none" rtlCol="0">
            <a:spAutoFit/>
          </a:bodyPr>
          <a:lstStyle/>
          <a:p>
            <a:r>
              <a:rPr lang="en-US" dirty="0" smtClean="0"/>
              <a:t>P87</a:t>
            </a:r>
            <a:endParaRPr lang="en-US" dirty="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kern="0" dirty="0"/>
              <a:t>Panic and Fire Exit Hardware</a:t>
            </a:r>
            <a:r>
              <a:rPr lang="en-US" b="1" kern="0" dirty="0">
                <a:solidFill>
                  <a:srgbClr val="747678"/>
                </a:solidFill>
              </a:rPr>
              <a:t/>
            </a:r>
            <a:br>
              <a:rPr lang="en-US" b="1" kern="0" dirty="0">
                <a:solidFill>
                  <a:srgbClr val="747678"/>
                </a:solidFill>
              </a:rPr>
            </a:br>
            <a:endParaRPr lang="en-US" dirty="0"/>
          </a:p>
        </p:txBody>
      </p:sp>
      <p:sp>
        <p:nvSpPr>
          <p:cNvPr id="168963" name="Rectangle 3"/>
          <p:cNvSpPr>
            <a:spLocks noGrp="1" noChangeArrowheads="1"/>
          </p:cNvSpPr>
          <p:nvPr>
            <p:ph idx="1"/>
          </p:nvPr>
        </p:nvSpPr>
        <p:spPr>
          <a:xfrm>
            <a:off x="457200" y="1273629"/>
            <a:ext cx="8229600" cy="4551225"/>
          </a:xfrm>
          <a:noFill/>
        </p:spPr>
        <p:txBody>
          <a:bodyPr lIns="90488" tIns="44450" rIns="90488" bIns="44450"/>
          <a:lstStyle/>
          <a:p>
            <a:pPr eaLnBrk="1" hangingPunct="1">
              <a:lnSpc>
                <a:spcPct val="90000"/>
              </a:lnSpc>
            </a:pPr>
            <a:r>
              <a:rPr lang="en-US" sz="2400" b="1" dirty="0" smtClean="0">
                <a:solidFill>
                  <a:schemeClr val="bg2"/>
                </a:solidFill>
              </a:rPr>
              <a:t>IBC 2006, 2009, 2012</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50 or more</a:t>
            </a:r>
          </a:p>
          <a:p>
            <a:pPr lvl="1" eaLnBrk="1" hangingPunct="1">
              <a:lnSpc>
                <a:spcPct val="90000"/>
              </a:lnSpc>
            </a:pPr>
            <a:r>
              <a:rPr lang="en-US" sz="2400" dirty="0" smtClean="0"/>
              <a:t>All High Hazard Occupancies</a:t>
            </a:r>
          </a:p>
          <a:p>
            <a:pPr eaLnBrk="1" hangingPunct="1">
              <a:lnSpc>
                <a:spcPct val="90000"/>
              </a:lnSpc>
            </a:pPr>
            <a:r>
              <a:rPr lang="en-US" sz="2400" b="1" dirty="0" smtClean="0">
                <a:solidFill>
                  <a:schemeClr val="bg2"/>
                </a:solidFill>
              </a:rPr>
              <a:t>IBC 2000, 2003</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r>
              <a:rPr lang="en-US" sz="2400" b="1" dirty="0" smtClean="0">
                <a:solidFill>
                  <a:schemeClr val="bg2"/>
                </a:solidFill>
              </a:rPr>
              <a:t>NFPA 101 (all)</a:t>
            </a:r>
          </a:p>
          <a:p>
            <a:pPr lvl="1" eaLnBrk="1" hangingPunct="1">
              <a:lnSpc>
                <a:spcPct val="90000"/>
              </a:lnSpc>
            </a:pPr>
            <a:r>
              <a:rPr lang="en-US" sz="2400" dirty="0" smtClean="0"/>
              <a:t>Educational, Assembly, and Day Care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endParaRPr lang="en-US" dirty="0" smtClean="0"/>
          </a:p>
          <a:p>
            <a:pPr lvl="1" eaLnBrk="1" hangingPunct="1">
              <a:lnSpc>
                <a:spcPct val="90000"/>
              </a:lnSpc>
            </a:pPr>
            <a:endParaRPr lang="en-US" dirty="0" smtClean="0"/>
          </a:p>
        </p:txBody>
      </p:sp>
      <p:sp>
        <p:nvSpPr>
          <p:cNvPr id="3" name="5-Point Star 2"/>
          <p:cNvSpPr/>
          <p:nvPr/>
        </p:nvSpPr>
        <p:spPr>
          <a:xfrm>
            <a:off x="5388429" y="5127172"/>
            <a:ext cx="1208314" cy="1208314"/>
          </a:xfrm>
          <a:prstGeom prst="star5">
            <a:avLst/>
          </a:prstGeom>
          <a:solidFill>
            <a:srgbClr val="F86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381000"/>
            <a:ext cx="6756400" cy="1905000"/>
          </a:xfrm>
          <a:noFill/>
        </p:spPr>
        <p:txBody>
          <a:bodyPr lIns="90488" tIns="44450" rIns="90488" bIns="44450" anchor="ctr"/>
          <a:lstStyle/>
          <a:p>
            <a:pPr eaLnBrk="1" hangingPunct="1"/>
            <a:r>
              <a:rPr lang="en-US" dirty="0" smtClean="0"/>
              <a:t>Panic and Fire Exit Hardware </a:t>
            </a:r>
          </a:p>
        </p:txBody>
      </p:sp>
      <p:sp>
        <p:nvSpPr>
          <p:cNvPr id="169987" name="Rectangle 3"/>
          <p:cNvSpPr>
            <a:spLocks noGrp="1" noChangeArrowheads="1"/>
          </p:cNvSpPr>
          <p:nvPr>
            <p:ph idx="1"/>
          </p:nvPr>
        </p:nvSpPr>
        <p:spPr>
          <a:xfrm>
            <a:off x="457200" y="2133600"/>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Requirement for panic hardware applies to means of egress doors in these occupancy types which </a:t>
            </a:r>
            <a:r>
              <a:rPr lang="en-US" sz="2400" u="sng" dirty="0" smtClean="0"/>
              <a:t>latch or lock</a:t>
            </a:r>
            <a:r>
              <a:rPr lang="en-US" sz="2400" dirty="0" smtClean="0"/>
              <a:t>.</a:t>
            </a:r>
          </a:p>
        </p:txBody>
      </p:sp>
      <p:pic>
        <p:nvPicPr>
          <p:cNvPr id="169988" name="Picture 4" descr="RIM"/>
          <p:cNvPicPr>
            <a:picLocks noChangeAspect="1" noChangeArrowheads="1"/>
          </p:cNvPicPr>
          <p:nvPr/>
        </p:nvPicPr>
        <p:blipFill>
          <a:blip r:embed="rId2" cstate="print"/>
          <a:srcRect/>
          <a:stretch>
            <a:fillRect/>
          </a:stretch>
        </p:blipFill>
        <p:spPr bwMode="auto">
          <a:xfrm>
            <a:off x="2090057" y="3842662"/>
            <a:ext cx="5029200" cy="1870075"/>
          </a:xfrm>
          <a:prstGeom prst="rect">
            <a:avLst/>
          </a:prstGeom>
          <a:noFill/>
          <a:ln w="50800">
            <a:solidFill>
              <a:schemeClr val="bg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58000"/>
            <a:chOff x="1" y="0"/>
            <a:chExt cx="9144000" cy="6858000"/>
          </a:xfrm>
        </p:grpSpPr>
        <p:pic>
          <p:nvPicPr>
            <p:cNvPr id="972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303" r="21690" b="8074"/>
            <a:stretch/>
          </p:blipFill>
          <p:spPr bwMode="auto">
            <a:xfrm>
              <a:off x="1" y="0"/>
              <a:ext cx="9144000" cy="4833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0" t="50000" r="29419" b="17411"/>
            <a:stretch/>
          </p:blipFill>
          <p:spPr bwMode="auto">
            <a:xfrm>
              <a:off x="375555" y="4474019"/>
              <a:ext cx="8768445" cy="238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25043" y="114300"/>
              <a:ext cx="1208314" cy="359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7015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199" y="381000"/>
            <a:ext cx="7932057" cy="1905000"/>
          </a:xfrm>
          <a:noFill/>
        </p:spPr>
        <p:txBody>
          <a:bodyPr lIns="90488" tIns="44450" rIns="90488" bIns="44450" anchor="ctr"/>
          <a:lstStyle/>
          <a:p>
            <a:pPr eaLnBrk="1" hangingPunct="1"/>
            <a:r>
              <a:rPr lang="en-US" dirty="0" smtClean="0"/>
              <a:t>Panic and Fire Exit Hardware</a:t>
            </a:r>
          </a:p>
        </p:txBody>
      </p:sp>
      <p:sp>
        <p:nvSpPr>
          <p:cNvPr id="171011" name="Rectangle 3"/>
          <p:cNvSpPr>
            <a:spLocks noGrp="1" noChangeArrowheads="1"/>
          </p:cNvSpPr>
          <p:nvPr>
            <p:ph idx="1"/>
          </p:nvPr>
        </p:nvSpPr>
        <p:spPr>
          <a:xfrm>
            <a:off x="533400" y="1955802"/>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Where panic hardware is required, actuating portion of device (touch-pad or cross-bar) must be at least half the width of the door.</a:t>
            </a:r>
          </a:p>
        </p:txBody>
      </p:sp>
      <p:grpSp>
        <p:nvGrpSpPr>
          <p:cNvPr id="2" name="Group 5"/>
          <p:cNvGrpSpPr>
            <a:grpSpLocks/>
          </p:cNvGrpSpPr>
          <p:nvPr/>
        </p:nvGrpSpPr>
        <p:grpSpPr bwMode="auto">
          <a:xfrm>
            <a:off x="444500" y="3392265"/>
            <a:ext cx="6197600" cy="2616200"/>
            <a:chOff x="928" y="2320"/>
            <a:chExt cx="3904" cy="1648"/>
          </a:xfrm>
        </p:grpSpPr>
        <p:sp>
          <p:nvSpPr>
            <p:cNvPr id="171016" name="Rectangle 6"/>
            <p:cNvSpPr>
              <a:spLocks noChangeArrowheads="1"/>
            </p:cNvSpPr>
            <p:nvPr/>
          </p:nvSpPr>
          <p:spPr bwMode="auto">
            <a:xfrm>
              <a:off x="928" y="2320"/>
              <a:ext cx="3904" cy="1648"/>
            </a:xfrm>
            <a:prstGeom prst="rect">
              <a:avLst/>
            </a:prstGeom>
            <a:solidFill>
              <a:schemeClr val="bg1"/>
            </a:solidFill>
            <a:ln w="50800">
              <a:solidFill>
                <a:schemeClr val="bg2"/>
              </a:solidFill>
              <a:miter lim="800000"/>
              <a:headEnd/>
              <a:tailEnd/>
            </a:ln>
          </p:spPr>
          <p:txBody>
            <a:bodyPr wrap="none" anchor="ctr"/>
            <a:lstStyle/>
            <a:p>
              <a:endParaRPr lang="en-US"/>
            </a:p>
          </p:txBody>
        </p:sp>
        <p:pic>
          <p:nvPicPr>
            <p:cNvPr id="171017" name="Picture 7"/>
            <p:cNvPicPr>
              <a:picLocks noChangeArrowheads="1"/>
            </p:cNvPicPr>
            <p:nvPr/>
          </p:nvPicPr>
          <p:blipFill>
            <a:blip r:embed="rId2" cstate="print"/>
            <a:srcRect/>
            <a:stretch>
              <a:fillRect/>
            </a:stretch>
          </p:blipFill>
          <p:spPr bwMode="auto">
            <a:xfrm>
              <a:off x="1096" y="2595"/>
              <a:ext cx="3552" cy="1287"/>
            </a:xfrm>
            <a:prstGeom prst="rect">
              <a:avLst/>
            </a:prstGeom>
            <a:solidFill>
              <a:schemeClr val="bg1"/>
            </a:solidFill>
            <a:ln w="12700">
              <a:noFill/>
              <a:miter lim="800000"/>
              <a:headEnd/>
              <a:tailEnd/>
            </a:ln>
          </p:spPr>
        </p:pic>
        <p:sp>
          <p:nvSpPr>
            <p:cNvPr id="171018" name="Line 8"/>
            <p:cNvSpPr>
              <a:spLocks noChangeShapeType="1"/>
            </p:cNvSpPr>
            <p:nvPr/>
          </p:nvSpPr>
          <p:spPr bwMode="auto">
            <a:xfrm flipV="1">
              <a:off x="3595" y="2392"/>
              <a:ext cx="0" cy="352"/>
            </a:xfrm>
            <a:prstGeom prst="line">
              <a:avLst/>
            </a:prstGeom>
            <a:noFill/>
            <a:ln w="25400">
              <a:solidFill>
                <a:schemeClr val="bg2"/>
              </a:solidFill>
              <a:round/>
              <a:headEnd/>
              <a:tailEnd/>
            </a:ln>
          </p:spPr>
          <p:txBody>
            <a:bodyPr wrap="none" anchor="ctr"/>
            <a:lstStyle/>
            <a:p>
              <a:endParaRPr lang="en-US"/>
            </a:p>
          </p:txBody>
        </p:sp>
        <p:sp>
          <p:nvSpPr>
            <p:cNvPr id="171019" name="Line 9"/>
            <p:cNvSpPr>
              <a:spLocks noChangeShapeType="1"/>
            </p:cNvSpPr>
            <p:nvPr/>
          </p:nvSpPr>
          <p:spPr bwMode="auto">
            <a:xfrm flipV="1">
              <a:off x="1685" y="2632"/>
              <a:ext cx="0" cy="352"/>
            </a:xfrm>
            <a:prstGeom prst="line">
              <a:avLst/>
            </a:prstGeom>
            <a:noFill/>
            <a:ln w="25400">
              <a:solidFill>
                <a:schemeClr val="bg2"/>
              </a:solidFill>
              <a:round/>
              <a:headEnd/>
              <a:tailEnd/>
            </a:ln>
          </p:spPr>
          <p:txBody>
            <a:bodyPr wrap="none" anchor="ctr"/>
            <a:lstStyle/>
            <a:p>
              <a:endParaRPr lang="en-US"/>
            </a:p>
          </p:txBody>
        </p:sp>
        <p:sp>
          <p:nvSpPr>
            <p:cNvPr id="171020" name="Line 10"/>
            <p:cNvSpPr>
              <a:spLocks noChangeShapeType="1"/>
            </p:cNvSpPr>
            <p:nvPr/>
          </p:nvSpPr>
          <p:spPr bwMode="auto">
            <a:xfrm flipV="1">
              <a:off x="1693" y="2488"/>
              <a:ext cx="1894" cy="208"/>
            </a:xfrm>
            <a:prstGeom prst="line">
              <a:avLst/>
            </a:prstGeom>
            <a:noFill/>
            <a:ln w="25400">
              <a:solidFill>
                <a:schemeClr val="bg2"/>
              </a:solidFill>
              <a:round/>
              <a:headEnd type="triangle" w="med" len="med"/>
              <a:tailEnd type="triangle" w="med" len="med"/>
            </a:ln>
          </p:spPr>
          <p:txBody>
            <a:bodyPr wrap="none" anchor="ctr"/>
            <a:lstStyle/>
            <a:p>
              <a:endParaRPr lang="en-US"/>
            </a:p>
          </p:txBody>
        </p:sp>
      </p:grpSp>
      <p:pic>
        <p:nvPicPr>
          <p:cNvPr id="171013" name="Picture 11" descr="PRECPUSH"/>
          <p:cNvPicPr>
            <a:picLocks noChangeAspect="1" noChangeArrowheads="1"/>
          </p:cNvPicPr>
          <p:nvPr/>
        </p:nvPicPr>
        <p:blipFill>
          <a:blip r:embed="rId3" cstate="print"/>
          <a:srcRect l="9152" r="8484" b="16666"/>
          <a:stretch>
            <a:fillRect/>
          </a:stretch>
        </p:blipFill>
        <p:spPr bwMode="auto">
          <a:xfrm>
            <a:off x="7126288" y="3617690"/>
            <a:ext cx="1816100" cy="2017713"/>
          </a:xfrm>
          <a:prstGeom prst="rect">
            <a:avLst/>
          </a:prstGeom>
          <a:noFill/>
          <a:ln w="50800">
            <a:solidFill>
              <a:schemeClr val="bg2"/>
            </a:solidFill>
            <a:miter lim="800000"/>
            <a:headEnd/>
            <a:tailEnd/>
          </a:ln>
        </p:spPr>
      </p:pic>
      <p:sp>
        <p:nvSpPr>
          <p:cNvPr id="171014" name="Line 12"/>
          <p:cNvSpPr>
            <a:spLocks noChangeShapeType="1"/>
          </p:cNvSpPr>
          <p:nvPr/>
        </p:nvSpPr>
        <p:spPr bwMode="auto">
          <a:xfrm flipH="1">
            <a:off x="7086600" y="3592290"/>
            <a:ext cx="1905000" cy="2057400"/>
          </a:xfrm>
          <a:prstGeom prst="line">
            <a:avLst/>
          </a:prstGeom>
          <a:noFill/>
          <a:ln w="50800">
            <a:solidFill>
              <a:schemeClr val="bg2"/>
            </a:solidFill>
            <a:round/>
            <a:headEnd/>
            <a:tailEnd/>
          </a:ln>
        </p:spPr>
        <p:txBody>
          <a:bodyPr wrap="none" anchor="ctr"/>
          <a:lstStyle/>
          <a:p>
            <a:endParaRPr lang="en-US"/>
          </a:p>
        </p:txBody>
      </p:sp>
      <p:sp>
        <p:nvSpPr>
          <p:cNvPr id="171015" name="Line 13"/>
          <p:cNvSpPr>
            <a:spLocks noChangeShapeType="1"/>
          </p:cNvSpPr>
          <p:nvPr/>
        </p:nvSpPr>
        <p:spPr bwMode="auto">
          <a:xfrm>
            <a:off x="7086600" y="3592290"/>
            <a:ext cx="1885950" cy="2066925"/>
          </a:xfrm>
          <a:prstGeom prst="line">
            <a:avLst/>
          </a:prstGeom>
          <a:noFill/>
          <a:ln w="50800">
            <a:solidFill>
              <a:schemeClr val="bg2"/>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5346" name="Picture 2" descr="http://idighardware.com/wordpress/wp-content/uploads/2012/06/Panic-too-Short-768x1024.jpg"/>
          <p:cNvPicPr>
            <a:picLocks noChangeAspect="1" noChangeArrowheads="1"/>
          </p:cNvPicPr>
          <p:nvPr/>
        </p:nvPicPr>
        <p:blipFill>
          <a:blip r:embed="rId2" cstate="print"/>
          <a:srcRect/>
          <a:stretch>
            <a:fillRect/>
          </a:stretch>
        </p:blipFill>
        <p:spPr bwMode="auto">
          <a:xfrm>
            <a:off x="1737632" y="29027"/>
            <a:ext cx="5156653" cy="68109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endParaRPr lang="en-US" smtClean="0"/>
          </a:p>
        </p:txBody>
      </p:sp>
      <p:pic>
        <p:nvPicPr>
          <p:cNvPr id="174083" name="Picture 3" descr="55 Mounted Vertically"/>
          <p:cNvPicPr>
            <a:picLocks noChangeAspect="1" noChangeArrowheads="1"/>
          </p:cNvPicPr>
          <p:nvPr/>
        </p:nvPicPr>
        <p:blipFill>
          <a:blip r:embed="rId2" cstate="print">
            <a:lum bright="-24000"/>
          </a:blip>
          <a:srcRect/>
          <a:stretch>
            <a:fillRect/>
          </a:stretch>
        </p:blipFill>
        <p:spPr bwMode="auto">
          <a:xfrm>
            <a:off x="609600" y="198438"/>
            <a:ext cx="7848600" cy="6276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1314" name="Picture 2" descr="http://idighardware.com/wordpress/wp-content/uploads/2013/09/Panic-Hardware-Protec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18" r="17155"/>
          <a:stretch/>
        </p:blipFill>
        <p:spPr bwMode="auto">
          <a:xfrm>
            <a:off x="0" y="1175656"/>
            <a:ext cx="9144000" cy="5561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Is this acceptable?  Why/not?  Type in the chat box.</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noFill/>
        </p:spPr>
        <p:txBody>
          <a:bodyPr lIns="90488" tIns="44450" rIns="90488" bIns="44450" anchor="ctr"/>
          <a:lstStyle/>
          <a:p>
            <a:pPr eaLnBrk="1" hangingPunct="1"/>
            <a:r>
              <a:rPr lang="en-US" dirty="0" smtClean="0"/>
              <a:t>Panic and Fire Exit Hardware </a:t>
            </a:r>
          </a:p>
        </p:txBody>
      </p:sp>
      <p:sp>
        <p:nvSpPr>
          <p:cNvPr id="2" name="Content Placeholder 1"/>
          <p:cNvSpPr>
            <a:spLocks noGrp="1"/>
          </p:cNvSpPr>
          <p:nvPr>
            <p:ph idx="1"/>
          </p:nvPr>
        </p:nvSpPr>
        <p:spPr>
          <a:xfrm>
            <a:off x="457200" y="1673340"/>
            <a:ext cx="4065814" cy="4151514"/>
          </a:xfrm>
        </p:spPr>
        <p:txBody>
          <a:bodyPr/>
          <a:lstStyle/>
          <a:p>
            <a:pPr marL="342900" indent="-342900">
              <a:lnSpc>
                <a:spcPct val="90000"/>
              </a:lnSpc>
              <a:buSzPct val="110000"/>
              <a:buFont typeface="Arial" pitchFamily="34" charset="0"/>
              <a:buChar char="•"/>
            </a:pPr>
            <a:r>
              <a:rPr lang="en-US" sz="2400" dirty="0"/>
              <a:t>15 pounds of force maximum to actuate</a:t>
            </a:r>
          </a:p>
          <a:p>
            <a:pPr marL="342900" indent="-342900">
              <a:lnSpc>
                <a:spcPct val="90000"/>
              </a:lnSpc>
              <a:buSzPct val="110000"/>
              <a:buFont typeface="Arial" pitchFamily="34" charset="0"/>
              <a:buChar char="•"/>
            </a:pPr>
            <a:r>
              <a:rPr lang="en-US" sz="2400" dirty="0"/>
              <a:t>One </a:t>
            </a:r>
            <a:r>
              <a:rPr lang="en-US" sz="2400" dirty="0" smtClean="0"/>
              <a:t>operation to </a:t>
            </a:r>
            <a:r>
              <a:rPr lang="en-US" sz="2400" dirty="0" smtClean="0"/>
              <a:t>unlatch</a:t>
            </a:r>
            <a:r>
              <a:rPr lang="en-US" sz="2400" dirty="0" smtClean="0"/>
              <a:t> </a:t>
            </a:r>
            <a:r>
              <a:rPr lang="en-US" sz="2400" dirty="0"/>
              <a:t>- no other locking/latching hardware</a:t>
            </a:r>
          </a:p>
          <a:p>
            <a:endParaRPr lang="en-US" dirty="0"/>
          </a:p>
        </p:txBody>
      </p:sp>
      <p:pic>
        <p:nvPicPr>
          <p:cNvPr id="183300" name="Picture 4" descr="http://idighardware.com/wordpress/wp-content/uploads/2011/12/Exit-Device-Chained.jpg"/>
          <p:cNvPicPr>
            <a:picLocks noChangeAspect="1" noChangeArrowheads="1"/>
          </p:cNvPicPr>
          <p:nvPr/>
        </p:nvPicPr>
        <p:blipFill rotWithShape="1">
          <a:blip r:embed="rId2" cstate="print"/>
          <a:srcRect b="8769"/>
          <a:stretch/>
        </p:blipFill>
        <p:spPr bwMode="auto">
          <a:xfrm>
            <a:off x="4916259" y="1367280"/>
            <a:ext cx="3516539" cy="428240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endParaRPr lang="en-US" smtClean="0"/>
          </a:p>
        </p:txBody>
      </p:sp>
      <p:pic>
        <p:nvPicPr>
          <p:cNvPr id="177155" name="Picture 3" descr="Adams Rite Retrofit"/>
          <p:cNvPicPr>
            <a:picLocks noChangeAspect="1" noChangeArrowheads="1"/>
          </p:cNvPicPr>
          <p:nvPr/>
        </p:nvPicPr>
        <p:blipFill>
          <a:blip r:embed="rId3" cstate="print"/>
          <a:srcRect/>
          <a:stretch>
            <a:fillRect/>
          </a:stretch>
        </p:blipFill>
        <p:spPr bwMode="auto">
          <a:xfrm>
            <a:off x="381000" y="188913"/>
            <a:ext cx="8610600" cy="6483350"/>
          </a:xfrm>
          <a:prstGeom prst="rect">
            <a:avLst/>
          </a:prstGeom>
          <a:noFill/>
          <a:ln w="9525">
            <a:noFill/>
            <a:miter lim="800000"/>
            <a:headEnd/>
            <a:tailEnd/>
          </a:ln>
        </p:spPr>
      </p:pic>
      <p:sp>
        <p:nvSpPr>
          <p:cNvPr id="531460" name="Rectangle 4"/>
          <p:cNvSpPr>
            <a:spLocks noChangeArrowheads="1"/>
          </p:cNvSpPr>
          <p:nvPr/>
        </p:nvSpPr>
        <p:spPr bwMode="auto">
          <a:xfrm>
            <a:off x="3657600" y="1828800"/>
            <a:ext cx="1676400" cy="18288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0"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http://idighardware.com/wordpress/wp-content/uploads/2012/03/Chained-Panics.jpg"/>
          <p:cNvPicPr>
            <a:picLocks noChangeAspect="1" noChangeArrowheads="1"/>
          </p:cNvPicPr>
          <p:nvPr/>
        </p:nvPicPr>
        <p:blipFill>
          <a:blip r:embed="rId2" cstate="print"/>
          <a:srcRect/>
          <a:stretch>
            <a:fillRect/>
          </a:stretch>
        </p:blipFill>
        <p:spPr bwMode="auto">
          <a:xfrm>
            <a:off x="1" y="1073150"/>
            <a:ext cx="9144000" cy="5473325"/>
          </a:xfrm>
          <a:prstGeom prst="rect">
            <a:avLst/>
          </a:prstGeom>
          <a:noFill/>
          <a:ln w="50800">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196" name="Picture 4" descr="http://idighardware.com/wordpress/wp-content/uploads/2013/07/Padlocked-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89" y="-1"/>
            <a:ext cx="5569857" cy="68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2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
        <p:nvSpPr>
          <p:cNvPr id="3" name="TextBox 2"/>
          <p:cNvSpPr txBox="1"/>
          <p:nvPr/>
        </p:nvSpPr>
        <p:spPr>
          <a:xfrm>
            <a:off x="8245929" y="0"/>
            <a:ext cx="898071" cy="461665"/>
          </a:xfrm>
          <a:prstGeom prst="rect">
            <a:avLst/>
          </a:prstGeom>
          <a:noFill/>
        </p:spPr>
        <p:txBody>
          <a:bodyPr wrap="square" rtlCol="0">
            <a:spAutoFit/>
          </a:bodyPr>
          <a:lstStyle/>
          <a:p>
            <a:r>
              <a:rPr lang="en-US" dirty="0" smtClean="0"/>
              <a:t>P98</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Tree>
    <p:extLst>
      <p:ext uri="{BB962C8B-B14F-4D97-AF65-F5344CB8AC3E}">
        <p14:creationId xmlns:p14="http://schemas.microsoft.com/office/powerpoint/2010/main" val="119456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32438</TotalTime>
  <Words>2692</Words>
  <Application>Microsoft Office PowerPoint</Application>
  <PresentationFormat>On-screen Show (4:3)</PresentationFormat>
  <Paragraphs>375</Paragraphs>
  <Slides>104</Slides>
  <Notes>27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07" baseType="lpstr">
      <vt:lpstr>ALLE_PPT_Template_Tagline</vt:lpstr>
      <vt:lpstr>Photo House</vt:lpstr>
      <vt:lpstr>Clip</vt:lpstr>
      <vt:lpstr>PowerPoint Presentation</vt:lpstr>
      <vt:lpstr>PowerPoint Presentation</vt:lpstr>
      <vt:lpstr>PowerPoint Presentation</vt:lpstr>
      <vt:lpstr>Decoded 3 – Egress and Life Safety</vt:lpstr>
      <vt:lpstr>Decoded 3 –  Egress and Life Safety</vt:lpstr>
      <vt:lpstr>Decoded 3 –  Egress and Life Safety</vt:lpstr>
      <vt:lpstr>PowerPoint Presentation</vt:lpstr>
      <vt:lpstr>PowerPoint Presentation</vt:lpstr>
      <vt:lpstr>PowerPoint Presentation</vt:lpstr>
      <vt:lpstr>Session 3 – Life Safety</vt:lpstr>
      <vt:lpstr>Building Code vs. Life Safety Code or Fire Code</vt:lpstr>
      <vt:lpstr>PowerPoint Presentation</vt:lpstr>
      <vt:lpstr>Approved</vt:lpstr>
      <vt:lpstr>Authority Having Jurisdiction</vt:lpstr>
      <vt:lpstr>PowerPoint Presentation</vt:lpstr>
      <vt:lpstr>Occupancy Classifications and Use Groups Some are a little tricky…</vt:lpstr>
      <vt:lpstr>Multiple Occupancies (NFPA 101)</vt:lpstr>
      <vt:lpstr>Hazard of Contents (NFPA 101)</vt:lpstr>
      <vt:lpstr>Occupied vs. Unoccupied (NFPA 101)</vt:lpstr>
      <vt:lpstr>Occupied vs. Unoccupied (NFPA 101)</vt:lpstr>
      <vt:lpstr>PowerPoint Presentation</vt:lpstr>
      <vt:lpstr>Opening Protectives (NFPA 101)</vt:lpstr>
      <vt:lpstr>Opening Protectives – (IBC)</vt:lpstr>
      <vt:lpstr>Means of Egress</vt:lpstr>
      <vt:lpstr>PowerPoint Presentation</vt:lpstr>
      <vt:lpstr>PowerPoint Presentation</vt:lpstr>
      <vt:lpstr>Means of Egress</vt:lpstr>
      <vt:lpstr>Exit Passageway</vt:lpstr>
      <vt:lpstr>Exit Passageway</vt:lpstr>
      <vt:lpstr>What is this? </vt:lpstr>
      <vt:lpstr>This is not an exit passageway.  It is an exit access.</vt:lpstr>
      <vt:lpstr>Means of Egress</vt:lpstr>
      <vt:lpstr>Exit / Exit Enclosure</vt:lpstr>
      <vt:lpstr>Horizontal Exit</vt:lpstr>
      <vt:lpstr>Horizontal Exit</vt:lpstr>
      <vt:lpstr>Horizontal Exit</vt:lpstr>
      <vt:lpstr>Area of Refuge</vt:lpstr>
      <vt:lpstr>Area of Refuge</vt:lpstr>
      <vt:lpstr>Travel Distance</vt:lpstr>
      <vt:lpstr>Travel Distance</vt:lpstr>
      <vt:lpstr>Example from New Educational Chapter</vt:lpstr>
      <vt:lpstr>Common Path of Travel</vt:lpstr>
      <vt:lpstr>Common Path of Travel</vt:lpstr>
      <vt:lpstr>Common Path of Travel Example from Existing Educational Chapter</vt:lpstr>
      <vt:lpstr>Dead End Corridors</vt:lpstr>
      <vt:lpstr>Dead End Corridors</vt:lpstr>
      <vt:lpstr>Courtyards, Terraces, and Roofs</vt:lpstr>
      <vt:lpstr>Courtyards, Terraces, and Roofs</vt:lpstr>
      <vt:lpstr>PowerPoint Presentation</vt:lpstr>
      <vt:lpstr>Readily Distinguishable</vt:lpstr>
      <vt:lpstr>PowerPoint Presentation</vt:lpstr>
      <vt:lpstr>PowerPoint Presentation</vt:lpstr>
      <vt:lpstr>PowerPoint Presentation</vt:lpstr>
      <vt:lpstr>PowerPoint Presentation</vt:lpstr>
      <vt:lpstr>This was approved by the AHJ.</vt:lpstr>
      <vt:lpstr>Also approved by the AHJ.</vt:lpstr>
      <vt:lpstr>Luminous Egress Path Markings</vt:lpstr>
      <vt:lpstr>Luminous Egress Path Markings</vt:lpstr>
      <vt:lpstr>Size of Doors</vt:lpstr>
      <vt:lpstr>Swing Clear Hinges</vt:lpstr>
      <vt:lpstr>PowerPoint Presentation</vt:lpstr>
      <vt:lpstr>PowerPoint Presentation</vt:lpstr>
      <vt:lpstr>Projections Into Clear Width (IBC) </vt:lpstr>
      <vt:lpstr>Projections Into Clear Width (NFPA 101) </vt:lpstr>
      <vt:lpstr>Question</vt:lpstr>
      <vt:lpstr>Door Swing</vt:lpstr>
      <vt:lpstr>Encroachment</vt:lpstr>
      <vt:lpstr>Encroachment</vt:lpstr>
      <vt:lpstr>Door Opening Force </vt:lpstr>
      <vt:lpstr>Door Opening Force </vt:lpstr>
      <vt:lpstr>Power-Operated Doors</vt:lpstr>
      <vt:lpstr>Power-Operated Doors</vt:lpstr>
      <vt:lpstr>Door Operations</vt:lpstr>
      <vt:lpstr>PowerPoint Presentation</vt:lpstr>
      <vt:lpstr>PowerPoint Presentation</vt:lpstr>
      <vt:lpstr>PowerPoint Presentation</vt:lpstr>
      <vt:lpstr> </vt:lpstr>
      <vt:lpstr>Hardware Height</vt:lpstr>
      <vt:lpstr>Locks &amp; Latches</vt:lpstr>
      <vt:lpstr>Locks &amp; Latches (continued)</vt:lpstr>
      <vt:lpstr>Bolt Locks (IBC)</vt:lpstr>
      <vt:lpstr>Unlatching</vt:lpstr>
      <vt:lpstr>PowerPoint Presentation</vt:lpstr>
      <vt:lpstr>PowerPoint Presentation</vt:lpstr>
      <vt:lpstr>PowerPoint Presentation</vt:lpstr>
      <vt:lpstr>Panic and Fire Exit Hardware</vt:lpstr>
      <vt:lpstr>Question</vt:lpstr>
      <vt:lpstr>Panic and Fire Exit Hardware </vt:lpstr>
      <vt:lpstr>Panic and Fire Exit Hardware </vt:lpstr>
      <vt:lpstr>Panic and Fire Exit Hardware</vt:lpstr>
      <vt:lpstr>PowerPoint Presentation</vt:lpstr>
      <vt:lpstr>PowerPoint Presentation</vt:lpstr>
      <vt:lpstr>Is this acceptable?  Why/not?  Type in the chat box.</vt:lpstr>
      <vt:lpstr>Panic and Fire Exit Hardware </vt:lpstr>
      <vt:lpstr>PowerPoint Presentation</vt:lpstr>
      <vt:lpstr>PowerPoint Presentation</vt:lpstr>
      <vt:lpstr>PowerPoint Presentation</vt:lpstr>
      <vt:lpstr>Panic and Fire Exit Hardware </vt:lpstr>
      <vt:lpstr>Panic and Fire Exit Hardware </vt:lpstr>
      <vt:lpstr>Panic and Fire Exit Hardware </vt:lpstr>
      <vt:lpstr>NFPA 70  National Electric Code</vt:lpstr>
      <vt:lpstr>Glass and Glazing</vt:lpstr>
      <vt:lpstr>Session 3 – Life Safety</vt:lpstr>
      <vt:lpstr>Thank You! This concludes the American Institute of Architects Continuing Education Systems Program</vt:lpstr>
    </vt:vector>
  </TitlesOfParts>
  <Company>Ingersoll 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Template</dc:title>
  <dc:creator>Aditya Agarwal</dc:creator>
  <cp:lastModifiedBy>Greene, Lori</cp:lastModifiedBy>
  <cp:revision>1167</cp:revision>
  <cp:lastPrinted>2005-10-18T13:26:44Z</cp:lastPrinted>
  <dcterms:created xsi:type="dcterms:W3CDTF">2001-06-01T18:18:43Z</dcterms:created>
  <dcterms:modified xsi:type="dcterms:W3CDTF">2014-06-10T02:11:51Z</dcterms:modified>
</cp:coreProperties>
</file>