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888" r:id="rId1"/>
  </p:sldMasterIdLst>
  <p:notesMasterIdLst>
    <p:notesMasterId r:id="rId87"/>
  </p:notesMasterIdLst>
  <p:handoutMasterIdLst>
    <p:handoutMasterId r:id="rId88"/>
  </p:handoutMasterIdLst>
  <p:sldIdLst>
    <p:sldId id="679" r:id="rId2"/>
    <p:sldId id="735" r:id="rId3"/>
    <p:sldId id="683" r:id="rId4"/>
    <p:sldId id="705" r:id="rId5"/>
    <p:sldId id="724" r:id="rId6"/>
    <p:sldId id="704" r:id="rId7"/>
    <p:sldId id="684" r:id="rId8"/>
    <p:sldId id="571" r:id="rId9"/>
    <p:sldId id="742" r:id="rId10"/>
    <p:sldId id="748" r:id="rId11"/>
    <p:sldId id="706" r:id="rId12"/>
    <p:sldId id="707" r:id="rId13"/>
    <p:sldId id="708" r:id="rId14"/>
    <p:sldId id="709" r:id="rId15"/>
    <p:sldId id="726" r:id="rId16"/>
    <p:sldId id="737" r:id="rId17"/>
    <p:sldId id="749" r:id="rId18"/>
    <p:sldId id="688" r:id="rId19"/>
    <p:sldId id="754" r:id="rId20"/>
    <p:sldId id="581" r:id="rId21"/>
    <p:sldId id="700" r:id="rId22"/>
    <p:sldId id="582" r:id="rId23"/>
    <p:sldId id="739" r:id="rId24"/>
    <p:sldId id="588" r:id="rId25"/>
    <p:sldId id="740" r:id="rId26"/>
    <p:sldId id="743" r:id="rId27"/>
    <p:sldId id="746" r:id="rId28"/>
    <p:sldId id="750" r:id="rId29"/>
    <p:sldId id="745" r:id="rId30"/>
    <p:sldId id="744" r:id="rId31"/>
    <p:sldId id="736" r:id="rId32"/>
    <p:sldId id="689" r:id="rId33"/>
    <p:sldId id="583" r:id="rId34"/>
    <p:sldId id="584" r:id="rId35"/>
    <p:sldId id="585" r:id="rId36"/>
    <p:sldId id="587" r:id="rId37"/>
    <p:sldId id="741" r:id="rId38"/>
    <p:sldId id="720" r:id="rId39"/>
    <p:sldId id="755" r:id="rId40"/>
    <p:sldId id="722" r:id="rId41"/>
    <p:sldId id="691" r:id="rId42"/>
    <p:sldId id="590" r:id="rId43"/>
    <p:sldId id="710" r:id="rId44"/>
    <p:sldId id="625" r:id="rId45"/>
    <p:sldId id="696" r:id="rId46"/>
    <p:sldId id="626" r:id="rId47"/>
    <p:sldId id="753" r:id="rId48"/>
    <p:sldId id="627" r:id="rId49"/>
    <p:sldId id="692" r:id="rId50"/>
    <p:sldId id="713" r:id="rId51"/>
    <p:sldId id="752" r:id="rId52"/>
    <p:sldId id="712" r:id="rId53"/>
    <p:sldId id="723" r:id="rId54"/>
    <p:sldId id="693" r:id="rId55"/>
    <p:sldId id="694" r:id="rId56"/>
    <p:sldId id="728" r:id="rId57"/>
    <p:sldId id="714" r:id="rId58"/>
    <p:sldId id="756" r:id="rId59"/>
    <p:sldId id="715" r:id="rId60"/>
    <p:sldId id="730" r:id="rId61"/>
    <p:sldId id="719" r:id="rId62"/>
    <p:sldId id="697" r:id="rId63"/>
    <p:sldId id="731" r:id="rId64"/>
    <p:sldId id="716" r:id="rId65"/>
    <p:sldId id="717" r:id="rId66"/>
    <p:sldId id="631" r:id="rId67"/>
    <p:sldId id="630" r:id="rId68"/>
    <p:sldId id="632" r:id="rId69"/>
    <p:sldId id="633" r:id="rId70"/>
    <p:sldId id="634" r:id="rId71"/>
    <p:sldId id="635" r:id="rId72"/>
    <p:sldId id="636" r:id="rId73"/>
    <p:sldId id="734" r:id="rId74"/>
    <p:sldId id="733" r:id="rId75"/>
    <p:sldId id="671" r:id="rId76"/>
    <p:sldId id="672" r:id="rId77"/>
    <p:sldId id="673" r:id="rId78"/>
    <p:sldId id="674" r:id="rId79"/>
    <p:sldId id="675" r:id="rId80"/>
    <p:sldId id="676" r:id="rId81"/>
    <p:sldId id="677" r:id="rId82"/>
    <p:sldId id="702" r:id="rId83"/>
    <p:sldId id="681" r:id="rId84"/>
    <p:sldId id="682" r:id="rId85"/>
    <p:sldId id="690" r:id="rId86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66"/>
    <a:srgbClr val="392B1D"/>
    <a:srgbClr val="464F07"/>
    <a:srgbClr val="040452"/>
    <a:srgbClr val="060690"/>
    <a:srgbClr val="0C0CF4"/>
    <a:srgbClr val="5720E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615" autoAdjust="0"/>
    <p:restoredTop sz="90764" autoAdjust="0"/>
  </p:normalViewPr>
  <p:slideViewPr>
    <p:cSldViewPr snapToGrid="0">
      <p:cViewPr varScale="1">
        <p:scale>
          <a:sx n="63" d="100"/>
          <a:sy n="63" d="100"/>
        </p:scale>
        <p:origin x="-1266" y="-96"/>
      </p:cViewPr>
      <p:guideLst>
        <p:guide orient="horz" pos="4224"/>
        <p:guide orient="horz" pos="689"/>
        <p:guide orient="horz" pos="2160"/>
        <p:guide pos="502"/>
        <p:guide pos="5458"/>
        <p:guide pos="4424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75" d="100"/>
          <a:sy n="75" d="100"/>
        </p:scale>
        <p:origin x="-1242" y="-66"/>
      </p:cViewPr>
      <p:guideLst>
        <p:guide orient="horz" pos="3024"/>
        <p:guide pos="2304"/>
      </p:guideLst>
    </p:cSldViewPr>
  </p:notesViewPr>
  <p:gridSpacing cx="114300" cy="1143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81589" cy="471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68" tIns="47635" rIns="95268" bIns="47635" numCol="1" anchor="t" anchorCtr="0" compatLnSpc="1">
            <a:prstTxWarp prst="textNoShape">
              <a:avLst/>
            </a:prstTxWarp>
          </a:bodyPr>
          <a:lstStyle>
            <a:lvl1pPr defTabSz="953781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3613" y="0"/>
            <a:ext cx="3181588" cy="471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68" tIns="47635" rIns="95268" bIns="47635" numCol="1" anchor="t" anchorCtr="0" compatLnSpc="1">
            <a:prstTxWarp prst="textNoShape">
              <a:avLst/>
            </a:prstTxWarp>
          </a:bodyPr>
          <a:lstStyle>
            <a:lvl1pPr algn="r" defTabSz="953781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9249"/>
            <a:ext cx="3181589" cy="47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68" tIns="47635" rIns="95268" bIns="47635" numCol="1" anchor="b" anchorCtr="0" compatLnSpc="1">
            <a:prstTxWarp prst="textNoShape">
              <a:avLst/>
            </a:prstTxWarp>
          </a:bodyPr>
          <a:lstStyle>
            <a:lvl1pPr defTabSz="953781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3613" y="9129249"/>
            <a:ext cx="3181588" cy="47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68" tIns="47635" rIns="95268" bIns="47635" numCol="1" anchor="b" anchorCtr="0" compatLnSpc="1">
            <a:prstTxWarp prst="textNoShape">
              <a:avLst/>
            </a:prstTxWarp>
          </a:bodyPr>
          <a:lstStyle>
            <a:lvl1pPr algn="r" defTabSz="953781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917E4C06-311C-4F31-A747-67233A9B31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2398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181589" cy="473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68" tIns="47635" rIns="95268" bIns="47635" numCol="1" anchor="t" anchorCtr="0" compatLnSpc="1">
            <a:prstTxWarp prst="textNoShape">
              <a:avLst/>
            </a:prstTxWarp>
          </a:bodyPr>
          <a:lstStyle>
            <a:lvl1pPr defTabSz="953781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33613" y="1"/>
            <a:ext cx="3181588" cy="473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68" tIns="47635" rIns="95268" bIns="47635" numCol="1" anchor="t" anchorCtr="0" compatLnSpc="1">
            <a:prstTxWarp prst="textNoShape">
              <a:avLst/>
            </a:prstTxWarp>
          </a:bodyPr>
          <a:lstStyle>
            <a:lvl1pPr algn="r" defTabSz="953781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36663" y="709613"/>
            <a:ext cx="4841875" cy="3630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55296" y="4578411"/>
            <a:ext cx="5404611" cy="433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68" tIns="47635" rIns="95268" bIns="476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55198"/>
            <a:ext cx="3181589" cy="47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68" tIns="47635" rIns="95268" bIns="47635" numCol="1" anchor="b" anchorCtr="0" compatLnSpc="1">
            <a:prstTxWarp prst="textNoShape">
              <a:avLst/>
            </a:prstTxWarp>
          </a:bodyPr>
          <a:lstStyle>
            <a:lvl1pPr defTabSz="953781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3613" y="9155198"/>
            <a:ext cx="3181588" cy="47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68" tIns="47635" rIns="95268" bIns="47635" numCol="1" anchor="b" anchorCtr="0" compatLnSpc="1">
            <a:prstTxWarp prst="textNoShape">
              <a:avLst/>
            </a:prstTxWarp>
          </a:bodyPr>
          <a:lstStyle>
            <a:lvl1pPr algn="r" defTabSz="953781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B551A8F7-D75D-4A71-BFA4-F4D5036168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3215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51A8F7-D75D-4A71-BFA4-F4D5036168E9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BAF088C-54D7-40B6-9A5B-00B5BAAA10EC}" type="slidenum">
              <a:rPr lang="en-US" sz="1300"/>
              <a:pPr eaLnBrk="1" hangingPunct="1"/>
              <a:t>57</a:t>
            </a:fld>
            <a:endParaRPr lang="en-US" sz="13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AFF78BA-931A-40FB-81AE-081EBAD8D556}" type="slidenum">
              <a:rPr lang="en-US" sz="1300"/>
              <a:pPr eaLnBrk="1" hangingPunct="1"/>
              <a:t>59</a:t>
            </a:fld>
            <a:endParaRPr lang="en-US" sz="1300"/>
          </a:p>
        </p:txBody>
      </p:sp>
      <p:sp>
        <p:nvSpPr>
          <p:cNvPr id="1044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22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440" tIns="46882" rIns="95440" bIns="4688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4452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5713" y="715963"/>
            <a:ext cx="4805362" cy="3603625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C6F7C0-167F-45E3-BA1E-01765804E44A}" type="slidenum">
              <a:rPr lang="en-US" sz="1300"/>
              <a:pPr eaLnBrk="1" hangingPunct="1"/>
              <a:t>61</a:t>
            </a:fld>
            <a:endParaRPr lang="en-US" sz="13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9C61350-BA6A-495B-9BAA-9F99F41F6E48}" type="slidenum">
              <a:rPr lang="en-US" sz="1300"/>
              <a:pPr eaLnBrk="1" hangingPunct="1"/>
              <a:t>64</a:t>
            </a:fld>
            <a:endParaRPr lang="en-US" sz="13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78D35D1-80A0-4BE4-A202-C79AFE50CC47}" type="slidenum">
              <a:rPr lang="en-US" sz="1300"/>
              <a:pPr eaLnBrk="1" hangingPunct="1"/>
              <a:t>65</a:t>
            </a:fld>
            <a:endParaRPr lang="en-US" sz="13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13C442-D113-414D-8A7B-7D86E8118DAB}" type="slidenum">
              <a:rPr lang="en-US"/>
              <a:pPr/>
              <a:t>67</a:t>
            </a:fld>
            <a:endParaRPr lang="en-US"/>
          </a:p>
        </p:txBody>
      </p:sp>
      <p:sp>
        <p:nvSpPr>
          <p:cNvPr id="358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19138"/>
            <a:ext cx="4800600" cy="3600450"/>
          </a:xfrm>
          <a:ln/>
        </p:spPr>
      </p:sp>
      <p:sp>
        <p:nvSpPr>
          <p:cNvPr id="358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1227"/>
            <a:ext cx="5364480" cy="4320213"/>
          </a:xfrm>
          <a:noFill/>
          <a:ln/>
        </p:spPr>
        <p:txBody>
          <a:bodyPr/>
          <a:lstStyle/>
          <a:p>
            <a:pPr eaLnBrk="1" hangingPunct="1">
              <a:lnSpc>
                <a:spcPct val="110000"/>
              </a:lnSpc>
              <a:buClr>
                <a:schemeClr val="accent1"/>
              </a:buClr>
              <a:buFont typeface="Monotype Sorts"/>
              <a:buNone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8230958-5FB1-41C7-9AD1-496792808E9C}" type="slidenum">
              <a:rPr lang="en-US" sz="1300"/>
              <a:pPr eaLnBrk="1" hangingPunct="1"/>
              <a:t>82</a:t>
            </a:fld>
            <a:endParaRPr lang="en-US" sz="13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93BBF1B-FD9E-4C38-AC49-B46BB54251D1}" type="slidenum">
              <a:rPr lang="en-US" sz="1300"/>
              <a:pPr eaLnBrk="1" hangingPunct="1"/>
              <a:t>6</a:t>
            </a:fld>
            <a:endParaRPr lang="en-US" sz="13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3FC9B9A-2199-4802-A76C-F23272D16DFB}" type="slidenum">
              <a:rPr lang="en-US" sz="1300"/>
              <a:pPr eaLnBrk="1" hangingPunct="1"/>
              <a:t>12</a:t>
            </a:fld>
            <a:endParaRPr lang="en-US" sz="13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C49ABEF-4F09-4675-B570-C5DD73BD7ED6}" type="slidenum">
              <a:rPr lang="en-US" sz="1300"/>
              <a:pPr eaLnBrk="1" hangingPunct="1"/>
              <a:t>13</a:t>
            </a:fld>
            <a:endParaRPr lang="en-US" sz="13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C780827-1969-45F4-BD4D-D6EEEAB1ACA8}" type="slidenum">
              <a:rPr lang="en-US" sz="1300"/>
              <a:pPr eaLnBrk="1" hangingPunct="1"/>
              <a:t>14</a:t>
            </a:fld>
            <a:endParaRPr lang="en-US" sz="13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51A8F7-D75D-4A71-BFA4-F4D5036168E9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683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2CFB77-CFCD-47EB-BC45-F1C5B0771C9E}" type="slidenum">
              <a:rPr lang="en-US"/>
              <a:pPr/>
              <a:t>44</a:t>
            </a:fld>
            <a:endParaRPr lang="en-US"/>
          </a:p>
        </p:txBody>
      </p:sp>
      <p:sp>
        <p:nvSpPr>
          <p:cNvPr id="3573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5360" y="4561226"/>
            <a:ext cx="5364480" cy="4321852"/>
          </a:xfrm>
          <a:noFill/>
          <a:ln/>
        </p:spPr>
        <p:txBody>
          <a:bodyPr lIns="95449" tIns="46887" rIns="95449" bIns="46887"/>
          <a:lstStyle/>
          <a:p>
            <a:pPr eaLnBrk="1" hangingPunct="1"/>
            <a:endParaRPr lang="en-US" dirty="0" smtClean="0"/>
          </a:p>
        </p:txBody>
      </p:sp>
      <p:sp>
        <p:nvSpPr>
          <p:cNvPr id="357380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7550"/>
            <a:ext cx="4802188" cy="3602038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46C248B-2782-4FC4-B437-AD1B34654291}" type="slidenum">
              <a:rPr lang="en-US" sz="1300"/>
              <a:pPr eaLnBrk="1" hangingPunct="1"/>
              <a:t>47</a:t>
            </a:fld>
            <a:endParaRPr lang="en-US" sz="13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78A2E36-5C5B-4EFF-9577-754A291AF1E8}" type="slidenum">
              <a:rPr lang="en-US" sz="1300"/>
              <a:pPr eaLnBrk="1" hangingPunct="1"/>
              <a:t>52</a:t>
            </a:fld>
            <a:endParaRPr lang="en-US" sz="1300"/>
          </a:p>
        </p:txBody>
      </p:sp>
      <p:sp>
        <p:nvSpPr>
          <p:cNvPr id="10240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22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440" tIns="46882" rIns="95440" bIns="4688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2404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5713" y="715963"/>
            <a:ext cx="4805362" cy="3603625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grayWhite">
          <a:xfrm>
            <a:off x="226066" y="228600"/>
            <a:ext cx="6400800" cy="64008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576072" y="2797254"/>
            <a:ext cx="5760399" cy="1470025"/>
          </a:xfrm>
        </p:spPr>
        <p:txBody>
          <a:bodyPr lIns="0" rIns="0" anchor="t">
            <a:normAutofit/>
          </a:bodyPr>
          <a:lstStyle>
            <a:lvl1pPr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invGray">
          <a:xfrm>
            <a:off x="587022" y="2549674"/>
            <a:ext cx="5749449" cy="322855"/>
          </a:xfrm>
        </p:spPr>
        <p:txBody>
          <a:bodyPr vert="horz" lIns="0" tIns="45720" rIns="0" bIns="45720" rtlCol="0" anchor="t">
            <a:normAutofit/>
          </a:bodyPr>
          <a:lstStyle>
            <a:lvl1pPr marL="0" indent="0">
              <a:buNone/>
              <a:defRPr lang="en-US" sz="1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 bwMode="invGray">
          <a:xfrm>
            <a:off x="578461" y="4637581"/>
            <a:ext cx="5758009" cy="522335"/>
          </a:xfrm>
        </p:spPr>
        <p:txBody>
          <a:bodyPr vert="horz" lIns="0" tIns="45720" rIns="0" bIns="45720" rtlCol="0" anchor="t">
            <a:normAutofit/>
          </a:bodyPr>
          <a:lstStyle>
            <a:lvl1pPr>
              <a:defRPr lang="en-US" sz="1400" b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2800" smtClean="0"/>
            </a:lvl2pPr>
            <a:lvl3pPr>
              <a:defRPr lang="en-US" sz="2400" smtClean="0"/>
            </a:lvl3pPr>
            <a:lvl4pPr>
              <a:defRPr lang="en-US" sz="2000" smtClean="0"/>
            </a:lvl4pPr>
            <a:lvl5pPr>
              <a:defRPr lang="en-US" sz="2000"/>
            </a:lvl5pPr>
          </a:lstStyle>
          <a:p>
            <a:pPr lvl="0">
              <a:spcBef>
                <a:spcPct val="0"/>
              </a:spcBef>
              <a:buFont typeface="Arial"/>
            </a:pPr>
            <a:r>
              <a:rPr lang="en-US" smtClean="0"/>
              <a:t>Click to edit Master text styles</a:t>
            </a:r>
          </a:p>
        </p:txBody>
      </p:sp>
      <p:pic>
        <p:nvPicPr>
          <p:cNvPr id="7" name="Picture 6" descr="ALLE_CMYK_V_Tag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132" y="441252"/>
            <a:ext cx="1421283" cy="122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19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87456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858423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5867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7526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343400" y="17526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  <p:transition spd="med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5867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7526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343400" y="17526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cop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white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blackWhite">
          <a:xfrm>
            <a:off x="226066" y="228600"/>
            <a:ext cx="6400800" cy="6400800"/>
          </a:xfrm>
          <a:prstGeom prst="rect">
            <a:avLst/>
          </a:prstGeom>
          <a:solidFill>
            <a:schemeClr val="bg2">
              <a:alpha val="8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576072" y="2797254"/>
            <a:ext cx="5760399" cy="1470025"/>
          </a:xfrm>
        </p:spPr>
        <p:txBody>
          <a:bodyPr lIns="0" rIns="0" anchor="t">
            <a:normAutofit/>
          </a:bodyPr>
          <a:lstStyle>
            <a:lvl1pPr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invGray">
          <a:xfrm>
            <a:off x="587022" y="2549674"/>
            <a:ext cx="5749449" cy="322855"/>
          </a:xfrm>
        </p:spPr>
        <p:txBody>
          <a:bodyPr vert="horz" lIns="0" tIns="45720" rIns="0" bIns="45720" rtlCol="0" anchor="t">
            <a:normAutofit/>
          </a:bodyPr>
          <a:lstStyle>
            <a:lvl1pPr marL="0" indent="0">
              <a:buNone/>
              <a:defRPr lang="en-US" sz="1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 bwMode="invGray">
          <a:xfrm>
            <a:off x="578461" y="4637581"/>
            <a:ext cx="5758009" cy="522335"/>
          </a:xfrm>
        </p:spPr>
        <p:txBody>
          <a:bodyPr vert="horz" lIns="0" tIns="45720" rIns="0" bIns="45720" rtlCol="0" anchor="t">
            <a:normAutofit/>
          </a:bodyPr>
          <a:lstStyle>
            <a:lvl1pPr>
              <a:defRPr lang="en-US" sz="1400" b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2800" smtClean="0"/>
            </a:lvl2pPr>
            <a:lvl3pPr>
              <a:defRPr lang="en-US" sz="2400" smtClean="0"/>
            </a:lvl3pPr>
            <a:lvl4pPr>
              <a:defRPr lang="en-US" sz="2000" smtClean="0"/>
            </a:lvl4pPr>
            <a:lvl5pPr>
              <a:defRPr lang="en-US" sz="2000"/>
            </a:lvl5pPr>
          </a:lstStyle>
          <a:p>
            <a:pPr lvl="0">
              <a:spcBef>
                <a:spcPct val="0"/>
              </a:spcBef>
              <a:buFont typeface="Arial"/>
            </a:pPr>
            <a:r>
              <a:rPr lang="en-US" smtClean="0"/>
              <a:t>Click to edit Master text styles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213600" y="3748314"/>
            <a:ext cx="1930400" cy="2881086"/>
          </a:xfrm>
          <a:prstGeom prst="rect">
            <a:avLst/>
          </a:prstGeom>
          <a:solidFill>
            <a:schemeClr val="accent6">
              <a:alpha val="71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1440">
            <a:noAutofit/>
          </a:bodyPr>
          <a:lstStyle/>
          <a:p>
            <a:pPr marL="0" indent="0">
              <a:buFont typeface="Arial"/>
              <a:buNone/>
            </a:pPr>
            <a:r>
              <a:rPr lang="en-US" sz="800" b="1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FULL BLEED </a:t>
            </a:r>
            <a:r>
              <a:rPr lang="en-US" sz="800" b="1" baseline="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IMAGE COVER</a:t>
            </a:r>
          </a:p>
          <a:p>
            <a:pPr marL="58738" indent="-58738">
              <a:buFont typeface="Arial"/>
              <a:buChar char="•"/>
            </a:pPr>
            <a:r>
              <a:rPr lang="en-US" sz="800" b="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Select an image that relates to the presentation subject and aligns to the </a:t>
            </a:r>
            <a:r>
              <a:rPr lang="en-US" sz="800" b="0" dirty="0" err="1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Allegion</a:t>
            </a:r>
            <a:r>
              <a:rPr lang="en-US" sz="800" b="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800" b="0" baseline="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imagery guidelines</a:t>
            </a:r>
            <a:r>
              <a:rPr lang="en-US" sz="800" b="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.</a:t>
            </a:r>
          </a:p>
          <a:p>
            <a:pPr marL="58738" indent="-58738" algn="l" defTabSz="457200" rtl="0" eaLnBrk="1" latinLnBrk="0" hangingPunct="1">
              <a:buFont typeface="Arial"/>
              <a:buChar char="•"/>
            </a:pPr>
            <a:r>
              <a:rPr lang="en-US" sz="800" b="0" kern="12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Ensure the image does not diminish the </a:t>
            </a:r>
            <a:r>
              <a:rPr lang="en-US" sz="800" b="0" kern="1200" baseline="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visibility </a:t>
            </a:r>
            <a:r>
              <a:rPr lang="en-US" sz="800" b="0" kern="12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of the logo.</a:t>
            </a:r>
          </a:p>
          <a:p>
            <a:pPr marL="58738" indent="-58738" algn="l" defTabSz="457200" rtl="0" eaLnBrk="1" latinLnBrk="0" hangingPunct="1">
              <a:buFont typeface="Arial"/>
              <a:buChar char="•"/>
            </a:pPr>
            <a:r>
              <a:rPr lang="en-US" sz="800" b="0" kern="12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Do not use more than one image.</a:t>
            </a:r>
          </a:p>
          <a:p>
            <a:endParaRPr lang="en-US" sz="800" b="1" dirty="0" smtClean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r>
              <a:rPr lang="en-US" sz="800" b="1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CHANGING A PHOTO IN THE IMAGE AREA</a:t>
            </a:r>
          </a:p>
          <a:p>
            <a:pPr marL="58738" indent="-58738">
              <a:buFont typeface="Arial"/>
              <a:buChar char="•"/>
            </a:pPr>
            <a:r>
              <a:rPr 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In your menu bar select </a:t>
            </a:r>
            <a:br>
              <a:rPr 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</a:br>
            <a:r>
              <a:rPr 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“View” &gt; “Master” &gt; “Slide Master”</a:t>
            </a:r>
          </a:p>
          <a:p>
            <a:pPr marL="58738" indent="-58738">
              <a:buFont typeface="Arial"/>
              <a:buChar char="•"/>
            </a:pPr>
            <a:r>
              <a:rPr 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Go to the Title Slide Image Master you wish to change</a:t>
            </a:r>
          </a:p>
          <a:p>
            <a:pPr marL="58738" indent="-58738">
              <a:buFont typeface="Arial"/>
              <a:buChar char="•"/>
            </a:pPr>
            <a:r>
              <a:rPr 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Select the image and delete </a:t>
            </a:r>
          </a:p>
          <a:p>
            <a:pPr marL="58738" indent="-58738">
              <a:buFont typeface="Arial"/>
              <a:buChar char="•"/>
            </a:pPr>
            <a:r>
              <a:rPr 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Insert</a:t>
            </a:r>
            <a:r>
              <a:rPr lang="en-US" sz="800" baseline="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 new image/photo on page</a:t>
            </a:r>
            <a:endParaRPr lang="en-US" sz="800" dirty="0" smtClean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58738" indent="-58738">
              <a:buFont typeface="Arial"/>
              <a:buChar char="•"/>
            </a:pPr>
            <a:r>
              <a:rPr 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Once the new image placement is finalized, select </a:t>
            </a:r>
            <a:br>
              <a:rPr 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</a:br>
            <a:r>
              <a:rPr lang="ja-JP" alt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“</a:t>
            </a:r>
            <a:r>
              <a:rPr 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Arrange</a:t>
            </a:r>
            <a:r>
              <a:rPr lang="ja-JP" alt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”</a:t>
            </a:r>
            <a:r>
              <a:rPr 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 &gt; </a:t>
            </a:r>
            <a:r>
              <a:rPr lang="ja-JP" alt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“</a:t>
            </a:r>
            <a:r>
              <a:rPr 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Send to back</a:t>
            </a:r>
            <a:r>
              <a:rPr lang="ja-JP" alt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”</a:t>
            </a:r>
            <a:endParaRPr lang="en-US" sz="800" dirty="0" smtClean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endParaRPr lang="en-US" sz="800" b="1" dirty="0" smtClean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r>
              <a:rPr lang="en-US" sz="800" b="1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DELETE THESE INSTRUCTIONS BEFORE FINAL USE.</a:t>
            </a:r>
            <a:endParaRPr lang="en-US" sz="800" b="1" dirty="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1" name="Picture 10" descr="ALLE_CMYK_V_Taglin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132" y="441252"/>
            <a:ext cx="1421283" cy="122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61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40198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arg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2863"/>
            <a:ext cx="8229600" cy="4361991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1062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blackWhite">
          <a:xfrm>
            <a:off x="226066" y="228600"/>
            <a:ext cx="6400800" cy="64008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invGray">
          <a:xfrm>
            <a:off x="576072" y="2797254"/>
            <a:ext cx="5760399" cy="1470025"/>
          </a:xfrm>
        </p:spPr>
        <p:txBody>
          <a:bodyPr lIns="0" rIns="0" anchor="t">
            <a:normAutofit/>
          </a:bodyPr>
          <a:lstStyle>
            <a:lvl1pPr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invGray">
          <a:xfrm>
            <a:off x="587022" y="2549674"/>
            <a:ext cx="5749449" cy="322855"/>
          </a:xfrm>
        </p:spPr>
        <p:txBody>
          <a:bodyPr vert="horz" lIns="0" tIns="45720" rIns="0" bIns="45720" rtlCol="0" anchor="t">
            <a:normAutofit/>
          </a:bodyPr>
          <a:lstStyle>
            <a:lvl1pPr marL="0" indent="0">
              <a:buNone/>
              <a:defRPr lang="en-US" sz="1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6" name="Picture 5" descr="ALLE_CMYK_V_Tag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132" y="441252"/>
            <a:ext cx="1421283" cy="122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012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457200" y="1600200"/>
            <a:ext cx="4038600" cy="45259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gray">
          <a:xfrm>
            <a:off x="4648200" y="1600200"/>
            <a:ext cx="4038600" cy="45259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14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white">
          <a:xfrm>
            <a:off x="3264645" y="452157"/>
            <a:ext cx="5432211" cy="54501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 bwMode="invGray">
          <a:xfrm>
            <a:off x="3264646" y="452157"/>
            <a:ext cx="2712781" cy="5450167"/>
          </a:xfrm>
          <a:noFill/>
        </p:spPr>
        <p:txBody>
          <a:bodyPr/>
          <a:lstStyle/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457200" y="301234"/>
            <a:ext cx="2647870" cy="11430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457200" y="1695591"/>
            <a:ext cx="2647870" cy="420673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hart Placeholder 5"/>
          <p:cNvSpPr>
            <a:spLocks noGrp="1"/>
          </p:cNvSpPr>
          <p:nvPr>
            <p:ph type="chart" sz="quarter" idx="11"/>
          </p:nvPr>
        </p:nvSpPr>
        <p:spPr bwMode="invGray">
          <a:xfrm>
            <a:off x="5990725" y="452157"/>
            <a:ext cx="2712781" cy="5450167"/>
          </a:xfrm>
          <a:noFill/>
        </p:spPr>
        <p:txBody>
          <a:bodyPr/>
          <a:lstStyle/>
          <a:p>
            <a:r>
              <a:rPr lang="en-US" smtClean="0"/>
              <a:t>Click icon to add chart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00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457200" y="301234"/>
            <a:ext cx="2647870" cy="11430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457200" y="1695591"/>
            <a:ext cx="2647870" cy="420240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gray">
          <a:xfrm>
            <a:off x="3264644" y="452156"/>
            <a:ext cx="5425563" cy="5445840"/>
          </a:xfrm>
          <a:noFill/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382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gray">
          <a:xfrm>
            <a:off x="457200" y="2174875"/>
            <a:ext cx="4040188" cy="395128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gray">
          <a:xfrm>
            <a:off x="4645025" y="2174875"/>
            <a:ext cx="4041775" cy="395128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126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457200" y="301234"/>
            <a:ext cx="8229600" cy="1143000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57200" y="1673340"/>
            <a:ext cx="8229600" cy="4151514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8" name="Picture 7" descr="Allegion_tm_v_c_large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938874" y="6001016"/>
            <a:ext cx="798607" cy="527474"/>
          </a:xfrm>
          <a:prstGeom prst="rect">
            <a:avLst/>
          </a:prstGeom>
        </p:spPr>
      </p:pic>
      <p:sp>
        <p:nvSpPr>
          <p:cNvPr id="12" name="Text Placeholder 7"/>
          <p:cNvSpPr txBox="1">
            <a:spLocks/>
          </p:cNvSpPr>
          <p:nvPr/>
        </p:nvSpPr>
        <p:spPr>
          <a:xfrm>
            <a:off x="450849" y="6314630"/>
            <a:ext cx="6118335" cy="372366"/>
          </a:xfrm>
          <a:prstGeom prst="rect">
            <a:avLst/>
          </a:prstGeom>
        </p:spPr>
        <p:txBody>
          <a:bodyPr vert="horz" lIns="0" tIns="45720" rIns="91440" bIns="45720" rtlCol="0" anchor="t"/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None/>
              <a:defRPr lang="en-US" sz="1200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73038" indent="-17303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11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6075" indent="-17303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Lucida Grande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12763" indent="-16668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213" indent="-1714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Lucida Grande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8D7474-F959-4F4F-B552-144BC6A81CE6}" type="slidenum">
              <a:rPr lang="en-US" smtClean="0"/>
              <a:pPr/>
              <a:t>‹#›</a:t>
            </a:fld>
            <a:r>
              <a:rPr lang="en-US" dirty="0" smtClean="0"/>
              <a:t> |</a:t>
            </a:r>
            <a:r>
              <a:rPr lang="en-US" baseline="0" dirty="0" smtClean="0"/>
              <a:t> Decoded 4 – Codes for Electrified Hardware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7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</p:sldLayoutIdLst>
  <p:transition spd="med">
    <p:fade thruBlk="1"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2800" b="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Clr>
          <a:schemeClr val="bg2"/>
        </a:buClr>
        <a:buFont typeface="Wingdings" charset="2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3038" indent="-173038" algn="l" defTabSz="457200" rtl="0" eaLnBrk="1" latinLnBrk="0" hangingPunct="1">
        <a:spcBef>
          <a:spcPct val="20000"/>
        </a:spcBef>
        <a:buClr>
          <a:schemeClr val="bg2"/>
        </a:buClr>
        <a:buSzPct val="110000"/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46075" indent="-173038" algn="l" defTabSz="457200" rtl="0" eaLnBrk="1" latinLnBrk="0" hangingPunct="1">
        <a:spcBef>
          <a:spcPct val="20000"/>
        </a:spcBef>
        <a:buClr>
          <a:schemeClr val="bg2"/>
        </a:buClr>
        <a:buFont typeface="Lucida Grande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12763" indent="-166688" algn="l" defTabSz="457200" rtl="0" eaLnBrk="1" latinLnBrk="0" hangingPunct="1">
        <a:spcBef>
          <a:spcPct val="20000"/>
        </a:spcBef>
        <a:buClr>
          <a:schemeClr val="bg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684213" indent="-171450" algn="l" defTabSz="457200" rtl="0" eaLnBrk="1" latinLnBrk="0" hangingPunct="1">
        <a:spcBef>
          <a:spcPct val="20000"/>
        </a:spcBef>
        <a:buClr>
          <a:schemeClr val="bg2"/>
        </a:buClr>
        <a:buFont typeface="Lucida Grande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google.com/url?sa=i&amp;rct=j&amp;q=&amp;esrc=s&amp;source=images&amp;cd=&amp;docid=1aESFLLjG39vKM&amp;tbnid=7mPFloZa_l5S8M:&amp;ved=0CAUQjRw&amp;url=http://www.crl-arch.com/product_page/doors_entrances/glass_entrance_doors.html&amp;ei=vRFpU5eQMIyayATqt4LwBg&amp;psig=AFQjCNFvpKnctuP6aY1TroSA41-tyavVcg&amp;ust=1399480847395716" TargetMode="Externa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google.com/url?sa=i&amp;rct=j&amp;q=&amp;esrc=s&amp;source=images&amp;cd=&amp;docid=1aESFLLjG39vKM&amp;tbnid=7mPFloZa_l5S8M:&amp;ved=0CAUQjRw&amp;url=http://www.crl-arch.com/product_page/doors_entrances/glass_entrance_doors.html&amp;ei=vRFpU5eQMIyayATqt4LwBg&amp;psig=AFQjCNFvpKnctuP6aY1TroSA41-tyavVcg&amp;ust=1399480847395716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docid=j0wgA-KcZCEo8M&amp;tbnid=kyN1ZijkC7XEFM:&amp;ved=0CAUQjRw&amp;url=http://www.law.arizona.edu/library/disastermanual/exits.htm&amp;ei=hjipUqb0HYSUkQfjyYDYAw&amp;psig=AFQjCNErPD7wn5iMQT-YAOrGXLNjObmFOA&amp;ust=1386908118619802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docid=lEbPouwkmowsTM&amp;tbnid=ozIxXbKV2Nn5IM:&amp;ved=0CAUQjRw&amp;url=http://www.mscdirect.com/product/70275573&amp;ei=J0-pUofNEo2FkQed3ICACw&amp;psig=AFQjCNHisuFL1_nxUTMpixGBMyQdH4KL6Q&amp;ust=1386913922518248" TargetMode="External"/><Relationship Id="rId2" Type="http://schemas.openxmlformats.org/officeDocument/2006/relationships/hyperlink" Target="http://www.google.com/url?sa=i&amp;rct=j&amp;q=&amp;esrc=s&amp;source=images&amp;cd=&amp;cad=rja&amp;docid=oMVgvmdUDE2qYM&amp;tbnid=_GrTFJgfXizoTM:&amp;ved=0CAUQjRw&amp;url=http://www.jmlock.com/shop/von-duprin-6211-series-12vdc-fail-safe-mortise-lock-electric-strike/&amp;ei=w06pUrz5IdKNkAe7xoHIDQ&amp;psig=AFQjCNG1Dtb7pZq2H9kLMAHPCy6xx8kMzw&amp;ust=1386913855870138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www.google.com/url?sa=i&amp;rct=j&amp;q=&amp;esrc=s&amp;source=images&amp;cd=&amp;cad=rja&amp;docid=j0wgA-KcZCEo8M&amp;tbnid=kyN1ZijkC7XEFM:&amp;ved=0CAUQjRw&amp;url=http://www.law.arizona.edu/library/disastermanual/exits.htm&amp;ei=hjipUqb0HYSUkQfjyYDYAw&amp;psig=AFQjCNErPD7wn5iMQT-YAOrGXLNjObmFOA&amp;ust=1386908118619802" TargetMode="Externa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audio1.wav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hyperlink" Target="http://idighardware.com/2011/11/delayed-egress-hardware-code-comparison-2/" TargetMode="External"/><Relationship Id="rId3" Type="http://schemas.openxmlformats.org/officeDocument/2006/relationships/hyperlink" Target="http://idighardware.com/2012/07/fail-safe-vs-fail-secure-when-and-where/" TargetMode="External"/><Relationship Id="rId7" Type="http://schemas.openxmlformats.org/officeDocument/2006/relationships/hyperlink" Target="http://idighardware.com/2011/08/stairwell-reentry-myths-and-facts/" TargetMode="External"/><Relationship Id="rId2" Type="http://schemas.openxmlformats.org/officeDocument/2006/relationships/hyperlink" Target="http://idighardware.com/2012/07/decoded-doors-with-access-control/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idighardware.com/2012/03/decoded-ibc-electromagnetically-locked-egress-doors/" TargetMode="External"/><Relationship Id="rId5" Type="http://schemas.openxmlformats.org/officeDocument/2006/relationships/hyperlink" Target="http://idighardware.com/2013/08/decoded-elevator-lobby-egress/" TargetMode="External"/><Relationship Id="rId10" Type="http://schemas.openxmlformats.org/officeDocument/2006/relationships/hyperlink" Target="http://idighardware.com/2010/12/nfpa-72-on-access-control-2/" TargetMode="External"/><Relationship Id="rId4" Type="http://schemas.openxmlformats.org/officeDocument/2006/relationships/hyperlink" Target="http://idighardware.com/2012/02/locksmith-ledger-code-requirements-for-electromagnetic-locks/" TargetMode="External"/><Relationship Id="rId9" Type="http://schemas.openxmlformats.org/officeDocument/2006/relationships/hyperlink" Target="http://idighardware.com/2013/10/special-egress-locks-in-i-2-occupancies/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amtm.com/url/u.aspx?7FFC64F8648070530" TargetMode="Externa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72" y="545432"/>
            <a:ext cx="5760399" cy="4514248"/>
          </a:xfrm>
        </p:spPr>
        <p:txBody>
          <a:bodyPr>
            <a:normAutofit/>
          </a:bodyPr>
          <a:lstStyle/>
          <a:p>
            <a:r>
              <a:rPr lang="en-US" dirty="0" smtClean="0"/>
              <a:t>Decoded 4 – </a:t>
            </a:r>
            <a:br>
              <a:rPr lang="en-US" dirty="0" smtClean="0"/>
            </a:br>
            <a:r>
              <a:rPr lang="en-US" dirty="0" smtClean="0"/>
              <a:t>Code Requirements for Electrified Hardware</a:t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442" y="2531816"/>
            <a:ext cx="5165558" cy="41324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7194" y="2533048"/>
            <a:ext cx="32376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Audio Dial-In:</a:t>
            </a:r>
          </a:p>
          <a:p>
            <a:r>
              <a:rPr lang="en-US" dirty="0"/>
              <a:t>8</a:t>
            </a:r>
            <a:r>
              <a:rPr lang="en-US" dirty="0" smtClean="0"/>
              <a:t>66-430-4132</a:t>
            </a:r>
            <a:endParaRPr lang="en-US" dirty="0"/>
          </a:p>
          <a:p>
            <a:r>
              <a:rPr lang="en-US" dirty="0"/>
              <a:t>Audio Code: </a:t>
            </a:r>
            <a:endParaRPr lang="en-US" dirty="0" smtClean="0"/>
          </a:p>
          <a:p>
            <a:r>
              <a:rPr lang="en-US" dirty="0" smtClean="0"/>
              <a:t>781-453-5306</a:t>
            </a:r>
            <a:endParaRPr lang="en-US" dirty="0"/>
          </a:p>
          <a:p>
            <a:r>
              <a:rPr lang="en-US" dirty="0"/>
              <a:t>Mute your phone </a:t>
            </a:r>
            <a:endParaRPr lang="en-US" dirty="0" smtClean="0"/>
          </a:p>
          <a:p>
            <a:r>
              <a:rPr lang="en-US" dirty="0" smtClean="0"/>
              <a:t>(*</a:t>
            </a:r>
            <a:r>
              <a:rPr lang="en-US" dirty="0"/>
              <a:t>6 to mute, #6 to unmute).</a:t>
            </a:r>
          </a:p>
          <a:p>
            <a:r>
              <a:rPr lang="en-US" dirty="0"/>
              <a:t>This webinar is being recorded.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wrong with this picture?</a:t>
            </a:r>
            <a:endParaRPr lang="en-US" dirty="0"/>
          </a:p>
        </p:txBody>
      </p:sp>
      <p:pic>
        <p:nvPicPr>
          <p:cNvPr id="71682" name="Picture 2" descr="http://www.idighardware.com/wordpress/wp-content/uploads/2010/04/IMG_010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64" y="1047750"/>
            <a:ext cx="7342104" cy="5508836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27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von duprin 3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71"/>
          <a:stretch>
            <a:fillRect/>
          </a:stretch>
        </p:blipFill>
        <p:spPr bwMode="auto">
          <a:xfrm>
            <a:off x="0" y="457200"/>
            <a:ext cx="4876800" cy="608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19600" y="3200400"/>
            <a:ext cx="609600" cy="85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628" name="TextBox 5"/>
          <p:cNvSpPr txBox="1">
            <a:spLocks noChangeArrowheads="1"/>
          </p:cNvSpPr>
          <p:nvPr/>
        </p:nvSpPr>
        <p:spPr bwMode="auto">
          <a:xfrm>
            <a:off x="5867400" y="914400"/>
            <a:ext cx="30480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Electric Latch Retraction</a:t>
            </a:r>
          </a:p>
          <a:p>
            <a:pPr eaLnBrk="1" hangingPunct="1"/>
            <a:endParaRPr lang="en-US" sz="280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US" sz="28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Apply Power – Latch Retracts</a:t>
            </a:r>
          </a:p>
          <a:p>
            <a:pPr eaLnBrk="1" hangingPunct="1"/>
            <a:endParaRPr lang="en-US" sz="280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US" sz="28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Remove Power – Latch Projects</a:t>
            </a:r>
          </a:p>
          <a:p>
            <a:pPr eaLnBrk="1" hangingPunct="1"/>
            <a:endParaRPr lang="en-US" sz="280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US" sz="28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Fire alarm can initiate latching.</a:t>
            </a:r>
          </a:p>
        </p:txBody>
      </p:sp>
    </p:spTree>
    <p:extLst>
      <p:ext uri="{BB962C8B-B14F-4D97-AF65-F5344CB8AC3E}">
        <p14:creationId xmlns:p14="http://schemas.microsoft.com/office/powerpoint/2010/main" val="362943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USI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257175"/>
            <a:ext cx="8943975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196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USIP Atriu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450850"/>
            <a:ext cx="7515225" cy="595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257800" y="4876800"/>
            <a:ext cx="914400" cy="914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45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USIP Auditoriu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450850"/>
            <a:ext cx="8915400" cy="595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463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Door #101</a:t>
            </a:r>
            <a:br>
              <a:rPr lang="en-US" dirty="0" smtClean="0"/>
            </a:br>
            <a:r>
              <a:rPr lang="en-US" dirty="0" smtClean="0"/>
              <a:t>Fine Dining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Existing kitchen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Need new doors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Fire Rating: 20 minutes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Restaurant manager                                                                      does not want doors to                                                  latch because of the noise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One door will swing into kitchen, one door will swing out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Which code-compliant product should we use?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/>
                </a:solidFill>
              </a:rPr>
              <a:t>What other electronic components do we need to specify?</a:t>
            </a:r>
          </a:p>
        </p:txBody>
      </p:sp>
      <p:pic>
        <p:nvPicPr>
          <p:cNvPr id="3074" name="Picture 2" descr="http://idighardware.com/wordpress/wp-content/uploads/2012/04/Kitchen-Double-Acting-Door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" r="9075"/>
          <a:stretch/>
        </p:blipFill>
        <p:spPr bwMode="auto">
          <a:xfrm>
            <a:off x="4588170" y="112294"/>
            <a:ext cx="4427494" cy="3529264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92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" y="209794"/>
            <a:ext cx="8229600" cy="1143000"/>
          </a:xfrm>
        </p:spPr>
        <p:txBody>
          <a:bodyPr/>
          <a:lstStyle/>
          <a:p>
            <a:r>
              <a:rPr lang="en-US" dirty="0" smtClean="0"/>
              <a:t>Don’t forget your conductors…</a:t>
            </a:r>
            <a:endParaRPr lang="en-US" dirty="0"/>
          </a:p>
        </p:txBody>
      </p:sp>
      <p:pic>
        <p:nvPicPr>
          <p:cNvPr id="62466" name="Picture 2" descr="http://idighardware.com/wordpress/wp-content/uploads/2013/10/Gate-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4"/>
          <a:stretch/>
        </p:blipFill>
        <p:spPr bwMode="auto">
          <a:xfrm>
            <a:off x="399010" y="913050"/>
            <a:ext cx="4638503" cy="3852185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0" name="Picture 6" descr="http://idighardware.com/wordpress/wp-content/uploads/2011/01/Chexi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5" r="17213" b="33109"/>
          <a:stretch/>
        </p:blipFill>
        <p:spPr bwMode="auto">
          <a:xfrm>
            <a:off x="5203767" y="2839143"/>
            <a:ext cx="3624349" cy="3733635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14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Don’t forget your conductors…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8" name="Picture 4" descr="http://idighardware.com/wordpress/wp-content/uploads/2012/05/Power-Transf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6537"/>
            <a:ext cx="9160080" cy="547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95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Door #102</a:t>
            </a:r>
            <a:br>
              <a:rPr lang="en-US" dirty="0" smtClean="0"/>
            </a:br>
            <a:r>
              <a:rPr lang="en-US" dirty="0" smtClean="0"/>
              <a:t>All Glass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73340"/>
            <a:ext cx="2606040" cy="4151514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Existing glass door – no stiles or rails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Access control system will lock/unlock door on a time schedule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Free egress is required</a:t>
            </a:r>
          </a:p>
        </p:txBody>
      </p:sp>
      <p:pic>
        <p:nvPicPr>
          <p:cNvPr id="1028" name="Picture 4" descr="http://www.crl-arch.com/Images/systems/doors_entrances/patch/3.pn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" t="3125" r="4761" b="5556"/>
          <a:stretch/>
        </p:blipFill>
        <p:spPr bwMode="auto">
          <a:xfrm>
            <a:off x="3284446" y="380999"/>
            <a:ext cx="5471568" cy="4511041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5"/>
          <p:cNvSpPr txBox="1">
            <a:spLocks/>
          </p:cNvSpPr>
          <p:nvPr/>
        </p:nvSpPr>
        <p:spPr bwMode="gray">
          <a:xfrm>
            <a:off x="3352800" y="5212080"/>
            <a:ext cx="5396229" cy="1176654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038" indent="-17303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11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6075" indent="-17303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Lucida Grande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12763" indent="-16668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213" indent="-1714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Lucida Grande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ctr" fontAlgn="auto"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/>
                </a:solidFill>
              </a:rPr>
              <a:t>Which code-compliant product should we use?</a:t>
            </a:r>
          </a:p>
        </p:txBody>
      </p:sp>
    </p:spTree>
    <p:extLst>
      <p:ext uri="{BB962C8B-B14F-4D97-AF65-F5344CB8AC3E}">
        <p14:creationId xmlns:p14="http://schemas.microsoft.com/office/powerpoint/2010/main" val="305440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Door #102</a:t>
            </a:r>
            <a:br>
              <a:rPr lang="en-US" dirty="0" smtClean="0"/>
            </a:br>
            <a:r>
              <a:rPr lang="en-US" dirty="0" smtClean="0"/>
              <a:t>All Glass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73340"/>
            <a:ext cx="2606040" cy="4151514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Existing glass door – no stiles or rails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Access control system will lock/unlock door on a time schedule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Free egress is required</a:t>
            </a:r>
          </a:p>
        </p:txBody>
      </p:sp>
      <p:pic>
        <p:nvPicPr>
          <p:cNvPr id="1028" name="Picture 4" descr="http://www.crl-arch.com/Images/systems/doors_entrances/patch/3.pn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" t="3125" r="4761" b="5556"/>
          <a:stretch/>
        </p:blipFill>
        <p:spPr bwMode="auto">
          <a:xfrm>
            <a:off x="3284446" y="380999"/>
            <a:ext cx="5471568" cy="4511041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5"/>
          <p:cNvSpPr txBox="1">
            <a:spLocks/>
          </p:cNvSpPr>
          <p:nvPr/>
        </p:nvSpPr>
        <p:spPr bwMode="gray">
          <a:xfrm>
            <a:off x="3352800" y="5212080"/>
            <a:ext cx="5396229" cy="1176654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038" indent="-17303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11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6075" indent="-17303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Lucida Grande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12763" indent="-16668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213" indent="-1714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Lucida Grande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ctr">
              <a:buFont typeface="Arial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</a:rPr>
              <a:t>What mag-lock mounting option is required for this door?</a:t>
            </a:r>
          </a:p>
        </p:txBody>
      </p:sp>
    </p:spTree>
    <p:extLst>
      <p:ext uri="{BB962C8B-B14F-4D97-AF65-F5344CB8AC3E}">
        <p14:creationId xmlns:p14="http://schemas.microsoft.com/office/powerpoint/2010/main" val="345433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COR140 Exam - Be Prepared!</a:t>
            </a:r>
            <a:endParaRPr lang="en-US" dirty="0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9" t="14318" r="47611" b="12500"/>
          <a:stretch/>
        </p:blipFill>
        <p:spPr bwMode="auto">
          <a:xfrm>
            <a:off x="5356092" y="820612"/>
            <a:ext cx="3576894" cy="5118933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060" y="3410743"/>
            <a:ext cx="4596342" cy="3447257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5" b="15969"/>
          <a:stretch/>
        </p:blipFill>
        <p:spPr>
          <a:xfrm>
            <a:off x="484483" y="1064400"/>
            <a:ext cx="4087517" cy="2785706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959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83058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Access-Controlled Egress Doors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478280"/>
            <a:ext cx="7772400" cy="4389120"/>
          </a:xfrm>
        </p:spPr>
        <p:txBody>
          <a:bodyPr/>
          <a:lstStyle/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Used to control and monitor access.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Must also provide life safety.  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Typically an electro-magnetic lock, access control device, and required release devices</a:t>
            </a:r>
            <a:r>
              <a:rPr lang="en-US" sz="2400" dirty="0" smtClean="0"/>
              <a:t>.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A </a:t>
            </a:r>
            <a:r>
              <a:rPr lang="en-US" sz="2400" dirty="0" err="1" smtClean="0"/>
              <a:t>powerbolt</a:t>
            </a:r>
            <a:r>
              <a:rPr lang="en-US" sz="2400" dirty="0" smtClean="0"/>
              <a:t> may also be considered an Access-Controlled Egress Door.</a:t>
            </a:r>
            <a:endParaRPr lang="en-US" dirty="0" smtClean="0"/>
          </a:p>
        </p:txBody>
      </p:sp>
      <p:pic>
        <p:nvPicPr>
          <p:cNvPr id="203780" name="Picture 4" descr="3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3982452"/>
            <a:ext cx="3276600" cy="243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all doors with access control are </a:t>
            </a:r>
            <a:br>
              <a:rPr lang="en-US" dirty="0" smtClean="0"/>
            </a:br>
            <a:r>
              <a:rPr lang="en-US" u="sng" dirty="0" smtClean="0"/>
              <a:t>Access-Controlled Egress Doors!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Controlled Access / Free Egress – hardware allows egress independent of access control system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Delayed Egress – 15-second delay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Stairwell Reentry – fail-safe lock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I-2 (Hospitals / Nursing Homes) – fail-safe locks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Elevator Lobbies (NFPA 101 only) – fail-safe locks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Electromagnetically Locked Egress Doors – mag-lock with door-mounted release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Access Controlled Egress Doors – mag-lock with motion sensor release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685800" y="5029200"/>
            <a:ext cx="7909560" cy="914400"/>
          </a:xfrm>
          <a:prstGeom prst="rect">
            <a:avLst/>
          </a:prstGeom>
          <a:solidFill>
            <a:srgbClr val="F86700">
              <a:alpha val="1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6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83058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Access-Controlled Egress Doors</a:t>
            </a:r>
          </a:p>
        </p:txBody>
      </p:sp>
      <p:sp>
        <p:nvSpPr>
          <p:cNvPr id="700419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475874"/>
            <a:ext cx="7772400" cy="4391526"/>
          </a:xfrm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400" dirty="0" smtClean="0"/>
              <a:t>Entrance doors &amp; tenant entrance </a:t>
            </a:r>
            <a:r>
              <a:rPr lang="en-US" sz="2400" dirty="0" smtClean="0"/>
              <a:t>doors (changing in 2015 edition)</a:t>
            </a:r>
            <a:endParaRPr lang="en-US" sz="2400" dirty="0" smtClean="0"/>
          </a:p>
          <a:p>
            <a:pPr marL="342900" indent="-3429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400" dirty="0" smtClean="0"/>
              <a:t>IBC Groups A, B, E, I-2, M, R-1 or R-2</a:t>
            </a:r>
          </a:p>
          <a:p>
            <a:pPr marL="342900" indent="-3429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400" dirty="0" smtClean="0"/>
              <a:t>NFPA 101 – where allowed by occupancy chapter</a:t>
            </a:r>
          </a:p>
          <a:p>
            <a:pPr marL="687388" lvl="1" indent="-350838" eaLnBrk="1" hangingPunct="1">
              <a:lnSpc>
                <a:spcPct val="90000"/>
              </a:lnSpc>
              <a:buFont typeface="Arial" pitchFamily="34" charset="0"/>
              <a:buChar char="•"/>
            </a:pPr>
            <a:endParaRPr lang="en-US" sz="2400" dirty="0" smtClean="0"/>
          </a:p>
          <a:p>
            <a:pPr marL="350838" indent="-350838">
              <a:lnSpc>
                <a:spcPct val="90000"/>
              </a:lnSpc>
              <a:buFont typeface="Arial" pitchFamily="34" charset="0"/>
              <a:buChar char="•"/>
            </a:pPr>
            <a:r>
              <a:rPr lang="en-US" sz="2400" dirty="0"/>
              <a:t>A sensor unlocks the </a:t>
            </a:r>
            <a:r>
              <a:rPr lang="en-US" sz="2400" dirty="0" smtClean="0"/>
              <a:t>lock.</a:t>
            </a:r>
            <a:endParaRPr lang="en-US" sz="2400" dirty="0"/>
          </a:p>
          <a:p>
            <a:pPr marL="350838" lvl="1" indent="-350838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400" dirty="0"/>
              <a:t>Power loss to lock unlocks the </a:t>
            </a:r>
            <a:r>
              <a:rPr lang="en-US" sz="2400" dirty="0" smtClean="0"/>
              <a:t>door.</a:t>
            </a:r>
            <a:endParaRPr lang="en-US" sz="2400" dirty="0"/>
          </a:p>
          <a:p>
            <a:pPr marL="350838" lvl="1" indent="-350838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400" dirty="0"/>
              <a:t>Manual release device (with sign) unlocks door for 30 seconds, independent of access control </a:t>
            </a:r>
            <a:r>
              <a:rPr lang="en-US" sz="2400" dirty="0" smtClean="0"/>
              <a:t>system.</a:t>
            </a:r>
            <a:endParaRPr lang="en-US" sz="2400" dirty="0"/>
          </a:p>
          <a:p>
            <a:pPr marL="350838" lvl="1" indent="-350838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400" dirty="0"/>
              <a:t>Actuation of fire/sprinkler system (if provided) unlocks </a:t>
            </a:r>
            <a:r>
              <a:rPr lang="en-US" sz="2400" dirty="0" smtClean="0"/>
              <a:t>door.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4514" name="Picture 2" descr="http://idighardware.com/wordpress/wp-content/uploads/2012/01/Sensor-Behind-Exit-Sig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2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02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538" name="Picture 2" descr="http://idighardware.com/wordpress/wp-content/uploads/2011/10/A-Hot-Me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2559"/>
            <a:ext cx="9144000" cy="546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04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Mag-Locks can be an option for gates, but you may need a variance for the release devices.</a:t>
            </a:r>
            <a:endParaRPr lang="en-US" dirty="0"/>
          </a:p>
        </p:txBody>
      </p:sp>
      <p:pic>
        <p:nvPicPr>
          <p:cNvPr id="68610" name="Picture 2" descr="http://idighardware.com/wordpress/wp-content/uploads/2010/10/NHG-Acti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90" y="1539105"/>
            <a:ext cx="3475628" cy="5158474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2" name="Picture 4" descr="http://idighardware.com/wordpress/wp-content/uploads/2010/10/NHG-M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378" y="1539105"/>
            <a:ext cx="3433345" cy="5158474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69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TJ Bracket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36" y="1416551"/>
            <a:ext cx="5535084" cy="4151313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616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With gates, you also need to think about conductors, closers, and access to hardware.</a:t>
            </a:r>
            <a:endParaRPr lang="en-US" dirty="0"/>
          </a:p>
        </p:txBody>
      </p:sp>
      <p:pic>
        <p:nvPicPr>
          <p:cNvPr id="68610" name="Picture 2" descr="http://idighardware.com/wordpress/wp-content/uploads/2010/10/NHG-Acti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90" y="1539105"/>
            <a:ext cx="3475628" cy="5158474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2" name="Picture 4" descr="http://idighardware.com/wordpress/wp-content/uploads/2010/10/NHG-M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378" y="1539105"/>
            <a:ext cx="3433345" cy="5158474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16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58" name="Picture 2" descr="http://idighardware.com/wordpress/wp-content/uploads/2010/10/NHG-Lock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521"/>
            <a:ext cx="9144000" cy="608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2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20968"/>
            <a:ext cx="6559062" cy="609600"/>
          </a:xfrm>
        </p:spPr>
        <p:txBody>
          <a:bodyPr/>
          <a:lstStyle/>
          <a:p>
            <a:r>
              <a:rPr lang="en-US" dirty="0" smtClean="0"/>
              <a:t>Session 4 – Electrified Hardware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752600"/>
            <a:ext cx="7773444" cy="4114800"/>
          </a:xfrm>
        </p:spPr>
        <p:txBody>
          <a:bodyPr/>
          <a:lstStyle/>
          <a:p>
            <a:pPr marL="398463" indent="-398463">
              <a:buFont typeface="Arial" pitchFamily="34" charset="0"/>
              <a:buChar char="•"/>
            </a:pPr>
            <a:r>
              <a:rPr lang="en-US" sz="2400" dirty="0" smtClean="0"/>
              <a:t>Electric Latch Retraction</a:t>
            </a:r>
          </a:p>
          <a:p>
            <a:pPr marL="398463" indent="-398463">
              <a:buFont typeface="Arial" pitchFamily="34" charset="0"/>
              <a:buChar char="•"/>
            </a:pPr>
            <a:r>
              <a:rPr lang="en-US" sz="2400" dirty="0" smtClean="0"/>
              <a:t>Access-Controlled Egress Doors</a:t>
            </a:r>
          </a:p>
          <a:p>
            <a:pPr marL="398463" indent="-398463">
              <a:buFont typeface="Arial" pitchFamily="34" charset="0"/>
              <a:buChar char="•"/>
            </a:pPr>
            <a:r>
              <a:rPr lang="en-US" sz="2400" dirty="0" smtClean="0"/>
              <a:t>Electromagnetically Locked Egress Doors</a:t>
            </a:r>
          </a:p>
          <a:p>
            <a:pPr marL="398463" indent="-398463">
              <a:buFont typeface="Arial" pitchFamily="34" charset="0"/>
              <a:buChar char="•"/>
            </a:pPr>
            <a:r>
              <a:rPr lang="en-US" sz="2400" dirty="0" smtClean="0"/>
              <a:t>Delayed Egress</a:t>
            </a:r>
          </a:p>
          <a:p>
            <a:pPr marL="398463" indent="-398463">
              <a:buFont typeface="Arial" pitchFamily="34" charset="0"/>
              <a:buChar char="•"/>
            </a:pPr>
            <a:r>
              <a:rPr lang="en-US" sz="2400" dirty="0" smtClean="0"/>
              <a:t>Elevator Lobbies</a:t>
            </a:r>
          </a:p>
          <a:p>
            <a:pPr marL="398463" indent="-398463">
              <a:buFont typeface="Arial" pitchFamily="34" charset="0"/>
              <a:buChar char="•"/>
            </a:pPr>
            <a:r>
              <a:rPr lang="en-US" sz="2400" dirty="0" smtClean="0"/>
              <a:t>I-2 Special Egress Locks</a:t>
            </a:r>
          </a:p>
          <a:p>
            <a:pPr marL="398463" indent="-398463">
              <a:buFont typeface="Arial" pitchFamily="34" charset="0"/>
              <a:buChar char="•"/>
            </a:pPr>
            <a:r>
              <a:rPr lang="en-US" sz="2400" dirty="0" smtClean="0"/>
              <a:t>Stairwell Reentry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10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idighardware.com/wordpress/wp-content/uploads/2010/10/NHG-Clos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5008"/>
            <a:ext cx="915399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78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battery backup allowed?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1495"/>
            <a:ext cx="8229600" cy="4493359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Codes require mag-locks to unlock upon loss of power, but “loss of power” is not defined.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Is this loss of normal building power?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Can the lock be powered by the emergency generator along with the rest of the building?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NFPA 72 Interpretation - if the fire alarm system and mag-locks are on the same back-up power, this would meet the intent of the code.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Do not specify separate battery back-up in the power supply for the locks.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89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Door #103</a:t>
            </a:r>
            <a:br>
              <a:rPr lang="en-US" dirty="0" smtClean="0"/>
            </a:br>
            <a:r>
              <a:rPr lang="en-US" dirty="0" smtClean="0"/>
              <a:t>No Sensor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73340"/>
            <a:ext cx="4676274" cy="4151514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The owner wants a mag-lock and card reader.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A motion sensor won’t work because it will be accidentally actuated by the room’s occupants</a:t>
            </a:r>
            <a:r>
              <a:rPr lang="en-US" sz="2400" dirty="0" smtClean="0"/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Door has very narrow stiles.</a:t>
            </a: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Free egress is required.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/>
                </a:solidFill>
              </a:rPr>
              <a:t>What are our options?</a:t>
            </a:r>
          </a:p>
        </p:txBody>
      </p:sp>
      <p:pic>
        <p:nvPicPr>
          <p:cNvPr id="5124" name="Picture 4" descr="Aluminum-doors-Thum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843" y="184318"/>
            <a:ext cx="3954545" cy="3954545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61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Mag-Lock with Door-Mounted Release (RX Switch)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3340"/>
            <a:ext cx="4243137" cy="4151514"/>
          </a:xfrm>
        </p:spPr>
        <p:txBody>
          <a:bodyPr/>
          <a:lstStyle/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2003 edition of NFPA 101: A bar with an RX switch in it could be used instead of a motion sensor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2006 edition of NFPA 101:  Doors with electromagnetic locks and door-mounted release devices are considered “normal” doors, not access-controlled egress doors.</a:t>
            </a:r>
          </a:p>
        </p:txBody>
      </p:sp>
      <p:pic>
        <p:nvPicPr>
          <p:cNvPr id="16386" name="Picture 2" descr="http://idighardware.com/wordpress/wp-content/uploads/2012/03/Mag-Loc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121" y="1235242"/>
            <a:ext cx="3544867" cy="5312945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Mag-Lock with Door-Mounted Release (RX Switch)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71075"/>
            <a:ext cx="8229600" cy="5133472"/>
          </a:xfrm>
        </p:spPr>
        <p:txBody>
          <a:bodyPr/>
          <a:lstStyle/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2009 edition of NFPA 101:  Electrically Controlled Egress Door Assemblies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2009 edition of IBC:  Electromagnetically Locked Egress Doors</a:t>
            </a:r>
          </a:p>
          <a:p>
            <a:pPr marL="798513" lvl="1" indent="-461963" eaLnBrk="1" hangingPunct="1">
              <a:buFont typeface="Arial" pitchFamily="34" charset="0"/>
              <a:buChar char="•"/>
            </a:pPr>
            <a:r>
              <a:rPr lang="en-US" sz="2400" dirty="0" smtClean="0"/>
              <a:t>Release device affixed to door leaf</a:t>
            </a:r>
          </a:p>
          <a:p>
            <a:pPr marL="798513" lvl="1" indent="-461963" eaLnBrk="1" hangingPunct="1">
              <a:buFont typeface="Arial" pitchFamily="34" charset="0"/>
              <a:buChar char="•"/>
            </a:pPr>
            <a:r>
              <a:rPr lang="en-US" sz="2400" dirty="0" smtClean="0"/>
              <a:t>Obvious means of operation in direction of egress</a:t>
            </a:r>
          </a:p>
          <a:p>
            <a:pPr marL="798513" lvl="1" indent="-461963" eaLnBrk="1" hangingPunct="1">
              <a:buFont typeface="Arial" pitchFamily="34" charset="0"/>
              <a:buChar char="•"/>
            </a:pPr>
            <a:r>
              <a:rPr lang="en-US" sz="2400" dirty="0" smtClean="0"/>
              <a:t>Operable with one hand</a:t>
            </a:r>
          </a:p>
          <a:p>
            <a:pPr marL="798513" lvl="1" indent="-461963" eaLnBrk="1" hangingPunct="1">
              <a:buFont typeface="Arial" pitchFamily="34" charset="0"/>
              <a:buChar char="•"/>
            </a:pPr>
            <a:r>
              <a:rPr lang="en-US" sz="2400" dirty="0" smtClean="0"/>
              <a:t>Interrupts power supply and unlocks door</a:t>
            </a:r>
          </a:p>
          <a:p>
            <a:pPr marL="798513" lvl="1" indent="-461963" eaLnBrk="1" hangingPunct="1">
              <a:buFont typeface="Arial" pitchFamily="34" charset="0"/>
              <a:buChar char="•"/>
            </a:pPr>
            <a:r>
              <a:rPr lang="en-US" sz="2400" dirty="0" smtClean="0"/>
              <a:t>Loss of power unlocks door</a:t>
            </a:r>
          </a:p>
          <a:p>
            <a:pPr marL="798513" lvl="1" indent="-461963" eaLnBrk="1" hangingPunct="1">
              <a:buFont typeface="Arial" pitchFamily="34" charset="0"/>
              <a:buChar char="•"/>
            </a:pPr>
            <a:endParaRPr lang="en-US" sz="2400" dirty="0"/>
          </a:p>
          <a:p>
            <a:pPr marL="798513" lvl="1" indent="-461963" eaLnBrk="1" hangingPunct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/>
                </a:solidFill>
              </a:rPr>
              <a:t>Besides the motion sensor and push button, what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smtClean="0">
                <a:solidFill>
                  <a:schemeClr val="bg2"/>
                </a:solidFill>
              </a:rPr>
              <a:t>has been removed from this list?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6781800" cy="914400"/>
          </a:xfrm>
        </p:spPr>
        <p:txBody>
          <a:bodyPr/>
          <a:lstStyle/>
          <a:p>
            <a:pPr eaLnBrk="1" hangingPunct="1"/>
            <a:r>
              <a:rPr lang="en-US" smtClean="0"/>
              <a:t>Direct-Hold Mag-Locks vs</a:t>
            </a:r>
            <a:br>
              <a:rPr lang="en-US" smtClean="0"/>
            </a:br>
            <a:r>
              <a:rPr lang="en-US" smtClean="0"/>
              <a:t>Shear Locks</a:t>
            </a:r>
          </a:p>
        </p:txBody>
      </p:sp>
      <p:pic>
        <p:nvPicPr>
          <p:cNvPr id="207875" name="Picture 6" descr="3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057400"/>
            <a:ext cx="411480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876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209800"/>
            <a:ext cx="44958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099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099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6562" name="Picture 2" descr="http://idighardware.com/wordpress/wp-content/uploads/2011/07/Mag-Lock-with-Duct-Tape-and-Velc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80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" descr="security Interlo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821" y="1413709"/>
            <a:ext cx="6251073" cy="4688305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0709"/>
            <a:ext cx="8574505" cy="1143000"/>
          </a:xfrm>
        </p:spPr>
        <p:txBody>
          <a:bodyPr/>
          <a:lstStyle/>
          <a:p>
            <a:r>
              <a:rPr lang="en-US" dirty="0" smtClean="0"/>
              <a:t>Interlocks (AKA man-traps), which often involve mag-locks, are not addressed in the IBC or NFPA 101.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80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" descr="Man Tr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336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lectrified Mortise Lo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95"/>
          <a:stretch>
            <a:fillRect/>
          </a:stretch>
        </p:blipFill>
        <p:spPr bwMode="auto">
          <a:xfrm>
            <a:off x="5283200" y="4191000"/>
            <a:ext cx="3860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Fail Safe vs. Fail Secure</a:t>
            </a:r>
            <a:br>
              <a:rPr lang="en-US" dirty="0" smtClean="0"/>
            </a:br>
            <a:r>
              <a:rPr lang="en-US" dirty="0"/>
              <a:t>Electrified Locks and Electrified Exit Device Trim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4" descr="E Tri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8"/>
          <a:stretch>
            <a:fillRect/>
          </a:stretch>
        </p:blipFill>
        <p:spPr bwMode="auto">
          <a:xfrm>
            <a:off x="5803900" y="1291390"/>
            <a:ext cx="2819400" cy="352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1" y="1478280"/>
            <a:ext cx="5606716" cy="4346574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Fail Safe </a:t>
            </a:r>
          </a:p>
          <a:p>
            <a:pPr marL="625475" lvl="1" indent="-336550">
              <a:buFont typeface="Arial" pitchFamily="34" charset="0"/>
              <a:buChar char="•"/>
            </a:pPr>
            <a:r>
              <a:rPr lang="en-US" sz="2400" dirty="0" smtClean="0"/>
              <a:t>When power fails, access-side lever is unlocked.</a:t>
            </a:r>
          </a:p>
          <a:p>
            <a:pPr marL="625475" lvl="1" indent="-336550">
              <a:buFont typeface="Arial" pitchFamily="34" charset="0"/>
              <a:buChar char="•"/>
            </a:pPr>
            <a:r>
              <a:rPr lang="en-US" sz="2400" dirty="0" smtClean="0"/>
              <a:t>Lock is latched.</a:t>
            </a:r>
          </a:p>
          <a:p>
            <a:pPr marL="285750" lvl="1" indent="-285750">
              <a:buFont typeface="Arial" pitchFamily="34" charset="0"/>
              <a:buChar char="•"/>
            </a:pPr>
            <a:endParaRPr lang="en-US" sz="2400" dirty="0" smtClean="0"/>
          </a:p>
          <a:p>
            <a:pPr marL="285750" lvl="1" indent="-285750">
              <a:buFont typeface="Arial" pitchFamily="34" charset="0"/>
              <a:buChar char="•"/>
            </a:pPr>
            <a:r>
              <a:rPr lang="en-US" sz="2400" dirty="0" smtClean="0"/>
              <a:t>Fail Secure</a:t>
            </a:r>
          </a:p>
          <a:p>
            <a:pPr marL="625475" lvl="1" indent="-336550">
              <a:buFont typeface="Arial" pitchFamily="34" charset="0"/>
              <a:buChar char="•"/>
            </a:pPr>
            <a:r>
              <a:rPr lang="en-US" sz="2400" dirty="0"/>
              <a:t>When power fails, access-side lever is </a:t>
            </a:r>
            <a:r>
              <a:rPr lang="en-US" sz="2400" dirty="0" smtClean="0"/>
              <a:t>locked.</a:t>
            </a:r>
            <a:endParaRPr lang="en-US" sz="2400" dirty="0"/>
          </a:p>
          <a:p>
            <a:pPr marL="625475" lvl="1" indent="-336550">
              <a:buFont typeface="Arial" pitchFamily="34" charset="0"/>
              <a:buChar char="•"/>
            </a:pPr>
            <a:r>
              <a:rPr lang="en-US" sz="2400" dirty="0"/>
              <a:t>Lock is </a:t>
            </a:r>
            <a:r>
              <a:rPr lang="en-US" sz="2400" dirty="0" smtClean="0"/>
              <a:t>latched.</a:t>
            </a:r>
            <a:endParaRPr lang="en-US" sz="2400" dirty="0"/>
          </a:p>
          <a:p>
            <a:pPr marL="285750" lvl="1" indent="-285750">
              <a:buFont typeface="Arial" pitchFamily="34" charset="0"/>
              <a:buChar char="•"/>
            </a:pPr>
            <a:endParaRPr lang="en-US" sz="2400" dirty="0"/>
          </a:p>
          <a:p>
            <a:pPr marL="285750" lvl="1" indent="-285750">
              <a:buFont typeface="Arial" pitchFamily="34" charset="0"/>
              <a:buChar char="•"/>
            </a:pPr>
            <a:r>
              <a:rPr lang="en-US" sz="2400" dirty="0" smtClean="0"/>
              <a:t>Both types typically allow free egress.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9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4" name="Group 3"/>
          <p:cNvGrpSpPr>
            <a:grpSpLocks/>
          </p:cNvGrpSpPr>
          <p:nvPr/>
        </p:nvGrpSpPr>
        <p:grpSpPr bwMode="auto">
          <a:xfrm>
            <a:off x="304800" y="685800"/>
            <a:ext cx="8458200" cy="5715000"/>
            <a:chOff x="304800" y="685800"/>
            <a:chExt cx="8458200" cy="5715000"/>
          </a:xfrm>
        </p:grpSpPr>
        <p:pic>
          <p:nvPicPr>
            <p:cNvPr id="74756" name="Picture 1" descr="Clean Room Interlock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000"/>
            <a:stretch>
              <a:fillRect/>
            </a:stretch>
          </p:blipFill>
          <p:spPr bwMode="auto">
            <a:xfrm>
              <a:off x="434725" y="685800"/>
              <a:ext cx="8328275" cy="556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304800" y="5638800"/>
              <a:ext cx="16002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74755" name="TextBox 4"/>
          <p:cNvSpPr txBox="1">
            <a:spLocks noChangeArrowheads="1"/>
          </p:cNvSpPr>
          <p:nvPr/>
        </p:nvSpPr>
        <p:spPr bwMode="auto">
          <a:xfrm>
            <a:off x="8763000" y="6396038"/>
            <a:ext cx="338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50618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Door #104</a:t>
            </a:r>
            <a:br>
              <a:rPr lang="en-US" dirty="0" smtClean="0"/>
            </a:br>
            <a:r>
              <a:rPr lang="en-US" dirty="0" smtClean="0"/>
              <a:t>Library Egress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73340"/>
            <a:ext cx="4343400" cy="4151514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Library emergency exit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Librarian wants to lock door                                               and only allow egress </a:t>
            </a:r>
            <a:r>
              <a:rPr lang="en-US" sz="2400" dirty="0" smtClean="0"/>
              <a:t>if there is a </a:t>
            </a:r>
            <a:r>
              <a:rPr lang="en-US" sz="2400" dirty="0" smtClean="0"/>
              <a:t>fire alarm.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Code is NFPA 101-2009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/>
                </a:solidFill>
              </a:rPr>
              <a:t>What are our options?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/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/>
          </a:p>
          <a:p>
            <a:endParaRPr lang="en-US" dirty="0"/>
          </a:p>
        </p:txBody>
      </p:sp>
      <p:pic>
        <p:nvPicPr>
          <p:cNvPr id="9218" name="Picture 2" descr="http://www.law.arizona.edu/library/disastermanual/images/Exit%20M5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1" b="14712"/>
          <a:stretch/>
        </p:blipFill>
        <p:spPr bwMode="auto">
          <a:xfrm>
            <a:off x="4933748" y="1622625"/>
            <a:ext cx="3898233" cy="3241341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1905000" y="3703320"/>
            <a:ext cx="216408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50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6" name="Picture 4" descr="248224_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3048000"/>
            <a:ext cx="3810000" cy="3810000"/>
          </a:xfrm>
          <a:prstGeom prst="rect">
            <a:avLst/>
          </a:prstGeom>
          <a:noFill/>
          <a:ln w="50800">
            <a:noFill/>
          </a:ln>
        </p:spPr>
      </p:pic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568325" y="685800"/>
            <a:ext cx="7772400" cy="990600"/>
          </a:xfrm>
          <a:noFill/>
        </p:spPr>
        <p:txBody>
          <a:bodyPr lIns="90488" tIns="44450" rIns="90488" bIns="44450" anchor="ctr"/>
          <a:lstStyle/>
          <a:p>
            <a:pPr eaLnBrk="1" hangingPunct="1"/>
            <a:r>
              <a:rPr lang="en-US" smtClean="0"/>
              <a:t>Delayed Egress Devices</a:t>
            </a:r>
          </a:p>
        </p:txBody>
      </p:sp>
      <p:pic>
        <p:nvPicPr>
          <p:cNvPr id="212995" name="Picture 3" descr="Chexit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37674" y="1692442"/>
            <a:ext cx="4953000" cy="2819400"/>
          </a:xfrm>
          <a:noFill/>
          <a:ln w="508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153400" cy="1143000"/>
          </a:xfrm>
        </p:spPr>
        <p:txBody>
          <a:bodyPr/>
          <a:lstStyle/>
          <a:p>
            <a:pPr algn="l" eaLnBrk="1" hangingPunct="1"/>
            <a:r>
              <a:rPr lang="en-US" b="1" dirty="0" smtClean="0"/>
              <a:t>Delayed Egress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752600"/>
            <a:ext cx="4648200" cy="4114800"/>
          </a:xfrm>
        </p:spPr>
        <p:txBody>
          <a:bodyPr/>
          <a:lstStyle/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Designed to delay egress to prevent unauthorized use of the door.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Must allow egress for life safety.  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Typically a delayed egress exit device or magnetic lock with delayed egress controller.</a:t>
            </a:r>
          </a:p>
          <a:p>
            <a:pPr eaLnBrk="1" hangingPunct="1"/>
            <a:endParaRPr lang="en-US" sz="2800" dirty="0" smtClean="0"/>
          </a:p>
        </p:txBody>
      </p:sp>
      <p:pic>
        <p:nvPicPr>
          <p:cNvPr id="32772" name="Picture 3" descr="Delayed Egres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" t="2438" r="2254" b="2438"/>
          <a:stretch>
            <a:fillRect/>
          </a:stretch>
        </p:blipFill>
        <p:spPr bwMode="auto">
          <a:xfrm>
            <a:off x="5358064" y="228600"/>
            <a:ext cx="2895600" cy="2971800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4" descr="Airport Delayed Egre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064" y="3428999"/>
            <a:ext cx="2514600" cy="3286125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4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1234"/>
            <a:ext cx="8229600" cy="757545"/>
          </a:xfrm>
          <a:noFill/>
        </p:spPr>
        <p:txBody>
          <a:bodyPr lIns="90488" tIns="44450" rIns="90488" bIns="44450" anchor="ctr"/>
          <a:lstStyle/>
          <a:p>
            <a:pPr eaLnBrk="1" hangingPunct="1"/>
            <a:r>
              <a:rPr lang="en-US" dirty="0" smtClean="0"/>
              <a:t>Delayed Egress Locks (NFPA 101)</a:t>
            </a:r>
          </a:p>
        </p:txBody>
      </p:sp>
      <p:sp>
        <p:nvSpPr>
          <p:cNvPr id="6666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42737"/>
            <a:ext cx="8229600" cy="4782117"/>
          </a:xfrm>
          <a:noFill/>
        </p:spPr>
        <p:txBody>
          <a:bodyPr lIns="90488" tIns="44450" rIns="90488" bIns="44450"/>
          <a:lstStyle/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Approved, listed, delayed egress locks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Must be allowed by occupancy chapter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Automatic sprinkler system or smoke/heat detection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Quantity of delays per egress path varies by occupancy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Immediate release by fire alarm, smoke detection system, or power failure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Capability of releasing from fire command center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15 lbs. applied for 3 second begins 15-second timer (30-second if approved by AHJ)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Audible local alarm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Manual rearm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Signage - “Push until alarm sounds.  Door can be opened in 15 seconds.” (+ additional requirements)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" t="29440" r="43777" b="18641"/>
          <a:stretch/>
        </p:blipFill>
        <p:spPr bwMode="auto">
          <a:xfrm>
            <a:off x="128920" y="571500"/>
            <a:ext cx="8919411" cy="512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917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938" y="180975"/>
            <a:ext cx="3736975" cy="6573838"/>
          </a:xfrm>
          <a:prstGeom prst="rect">
            <a:avLst/>
          </a:prstGeom>
          <a:noFill/>
          <a:ln w="50800" algn="ctr">
            <a:solidFill>
              <a:schemeClr val="bg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9859" name="Picture 7"/>
          <p:cNvPicPr>
            <a:picLocks noChangeAspect="1" noChangeArrowheads="1"/>
          </p:cNvPicPr>
          <p:nvPr/>
        </p:nvPicPr>
        <p:blipFill>
          <a:blip r:embed="rId3" cstate="print"/>
          <a:srcRect l="17932" t="43613" r="13004" b="34363"/>
          <a:stretch>
            <a:fillRect/>
          </a:stretch>
        </p:blipFill>
        <p:spPr bwMode="auto">
          <a:xfrm>
            <a:off x="4495800" y="2209800"/>
            <a:ext cx="4343400" cy="2435225"/>
          </a:xfrm>
          <a:prstGeom prst="rect">
            <a:avLst/>
          </a:prstGeom>
          <a:noFill/>
          <a:ln w="50800" algn="ctr">
            <a:solidFill>
              <a:schemeClr val="bg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pick Up Phon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374650"/>
            <a:ext cx="4584700" cy="610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066800" y="4953000"/>
            <a:ext cx="7169150" cy="1200150"/>
          </a:xfrm>
          <a:prstGeom prst="rect">
            <a:avLst/>
          </a:prstGeom>
          <a:solidFill>
            <a:schemeClr val="bg1">
              <a:alpha val="43137"/>
            </a:schemeClr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EMERGENCY EXIT ONLY</a:t>
            </a:r>
          </a:p>
          <a:p>
            <a:pPr algn="ctr" eaLnBrk="1" hangingPunct="1"/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PICK UP PHONE FOR EMERGENCY EXIT</a:t>
            </a:r>
          </a:p>
        </p:txBody>
      </p:sp>
    </p:spTree>
    <p:extLst>
      <p:ext uri="{BB962C8B-B14F-4D97-AF65-F5344CB8AC3E}">
        <p14:creationId xmlns:p14="http://schemas.microsoft.com/office/powerpoint/2010/main" val="171240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70" y="0"/>
            <a:ext cx="515606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http://i.imgur.com/IR1Po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39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70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Fail Safe vs. Fail Secure</a:t>
            </a:r>
            <a:br>
              <a:rPr lang="en-US" dirty="0" smtClean="0"/>
            </a:br>
            <a:r>
              <a:rPr lang="en-US" dirty="0" smtClean="0"/>
              <a:t>Electric Strikes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73340"/>
            <a:ext cx="6264442" cy="4151514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Fail Safe </a:t>
            </a:r>
          </a:p>
          <a:p>
            <a:pPr marL="625475" lvl="1" indent="-336550">
              <a:buFont typeface="Arial" pitchFamily="34" charset="0"/>
              <a:buChar char="•"/>
            </a:pPr>
            <a:r>
              <a:rPr lang="en-US" sz="2400" dirty="0" smtClean="0"/>
              <a:t>When power fails, keeper is free.</a:t>
            </a:r>
          </a:p>
          <a:p>
            <a:pPr marL="625475" lvl="1" indent="-336550">
              <a:buFont typeface="Arial" pitchFamily="34" charset="0"/>
              <a:buChar char="•"/>
            </a:pPr>
            <a:r>
              <a:rPr lang="en-US" sz="2400" dirty="0" smtClean="0"/>
              <a:t>Latch can be pulled through keeper.</a:t>
            </a:r>
          </a:p>
          <a:p>
            <a:pPr marL="285750" lvl="1" indent="-285750">
              <a:buFont typeface="Arial" pitchFamily="34" charset="0"/>
              <a:buChar char="•"/>
            </a:pPr>
            <a:endParaRPr lang="en-US" sz="2400" dirty="0" smtClean="0"/>
          </a:p>
          <a:p>
            <a:pPr marL="285750" lvl="1" indent="-285750">
              <a:buFont typeface="Arial" pitchFamily="34" charset="0"/>
              <a:buChar char="•"/>
            </a:pPr>
            <a:r>
              <a:rPr lang="en-US" sz="2400" dirty="0" smtClean="0"/>
              <a:t>Fail Secure</a:t>
            </a:r>
          </a:p>
          <a:p>
            <a:pPr marL="625475" lvl="1" indent="-336550">
              <a:buFont typeface="Arial" pitchFamily="34" charset="0"/>
              <a:buChar char="•"/>
            </a:pPr>
            <a:r>
              <a:rPr lang="en-US" sz="2400" dirty="0"/>
              <a:t>When power fails, </a:t>
            </a:r>
            <a:r>
              <a:rPr lang="en-US" sz="2400" dirty="0" smtClean="0"/>
              <a:t>keeper is secure.</a:t>
            </a:r>
          </a:p>
          <a:p>
            <a:pPr marL="625475" lvl="1" indent="-336550">
              <a:buFont typeface="Arial" pitchFamily="34" charset="0"/>
              <a:buChar char="•"/>
            </a:pPr>
            <a:r>
              <a:rPr lang="en-US" sz="2400" dirty="0" smtClean="0"/>
              <a:t>Latch is captured behind keeper.</a:t>
            </a:r>
            <a:endParaRPr lang="en-US" sz="2400" dirty="0"/>
          </a:p>
          <a:p>
            <a:pPr marL="285750" lvl="1" indent="-285750">
              <a:buFont typeface="Arial" pitchFamily="34" charset="0"/>
              <a:buChar char="•"/>
            </a:pPr>
            <a:endParaRPr lang="en-US" sz="2400" dirty="0"/>
          </a:p>
          <a:p>
            <a:pPr marL="285750" lvl="1" indent="-285750">
              <a:buFont typeface="Arial" pitchFamily="34" charset="0"/>
              <a:buChar char="•"/>
            </a:pPr>
            <a:r>
              <a:rPr lang="en-US" sz="2400" dirty="0"/>
              <a:t>Both types typically allow free egress</a:t>
            </a:r>
            <a:r>
              <a:rPr lang="en-US" sz="2400" dirty="0" smtClean="0"/>
              <a:t>.</a:t>
            </a:r>
            <a:endParaRPr lang="en-US" dirty="0"/>
          </a:p>
          <a:p>
            <a:pPr marL="285750" lvl="1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/>
                </a:solidFill>
              </a:rPr>
              <a:t>What type of electric strikes are required when used on fire doors?</a:t>
            </a:r>
          </a:p>
          <a:p>
            <a:endParaRPr lang="en-US" dirty="0"/>
          </a:p>
        </p:txBody>
      </p:sp>
      <p:sp>
        <p:nvSpPr>
          <p:cNvPr id="3" name="AutoShape 2" descr="data:image/jpeg;base64,/9j/4AAQSkZJRgABAQAAAQABAAD/2wCEAAkGBwgHBgkIBwgKCgkLDRYPDQwMDRsUFRAWIB0iIiAdHx8kKDQsJCYxJx8fLT0tMTU3Ojo6Iys/RD84QzQ5OjcBCgoKDQwNGg8PGjclHyU3Nzc3Nzc3Nzc3Nzc3Nzc3Nzc3Nzc3Nzc3Nzc3Nzc3Nzc3Nzc3Nzc3Nzc3Nzc3Nzc3N//AABEIAOYAVQMBIgACEQEDEQH/xAAcAAABBAMBAAAAAAAAAAAAAAAABAUGBwECAwj/xABQEAABAwICBQUIDgcFCQAAAAABAAIDBBEFBhIhMbGyQVFhcXIHEyIkNnOBwRQjJTIzNDViY4KRoaLCFkJSg5LR4RVTZHTwFyZDRFSzw9Lx/8QAFAEBAAAAAAAAAAAAAAAAAAAAAP/EABQRAQAAAAAAAAAAAAAAAAAAAAD/2gAMAwEAAhEDEQA/ALHxnE62nxSaGCdzGNAs0AHkvyhJBjGJj/mja176Ddn2Ix/5bqPq8ISYAEIOlXmmehbpVddHGOdzR/JbUuaKmtidLR1kM0bDoksDTou5jzLvk5lHXzT1ZjY6WEtDNLWW3vr+7ets80sNO7D8TiaGVPsllM8tHwsb7jRdz2NnDmseQm4JX5lxRux0XLtZzLrh+Y8RmxahppTEY5pnMeRHY20XHe0JumhuigZo47hJtr9lf+N6CwrnmW19iLDmRYIMaWq9kaXQs2HMiwQZQhCCCZik0cdqR2eEJMyXpWmcBIcwTCJ1vCZp9nQCbIBVgMu8D9rwr3Or+qBF7JxzKeKz12DUprqWo1yU9ieW9rDWLXNiEvpa3MGbMUpa/HaNmF4dQkyQUTX6TpZSCA95IBsATbZrSxxnMvtJs3R+9dI/ZxubtADSdHVrNjYfbZA4PaCuEA0cYww81UOFy4yur2t8ABxDeW2vb/RZrXzwz0lTSQCd8FQ2Qx98DNIAHlPWgsRChf6aYg33+XiOquYfUtZM9zxtLpcDkY0bSapth9yCbIUD/wBpNOPhKEN6qjS3NKyO6ZQ/9DOT8149YCCdoTfgmJNxbDIa5kbo2y6VmE3Is4j1IQQvNXlBU9TOEJvY6ycs1j3dqfq8ITUwoFsTkrjfZNzXLsyQoM4vXSUkDHw6IcXWNxdNrcXqpNpZ/D/Vb447Sp4h871JvgGtAtNXUu2tjP1T/NIq109TA+F4YA617NPIb8/QnCJoIWskYugjsuHiKlklL3uLQCNQA98BzdKRR++UjxNlsOqOy3jao6Ab6kFz5C8k6H95xuQjIPkpRfvONyygjmbnBmNVTjsAaT/CFBmZ0wfSsZJvTH/VTXOh90648zBwBeeHOOiepBdkeKQuaHBk1iLjwQurcUgG1sn8Ka4me0RW/YG5BaQgVYrilM+GMe2mzrm0TjbV1Jr/AEhwmncBPVCMnkexw9S6ztbIBG8Atc4Ag8utQDGoIYsVrGQQxsY2UgNa0AAILDjzdl4D5VhHWHfyWxzfl47cVp/xfyUGhwWgfAyQwG5aD791t6Q4jQU8LmiOFougstmJUGNUdXFhVQypewM0gwHVdwI29R+xIJqCemYJJmBrSbbf9cyZu5KLT4wOiHe9TLMGqkYfpBuKCwsh+StFb6TjchGQ/JWi+vxuQgjWc/lOu7A4AvOpHgnqXorOnylXdgcAXnb9T0ILjhA7xEeTvbdyQR1NTWTmKiZS6jb26V7dfoYU4RfF4uw3ckGXAPZ584UG0jKyGpjjrG0oJcPgpXO5elgUFx239t13RO7erHxr5Tg7YVZ4873cr/Pv3oJFQtvSxj5g3Juxlg76zqO5O2GN8Vi7A3JBjTfbmdk7kC3uSt8Zxm/0Q+96mOYxaij88NzlD+5R8PjHai/MphmU+JReeHC5BYORPJSg6n8bkLGQ/JOg6n8bllBGc6fKVd2BwBedAfBXorOnynX9gcAXnQe9PUguON3i8XYbuCQ5dNsQHbO9LIDeCLsN3BIsC1V/1zvQOOOG+LU/bG5Vljp926//ADD95Vl40fden7Y3Ks8cHu3X/wCYfvQS7Cx4nF2G7kgxn4xHb9k7k4YZ8VhH0bdybsY1VDOy5Ar7lrrTYtb9tn5lLswm9DH50cLlDu5h8LivnGfmUux4+Ix+dHCUFjZD8k6DqfxuWVjInknQdT+NyygjWcR7pV/ZHAF5yHvT1L0hnBt8SrewOALze33voQW/S/AxdgbgkWC3/tEj6Q70toddPB2G7klwRvuiT9Id6BZjQP8Aa0HS8biq3xoe7Vd59+9WXjg91afXsf6iq4xz5arhy9/dvQSrDR4rD5tu5N2NDxhnYcnTDRelh823cmzGvjDOw5B37mPv8U84z8ylmPfEovPDhKincxGvFPOt3FSvH/iMXnhwlBY+Q/JOg6n8bkIyH5J0HU/jchAy5rZevrT8z8gXmoOFr25L29S9NZmF8Qq+ho4V5lA1ILbw82pYRzMbuWmFWhrJXzAsGmdZbqtfbsRhrtKkhPzG7krIug54vURzYpCYnh13u1gavemyrzMHy3X22d/d6TdT6dgD4ncz/UVAce1Y3X+ffvQSvDn+Kwjb4A9GxN2N6qhnSDtSygdamh1/qN3Jvxl3jEZ+aUC3uYnVifN35o2dH/1SnHHk0MWvZIDbnNion3NjZmJdM43KUYy7SpWecG4oLLyH5J0HU/jchZyKLZUoOy7jcsoGfMg0sUq2A2LmgfhVKydzrMEbbsjppuiKcA/i0QrmzI62NVH1eEJHDNzoK4p8PzfSsDHYdKGtAAsYn7iV1fJmWMeHQy6uT2PfcrPjdpDUsvjB5EFVxV+LOmYKzD6jvYNyWUjwdhTDieH4nWYjVzw4TX97llc5ulAQSCdStrGYg2JhAsdJN8TQDsQQaOLH2Qxx02X6pxa0C8jmt2DrSOpwTN1Y/SdhgjtqAEsTbfa9WeUarIK/y9hWYcDiqDJRUrWPdpyPmqm6uT9TST3LWOqIGxyaGkHaXgXts6U64r8Rqrf3f5mqPQnYgunI/krQdl3G5ZWuRz/urh/ZdxuWUDHmce7E57PCE0NcQU75qeyLFJ3PNhdg+0BMAqoX6Ja+2nsv9u5A700uxOEfhBMFNVRE6pByj0gp3pp26AcXANNrE9KBFmAWgj7fqTGx9nKTV0FPXxNbJNZrPD9rcPvumubAacbKiq9Ejf8A1QJXSalyM3IibBWawKusH7xNOKYayihE76yslBeGCJrtEuJvbXc83MgW4i7Sw6qJ/uvzBR+PV6E/4XlfMOLRhkNAaSmfa76l7gXDb+td1tQ2Cyl+Fdzeih0XYnVSVDhtjj8Bv27T9yB7yKb5Tw/sv43ITzRUdPQ0sdNSRiKGMWawHZyoQRHMjWyYrO17Q4eDqPUEyTUNO5uiYW2ta3QnnMLrY1UDs8ISIWda6BixCogw4NaKOomJOkBCzSt07UrwLE8PxmkLKOUuERAfG4aL2c1x69ikeS62mxCLEpdEGWKzC3VdrSDvsfsVM5QqXUucsPbTOPeJ3vgNzYvZouIBHQQNaC2mUMWjohztG1i3n/1qTPnMyQ4RAGSPDhI1pc02JGi5SGMalHc8absLYImh0nfRotJsCdE2uUEk7mtNFNlvTqImSu9kPGlINI21cpUtZR00bg6Onha4bC2MAqLdyv2R+iMRqxG2V08pLYzcDwtWvlUwQCEIQCEIQQLMhtjtT9XhCSxu2KdVGFUNVIZJ6aN7ztdaxPpSc5fw79WFzep5QVdVYVjFBiU+I5br2QPnaRLDJ7119vXynZq9KRZLyc7Ca84niczJqpoIhYy5EdxYm52m1x6SrVq8v0kcEsjZJm6LC4C4tqHUq4wfMJrw3SgDb8zroJbG5MObz4tTD/EjhKcnVHeY9NwNrbAmbGauLEWQMgDgYpg92mOSxHrQTTubeSdOeeWXjKlKjXc7Zo5SpPOTf916kqAQhCAQhCAQhCBLirtHDKt3NA8/hKoXKX/DHMBuV64+7QwLEXfs0sp/AVQ+VXWLEE+qRej9CYaZvtzk9Tv8U9CZqM3mcgsrJLO95apW/OlP2yOKfE1ZXGjgNIAQdTtnaKdUAhCEAhCEAhCxdA2ZqNssYueahm4CqHyudbFeub3WypjJ/wADNwFUTlUXc3oQTqc+LehNNGbTE9KdZwRTW1famqkAEruuyC18ttLcDowbX0L6uspyTfgXg4NRg7e9BL7hBlCxdFwgyhCEGDrC10dW3kQhBpNBHNE+KZjZI3gtcx4uHA6iCOZRh+QcDjk77RRSUbr+9gd4H8JuB6LIQg3myeHxlrK4i99sV9vpXClyLDFLpz18j7nYyMN9Z50IQSuGBsMTIogGsYLNHQulugIQgxo7BqWbepYQg3QhCD/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0" y="-1820863"/>
            <a:ext cx="1409700" cy="380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jpeg;base64,/9j/4AAQSkZJRgABAQAAAQABAAD/2wCEAAkGBwgHBgkIBwgKCgkLDRYPDQwMDRsUFRAWIB0iIiAdHx8kKDQsJCYxJx8fLT0tMTU3Ojo6Iys/RD84QzQ5OjcBCgoKDQwNGg8PGjclHyU3Nzc3Nzc3Nzc3Nzc3Nzc3Nzc3Nzc3Nzc3Nzc3Nzc3Nzc3Nzc3Nzc3Nzc3Nzc3Nzc3N//AABEIAOYAVQMBIgACEQEDEQH/xAAcAAABBAMBAAAAAAAAAAAAAAAABAUGBwECAwj/xABQEAABAwICBQUIDgcFCQAAAAABAAIDBBEFBhIhMbGyQVFhcXIHEyIkNnOBwRQjJTIzNDViY4KRoaLCFkJSg5LR4RVTZHTwFyZDRFSzw9Lx/8QAFAEBAAAAAAAAAAAAAAAAAAAAAP/EABQRAQAAAAAAAAAAAAAAAAAAAAD/2gAMAwEAAhEDEQA/ALHxnE62nxSaGCdzGNAs0AHkvyhJBjGJj/mja176Ddn2Ix/5bqPq8ISYAEIOlXmmehbpVddHGOdzR/JbUuaKmtidLR1kM0bDoksDTou5jzLvk5lHXzT1ZjY6WEtDNLWW3vr+7ets80sNO7D8TiaGVPsllM8tHwsb7jRdz2NnDmseQm4JX5lxRux0XLtZzLrh+Y8RmxahppTEY5pnMeRHY20XHe0JumhuigZo47hJtr9lf+N6CwrnmW19iLDmRYIMaWq9kaXQs2HMiwQZQhCCCZik0cdqR2eEJMyXpWmcBIcwTCJ1vCZp9nQCbIBVgMu8D9rwr3Or+qBF7JxzKeKz12DUprqWo1yU9ieW9rDWLXNiEvpa3MGbMUpa/HaNmF4dQkyQUTX6TpZSCA95IBsATbZrSxxnMvtJs3R+9dI/ZxubtADSdHVrNjYfbZA4PaCuEA0cYww81UOFy4yur2t8ABxDeW2vb/RZrXzwz0lTSQCd8FQ2Qx98DNIAHlPWgsRChf6aYg33+XiOquYfUtZM9zxtLpcDkY0bSapth9yCbIUD/wBpNOPhKEN6qjS3NKyO6ZQ/9DOT8149YCCdoTfgmJNxbDIa5kbo2y6VmE3Is4j1IQQvNXlBU9TOEJvY6ycs1j3dqfq8ITUwoFsTkrjfZNzXLsyQoM4vXSUkDHw6IcXWNxdNrcXqpNpZ/D/Vb447Sp4h871JvgGtAtNXUu2tjP1T/NIq109TA+F4YA617NPIb8/QnCJoIWskYugjsuHiKlklL3uLQCNQA98BzdKRR++UjxNlsOqOy3jao6Ab6kFz5C8k6H95xuQjIPkpRfvONyygjmbnBmNVTjsAaT/CFBmZ0wfSsZJvTH/VTXOh90648zBwBeeHOOiepBdkeKQuaHBk1iLjwQurcUgG1sn8Ka4me0RW/YG5BaQgVYrilM+GMe2mzrm0TjbV1Jr/AEhwmncBPVCMnkexw9S6ztbIBG8Atc4Ag8utQDGoIYsVrGQQxsY2UgNa0AAILDjzdl4D5VhHWHfyWxzfl47cVp/xfyUGhwWgfAyQwG5aD791t6Q4jQU8LmiOFougstmJUGNUdXFhVQypewM0gwHVdwI29R+xIJqCemYJJmBrSbbf9cyZu5KLT4wOiHe9TLMGqkYfpBuKCwsh+StFb6TjchGQ/JWi+vxuQgjWc/lOu7A4AvOpHgnqXorOnylXdgcAXnb9T0ILjhA7xEeTvbdyQR1NTWTmKiZS6jb26V7dfoYU4RfF4uw3ckGXAPZ584UG0jKyGpjjrG0oJcPgpXO5elgUFx239t13RO7erHxr5Tg7YVZ4873cr/Pv3oJFQtvSxj5g3Juxlg76zqO5O2GN8Vi7A3JBjTfbmdk7kC3uSt8Zxm/0Q+96mOYxaij88NzlD+5R8PjHai/MphmU+JReeHC5BYORPJSg6n8bkLGQ/JOg6n8bllBGc6fKVd2BwBedAfBXorOnynX9gcAXnQe9PUguON3i8XYbuCQ5dNsQHbO9LIDeCLsN3BIsC1V/1zvQOOOG+LU/bG5Vljp926//ADD95Vl40fden7Y3Ks8cHu3X/wCYfvQS7Cx4nF2G7kgxn4xHb9k7k4YZ8VhH0bdybsY1VDOy5Ar7lrrTYtb9tn5lLswm9DH50cLlDu5h8LivnGfmUux4+Ix+dHCUFjZD8k6DqfxuWVjInknQdT+NyygjWcR7pV/ZHAF5yHvT1L0hnBt8SrewOALze33voQW/S/AxdgbgkWC3/tEj6Q70toddPB2G7klwRvuiT9Id6BZjQP8Aa0HS8biq3xoe7Vd59+9WXjg91afXsf6iq4xz5arhy9/dvQSrDR4rD5tu5N2NDxhnYcnTDRelh823cmzGvjDOw5B37mPv8U84z8ylmPfEovPDhKincxGvFPOt3FSvH/iMXnhwlBY+Q/JOg6n8bkIyH5J0HU/jchAy5rZevrT8z8gXmoOFr25L29S9NZmF8Qq+ho4V5lA1ILbw82pYRzMbuWmFWhrJXzAsGmdZbqtfbsRhrtKkhPzG7krIug54vURzYpCYnh13u1gavemyrzMHy3X22d/d6TdT6dgD4ncz/UVAce1Y3X+ffvQSvDn+Kwjb4A9GxN2N6qhnSDtSygdamh1/qN3Jvxl3jEZ+aUC3uYnVifN35o2dH/1SnHHk0MWvZIDbnNion3NjZmJdM43KUYy7SpWecG4oLLyH5J0HU/jchZyKLZUoOy7jcsoGfMg0sUq2A2LmgfhVKydzrMEbbsjppuiKcA/i0QrmzI62NVH1eEJHDNzoK4p8PzfSsDHYdKGtAAsYn7iV1fJmWMeHQy6uT2PfcrPjdpDUsvjB5EFVxV+LOmYKzD6jvYNyWUjwdhTDieH4nWYjVzw4TX97llc5ulAQSCdStrGYg2JhAsdJN8TQDsQQaOLH2Qxx02X6pxa0C8jmt2DrSOpwTN1Y/SdhgjtqAEsTbfa9WeUarIK/y9hWYcDiqDJRUrWPdpyPmqm6uT9TST3LWOqIGxyaGkHaXgXts6U64r8Rqrf3f5mqPQnYgunI/krQdl3G5ZWuRz/urh/ZdxuWUDHmce7E57PCE0NcQU75qeyLFJ3PNhdg+0BMAqoX6Ja+2nsv9u5A700uxOEfhBMFNVRE6pByj0gp3pp26AcXANNrE9KBFmAWgj7fqTGx9nKTV0FPXxNbJNZrPD9rcPvumubAacbKiq9Ejf8A1QJXSalyM3IibBWawKusH7xNOKYayihE76yslBeGCJrtEuJvbXc83MgW4i7Sw6qJ/uvzBR+PV6E/4XlfMOLRhkNAaSmfa76l7gXDb+td1tQ2Cyl+Fdzeih0XYnVSVDhtjj8Bv27T9yB7yKb5Tw/sv43ITzRUdPQ0sdNSRiKGMWawHZyoQRHMjWyYrO17Q4eDqPUEyTUNO5uiYW2ta3QnnMLrY1UDs8ISIWda6BixCogw4NaKOomJOkBCzSt07UrwLE8PxmkLKOUuERAfG4aL2c1x69ikeS62mxCLEpdEGWKzC3VdrSDvsfsVM5QqXUucsPbTOPeJ3vgNzYvZouIBHQQNaC2mUMWjohztG1i3n/1qTPnMyQ4RAGSPDhI1pc02JGi5SGMalHc8absLYImh0nfRotJsCdE2uUEk7mtNFNlvTqImSu9kPGlINI21cpUtZR00bg6Onha4bC2MAqLdyv2R+iMRqxG2V08pLYzcDwtWvlUwQCEIQCEIQQLMhtjtT9XhCSxu2KdVGFUNVIZJ6aN7ztdaxPpSc5fw79WFzep5QVdVYVjFBiU+I5br2QPnaRLDJ7119vXynZq9KRZLyc7Ca84niczJqpoIhYy5EdxYm52m1x6SrVq8v0kcEsjZJm6LC4C4tqHUq4wfMJrw3SgDb8zroJbG5MObz4tTD/EjhKcnVHeY9NwNrbAmbGauLEWQMgDgYpg92mOSxHrQTTubeSdOeeWXjKlKjXc7Zo5SpPOTf916kqAQhCAQhCAQhCBLirtHDKt3NA8/hKoXKX/DHMBuV64+7QwLEXfs0sp/AVQ+VXWLEE+qRej9CYaZvtzk9Tv8U9CZqM3mcgsrJLO95apW/OlP2yOKfE1ZXGjgNIAQdTtnaKdUAhCEAhCEAhCxdA2ZqNssYueahm4CqHyudbFeub3WypjJ/wADNwFUTlUXc3oQTqc+LehNNGbTE9KdZwRTW1famqkAEruuyC18ttLcDowbX0L6uspyTfgXg4NRg7e9BL7hBlCxdFwgyhCEGDrC10dW3kQhBpNBHNE+KZjZI3gtcx4uHA6iCOZRh+QcDjk77RRSUbr+9gd4H8JuB6LIQg3myeHxlrK4i99sV9vpXClyLDFLpz18j7nYyMN9Z50IQSuGBsMTIogGsYLNHQulugIQgxo7BqWbepYQg3QhCD/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2400" y="-1668463"/>
            <a:ext cx="1409700" cy="380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6326" name="Picture 6" descr="https://encrypted-tbn1.gstatic.com/images?q=tbn:ANd9GcRW5YsfISmzqmTRqUeVF-o-ZRjS9XHD4sTMpWEpug1hinbsmeEflR5FTgLM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095" y="1018589"/>
            <a:ext cx="1764632" cy="460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090611" y="2582779"/>
            <a:ext cx="930442" cy="1459832"/>
          </a:xfrm>
          <a:prstGeom prst="rect">
            <a:avLst/>
          </a:prstGeom>
          <a:noFill/>
          <a:ln w="5715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64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15 Minut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633413"/>
            <a:ext cx="7480300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70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Door #104</a:t>
            </a:r>
            <a:br>
              <a:rPr lang="en-US" dirty="0" smtClean="0"/>
            </a:br>
            <a:r>
              <a:rPr lang="en-US" dirty="0" smtClean="0"/>
              <a:t>Library Egress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3340"/>
            <a:ext cx="8189495" cy="4151514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Library emergency exit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Librarian wants to lock door                                               and only allow egress during                                                            a fire alarm.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strike="sngStrike" dirty="0" smtClean="0"/>
              <a:t>Code is NFPA 101-2009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What are our options?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/>
                </a:solidFill>
              </a:rPr>
              <a:t>What if the code was the 2009 IBC?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/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/>
          </a:p>
          <a:p>
            <a:endParaRPr lang="en-US" dirty="0"/>
          </a:p>
        </p:txBody>
      </p:sp>
      <p:pic>
        <p:nvPicPr>
          <p:cNvPr id="9218" name="Picture 2" descr="http://www.law.arizona.edu/library/disastermanual/images/Exit%20M5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1" b="14712"/>
          <a:stretch/>
        </p:blipFill>
        <p:spPr bwMode="auto">
          <a:xfrm>
            <a:off x="5101388" y="159585"/>
            <a:ext cx="3898233" cy="3241341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56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/>
          <a:lstStyle/>
          <a:p>
            <a:pPr algn="l" eaLnBrk="1" hangingPunct="1"/>
            <a:r>
              <a:rPr lang="en-US" b="1" dirty="0" smtClean="0"/>
              <a:t>Delayed Egress (IBC) 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3340"/>
            <a:ext cx="5077326" cy="4151514"/>
          </a:xfrm>
        </p:spPr>
        <p:txBody>
          <a:bodyPr lIns="90488" tIns="44450" rIns="90488" bIns="44450"/>
          <a:lstStyle/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Allowed in all occupancies except Assembly, Educational, and High Hazard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One delay before entering an exit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15 lbs. applied for </a:t>
            </a:r>
            <a:r>
              <a:rPr lang="en-US" sz="2400" dirty="0"/>
              <a:t>1</a:t>
            </a:r>
            <a:r>
              <a:rPr lang="en-US" sz="2400" dirty="0" smtClean="0"/>
              <a:t> second begins 15-second timer (30-second if approved by AHJ)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BOCA option (automatic rearm) is not required for IBC compliance.</a:t>
            </a:r>
          </a:p>
        </p:txBody>
      </p:sp>
      <p:pic>
        <p:nvPicPr>
          <p:cNvPr id="34820" name="Picture 3" descr="Decoded Repri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527" y="1514891"/>
            <a:ext cx="2971800" cy="40116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88632" y="3256547"/>
            <a:ext cx="1427747" cy="529390"/>
          </a:xfrm>
          <a:prstGeom prst="rect">
            <a:avLst/>
          </a:prstGeom>
          <a:solidFill>
            <a:srgbClr val="F86700">
              <a:alpha val="3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75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://idighardware.com/wordpress/wp-content/uploads/2013/03/Exit-Alar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8" b="27485"/>
          <a:stretch/>
        </p:blipFill>
        <p:spPr bwMode="auto">
          <a:xfrm>
            <a:off x="2022474" y="1443790"/>
            <a:ext cx="5140325" cy="4491790"/>
          </a:xfrm>
          <a:prstGeom prst="rect">
            <a:avLst/>
          </a:prstGeom>
          <a:noFill/>
          <a:ln w="50800">
            <a:solidFill>
              <a:schemeClr val="bg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Sometimes an alarm is the most secure solution you can offer.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65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55" r="11347"/>
          <a:stretch/>
        </p:blipFill>
        <p:spPr>
          <a:xfrm>
            <a:off x="-304800" y="0"/>
            <a:ext cx="9448800" cy="6858000"/>
          </a:xfrm>
        </p:spPr>
      </p:pic>
    </p:spTree>
    <p:extLst>
      <p:ext uri="{BB962C8B-B14F-4D97-AF65-F5344CB8AC3E}">
        <p14:creationId xmlns:p14="http://schemas.microsoft.com/office/powerpoint/2010/main" val="277296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47" t="1872" r="8391" b="18128"/>
          <a:stretch/>
        </p:blipFill>
        <p:spPr>
          <a:xfrm>
            <a:off x="2646947" y="0"/>
            <a:ext cx="4411579" cy="6889315"/>
          </a:xfrm>
        </p:spPr>
      </p:pic>
    </p:spTree>
    <p:extLst>
      <p:ext uri="{BB962C8B-B14F-4D97-AF65-F5344CB8AC3E}">
        <p14:creationId xmlns:p14="http://schemas.microsoft.com/office/powerpoint/2010/main" val="365999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Door #105</a:t>
            </a:r>
            <a:br>
              <a:rPr lang="en-US" dirty="0" smtClean="0"/>
            </a:br>
            <a:r>
              <a:rPr lang="en-US" dirty="0" smtClean="0"/>
              <a:t>Elevator Lobby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3340"/>
            <a:ext cx="3931919" cy="4151514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Means of egress from the elevator lobby is through the tenant space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/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>
              <a:solidFill>
                <a:schemeClr val="bg2"/>
              </a:solidFill>
            </a:endParaRPr>
          </a:p>
          <a:p>
            <a:endParaRPr lang="en-US" dirty="0"/>
          </a:p>
        </p:txBody>
      </p:sp>
      <p:pic>
        <p:nvPicPr>
          <p:cNvPr id="54274" name="Picture 2" descr="http://idighardware.com/wordpress/wp-content/uploads/2013/08/Elevator-Lobb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2" r="15801"/>
          <a:stretch/>
        </p:blipFill>
        <p:spPr bwMode="auto">
          <a:xfrm>
            <a:off x="4555958" y="1044977"/>
            <a:ext cx="4251158" cy="4002672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58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Elevator Lobb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395288"/>
            <a:ext cx="8772525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67000" y="990600"/>
            <a:ext cx="3352800" cy="4495800"/>
          </a:xfrm>
          <a:prstGeom prst="rect">
            <a:avLst/>
          </a:prstGeom>
          <a:noFill/>
          <a:ln w="635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7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Door #105</a:t>
            </a:r>
            <a:br>
              <a:rPr lang="en-US" dirty="0" smtClean="0"/>
            </a:br>
            <a:r>
              <a:rPr lang="en-US" dirty="0" smtClean="0"/>
              <a:t>Elevator Lobby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3340"/>
            <a:ext cx="3931919" cy="4151514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Means of egress from the elevator lobby is through the tenant space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/>
                </a:solidFill>
              </a:rPr>
              <a:t>How can you provide security if the code is the 2009 IBC?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</a:rPr>
              <a:t>How can you provide security if the code is the 2009 edition of NFPA 101?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>
              <a:solidFill>
                <a:schemeClr val="bg2"/>
              </a:solidFill>
            </a:endParaRPr>
          </a:p>
          <a:p>
            <a:endParaRPr lang="en-US" dirty="0"/>
          </a:p>
        </p:txBody>
      </p:sp>
      <p:pic>
        <p:nvPicPr>
          <p:cNvPr id="5" name="Picture 2" descr="http://idighardware.com/wordpress/wp-content/uploads/2013/08/Elevator-Lobb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2" r="15801"/>
          <a:stretch/>
        </p:blipFill>
        <p:spPr bwMode="auto">
          <a:xfrm>
            <a:off x="4555958" y="1044977"/>
            <a:ext cx="4251158" cy="4002672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08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5425"/>
            <a:ext cx="8262938" cy="1409700"/>
          </a:xfrm>
        </p:spPr>
        <p:txBody>
          <a:bodyPr lIns="90488" tIns="44450" rIns="90488" bIns="44450"/>
          <a:lstStyle/>
          <a:p>
            <a:pPr algn="l" eaLnBrk="1" hangingPunct="1"/>
            <a:r>
              <a:rPr lang="en-US" b="1" dirty="0" smtClean="0"/>
              <a:t>Elevator Lobby Egress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4611"/>
            <a:ext cx="8153400" cy="4567989"/>
          </a:xfrm>
        </p:spPr>
        <p:txBody>
          <a:bodyPr lIns="90488" tIns="44450" rIns="90488" bIns="44450"/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/>
              <a:t>2009 IBC: </a:t>
            </a:r>
            <a:r>
              <a:rPr lang="en-US" sz="2400" i="1" dirty="0" smtClean="0">
                <a:solidFill>
                  <a:schemeClr val="bg2"/>
                </a:solidFill>
              </a:rPr>
              <a:t>708.14.1: “Elevator lobbies shall have at least one means of egress complying with Chapter 10 and other provisions within this code.”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/>
              <a:t>2009 NFPA 101: </a:t>
            </a:r>
            <a:r>
              <a:rPr lang="en-US" sz="2400" i="1" dirty="0" smtClean="0">
                <a:solidFill>
                  <a:schemeClr val="bg2"/>
                </a:solidFill>
              </a:rPr>
              <a:t>7.2.1.6.3 Elevator Lobby Exit Access Door Assemblies Locking.</a:t>
            </a:r>
          </a:p>
          <a:p>
            <a:pPr marL="687388" lvl="1" indent="-350838">
              <a:buFont typeface="Arial" pitchFamily="34" charset="0"/>
              <a:buChar char="•"/>
            </a:pPr>
            <a:r>
              <a:rPr lang="en-US" sz="2400" dirty="0" smtClean="0"/>
              <a:t>Fail safe lock – unlocks on fire alarm and power failure (battery backup not allowed)</a:t>
            </a:r>
          </a:p>
          <a:p>
            <a:pPr marL="687388" lvl="1" indent="-350838">
              <a:buFont typeface="Arial" pitchFamily="34" charset="0"/>
              <a:buChar char="•"/>
            </a:pPr>
            <a:r>
              <a:rPr lang="en-US" sz="2400" dirty="0" smtClean="0"/>
              <a:t>Must be allowed by occupancy chapter</a:t>
            </a:r>
          </a:p>
          <a:p>
            <a:pPr marL="687388" lvl="1" indent="-350838">
              <a:buFont typeface="Arial" pitchFamily="34" charset="0"/>
              <a:buChar char="•"/>
            </a:pPr>
            <a:r>
              <a:rPr lang="en-US" sz="2400" dirty="0" smtClean="0"/>
              <a:t>Switch listed per UL 294 Access Control System Units</a:t>
            </a:r>
          </a:p>
          <a:p>
            <a:pPr marL="687388" lvl="1" indent="-350838">
              <a:buFont typeface="Arial" pitchFamily="34" charset="0"/>
              <a:buChar char="•"/>
            </a:pPr>
            <a:r>
              <a:rPr lang="en-US" sz="2400" dirty="0" smtClean="0"/>
              <a:t>Two-way communication system in elevator lobby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/>
                </a:solidFill>
              </a:rPr>
              <a:t>Some state codes also have modifications for elevator lobby doors.</a:t>
            </a:r>
          </a:p>
        </p:txBody>
      </p:sp>
      <p:sp>
        <p:nvSpPr>
          <p:cNvPr id="43012" name="TextBox 3"/>
          <p:cNvSpPr txBox="1">
            <a:spLocks noChangeArrowheads="1"/>
          </p:cNvSpPr>
          <p:nvPr/>
        </p:nvSpPr>
        <p:spPr bwMode="auto">
          <a:xfrm>
            <a:off x="8763000" y="6396038"/>
            <a:ext cx="338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18626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Mag Loc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799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Panic Hardwar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152400" y="4648200"/>
            <a:ext cx="69230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5" descr="Electrified Mortise Lock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95"/>
          <a:stretch>
            <a:fillRect/>
          </a:stretch>
        </p:blipFill>
        <p:spPr bwMode="auto">
          <a:xfrm>
            <a:off x="228600" y="2286000"/>
            <a:ext cx="3860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6" descr="Schlage A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6"/>
          <a:stretch>
            <a:fillRect/>
          </a:stretch>
        </p:blipFill>
        <p:spPr bwMode="auto">
          <a:xfrm>
            <a:off x="4038600" y="1528012"/>
            <a:ext cx="3200400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4" descr="E Trim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8"/>
          <a:stretch>
            <a:fillRect/>
          </a:stretch>
        </p:blipFill>
        <p:spPr bwMode="auto">
          <a:xfrm>
            <a:off x="5791200" y="152400"/>
            <a:ext cx="2819400" cy="352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2" descr="Electric Strike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819400"/>
            <a:ext cx="118268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4800" y="76200"/>
            <a:ext cx="3657600" cy="228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2400" y="4953000"/>
            <a:ext cx="6858000" cy="1676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6" name="TextBox 9"/>
          <p:cNvSpPr txBox="1">
            <a:spLocks noChangeArrowheads="1"/>
          </p:cNvSpPr>
          <p:nvPr/>
        </p:nvSpPr>
        <p:spPr bwMode="auto">
          <a:xfrm>
            <a:off x="8763000" y="6400800"/>
            <a:ext cx="338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56241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Door #106</a:t>
            </a:r>
            <a:br>
              <a:rPr lang="en-US" dirty="0" smtClean="0"/>
            </a:br>
            <a:r>
              <a:rPr lang="en-US" dirty="0" smtClean="0"/>
              <a:t>Pediatric Ward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4154904"/>
            <a:ext cx="8237620" cy="1669949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/>
                </a:solidFill>
              </a:rPr>
              <a:t>What options can you offer to allow the hospital to secure the doors on the egress side?</a:t>
            </a:r>
          </a:p>
          <a:p>
            <a:endParaRPr lang="en-US" dirty="0"/>
          </a:p>
        </p:txBody>
      </p:sp>
      <p:pic>
        <p:nvPicPr>
          <p:cNvPr id="5" name="Picture 1" descr="Hospital Exi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897" y="231273"/>
            <a:ext cx="5091365" cy="3394243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11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b="1" dirty="0" smtClean="0"/>
              <a:t>I-2 Special Egress Locks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78569"/>
            <a:ext cx="8229600" cy="4846286"/>
          </a:xfrm>
        </p:spPr>
        <p:txBody>
          <a:bodyPr/>
          <a:lstStyle/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Must have fire protection/detection system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Doors unlock upon activation of sprinkler/fire alarm and loss of power controlling lock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Capability of remote unlock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One special egress lock max. before entering an exit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Procedures must be part of emergency planning and preparedness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All clinical staff carry keys/code/credentials to operate locks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Emergency lighting at the door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Protective needs (maternity, pediatrics, emergency, dementia) vs. security measures (detention, forensics)</a:t>
            </a:r>
          </a:p>
          <a:p>
            <a:pPr eaLnBrk="1" hangingPunct="1">
              <a:buFontTx/>
              <a:buNone/>
            </a:pPr>
            <a:endParaRPr lang="en-US" sz="2400" dirty="0" smtClean="0"/>
          </a:p>
        </p:txBody>
      </p:sp>
      <p:sp>
        <p:nvSpPr>
          <p:cNvPr id="59396" name="TextBox 3"/>
          <p:cNvSpPr txBox="1">
            <a:spLocks noChangeArrowheads="1"/>
          </p:cNvSpPr>
          <p:nvPr/>
        </p:nvSpPr>
        <p:spPr bwMode="auto">
          <a:xfrm>
            <a:off x="8763000" y="6396038"/>
            <a:ext cx="338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42143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Door #107</a:t>
            </a:r>
            <a:br>
              <a:rPr lang="en-US" dirty="0" smtClean="0"/>
            </a:br>
            <a:r>
              <a:rPr lang="en-US" dirty="0" smtClean="0"/>
              <a:t>Stair Door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3340"/>
            <a:ext cx="8189495" cy="4151514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Replacing existing stair doors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High-rise building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Multi-tenant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Card readers on stair side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Code is 2009 IBC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/>
                </a:solidFill>
              </a:rPr>
              <a:t>What’s the first problem with                                                                                     this door?</a:t>
            </a:r>
            <a:endParaRPr lang="en-US" sz="2400" dirty="0">
              <a:solidFill>
                <a:schemeClr val="bg2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/>
          </a:p>
          <a:p>
            <a:endParaRPr lang="en-US" dirty="0"/>
          </a:p>
        </p:txBody>
      </p:sp>
      <p:pic>
        <p:nvPicPr>
          <p:cNvPr id="14338" name="Picture 2" descr="http://2.bp.blogspot.com/-Cxm_q5ezvZY/TotJqqfWx_I/AAAAAAAACts/l3ab8W_q-9k/s1600/iggy%2Bdoo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807" y="240631"/>
            <a:ext cx="3750194" cy="5021180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32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Door #107</a:t>
            </a:r>
            <a:br>
              <a:rPr lang="en-US" dirty="0" smtClean="0"/>
            </a:br>
            <a:r>
              <a:rPr lang="en-US" dirty="0" smtClean="0"/>
              <a:t>Stair Door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3340"/>
            <a:ext cx="8189495" cy="4151514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Replacing existing stair doors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High-rise building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Multi-tenant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Card readers on stair side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Code is 2009 IBC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/>
                </a:solidFill>
              </a:rPr>
              <a:t>What are our options                                                                          for locking the stair doors?</a:t>
            </a:r>
            <a:endParaRPr lang="en-US" sz="2400" dirty="0">
              <a:solidFill>
                <a:schemeClr val="bg2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/>
          </a:p>
          <a:p>
            <a:endParaRPr lang="en-US" dirty="0"/>
          </a:p>
        </p:txBody>
      </p:sp>
      <p:pic>
        <p:nvPicPr>
          <p:cNvPr id="14338" name="Picture 2" descr="http://2.bp.blogspot.com/-Cxm_q5ezvZY/TotJqqfWx_I/AAAAAAAACts/l3ab8W_q-9k/s1600/iggy%2Bdoo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807" y="240631"/>
            <a:ext cx="3750194" cy="5021180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76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Stair Mod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4" r="8888"/>
          <a:stretch>
            <a:fillRect/>
          </a:stretch>
        </p:blipFill>
        <p:spPr bwMode="auto">
          <a:xfrm>
            <a:off x="609600" y="0"/>
            <a:ext cx="784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489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 descr="Smoke in Stai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990600"/>
            <a:ext cx="76009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775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7772400" cy="990600"/>
          </a:xfrm>
        </p:spPr>
        <p:txBody>
          <a:bodyPr/>
          <a:lstStyle/>
          <a:p>
            <a:pPr eaLnBrk="1" hangingPunct="1"/>
            <a:r>
              <a:rPr lang="en-US" smtClean="0"/>
              <a:t>Stairwell Reentry</a:t>
            </a:r>
          </a:p>
        </p:txBody>
      </p:sp>
      <p:sp>
        <p:nvSpPr>
          <p:cNvPr id="58061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828800"/>
            <a:ext cx="4724400" cy="4114800"/>
          </a:xfrm>
        </p:spPr>
        <p:txBody>
          <a:bodyPr/>
          <a:lstStyle/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Stairwell doors are often locked to prevent entry to restricted floors.</a:t>
            </a:r>
          </a:p>
        </p:txBody>
      </p:sp>
      <p:pic>
        <p:nvPicPr>
          <p:cNvPr id="253956" name="Picture 4" descr="Stairwell Reentry"/>
          <p:cNvPicPr>
            <a:picLocks noChangeAspect="1" noChangeArrowheads="1"/>
          </p:cNvPicPr>
          <p:nvPr/>
        </p:nvPicPr>
        <p:blipFill>
          <a:blip r:embed="rId2" cstate="print"/>
          <a:srcRect r="34801"/>
          <a:stretch>
            <a:fillRect/>
          </a:stretch>
        </p:blipFill>
        <p:spPr bwMode="auto">
          <a:xfrm>
            <a:off x="5173663" y="990600"/>
            <a:ext cx="3676650" cy="56388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80613" name="Line 5"/>
          <p:cNvSpPr>
            <a:spLocks noChangeShapeType="1"/>
          </p:cNvSpPr>
          <p:nvPr/>
        </p:nvSpPr>
        <p:spPr bwMode="auto">
          <a:xfrm>
            <a:off x="7543800" y="1562100"/>
            <a:ext cx="0" cy="447675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0614" name="Rectangle 6"/>
          <p:cNvSpPr>
            <a:spLocks noChangeArrowheads="1"/>
          </p:cNvSpPr>
          <p:nvPr/>
        </p:nvSpPr>
        <p:spPr bwMode="auto">
          <a:xfrm>
            <a:off x="176464" y="3276600"/>
            <a:ext cx="4724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rgbClr val="D52B1E"/>
              </a:buClr>
              <a:buSzPct val="110000"/>
              <a:buFontTx/>
              <a:buChar char="•"/>
            </a:pPr>
            <a:r>
              <a:rPr lang="en-US" dirty="0">
                <a:latin typeface="+mn-lt"/>
              </a:rPr>
              <a:t>During a fire, occupants must be able to move from the stairwell onto floors through doors that are normally locked</a:t>
            </a:r>
            <a:r>
              <a:rPr lang="en-US" b="0" dirty="0"/>
              <a:t>. </a:t>
            </a:r>
          </a:p>
        </p:txBody>
      </p:sp>
      <p:pic>
        <p:nvPicPr>
          <p:cNvPr id="580615" name="Picture 7" descr="fi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69200" y="4827588"/>
            <a:ext cx="639763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0616" name="AutoShape 8"/>
          <p:cNvSpPr>
            <a:spLocks noChangeArrowheads="1"/>
          </p:cNvSpPr>
          <p:nvPr/>
        </p:nvSpPr>
        <p:spPr bwMode="auto">
          <a:xfrm>
            <a:off x="7165975" y="3989388"/>
            <a:ext cx="685800" cy="457200"/>
          </a:xfrm>
          <a:prstGeom prst="leftArrow">
            <a:avLst>
              <a:gd name="adj1" fmla="val 50000"/>
              <a:gd name="adj2" fmla="val 37500"/>
            </a:avLst>
          </a:prstGeom>
          <a:solidFill>
            <a:srgbClr val="00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80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80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580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0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80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0611" grpId="0" build="p" autoUpdateAnimBg="0"/>
      <p:bldP spid="580613" grpId="0" animBg="1"/>
      <p:bldP spid="580614" grpId="0" build="p" autoUpdateAnimBg="0"/>
      <p:bldP spid="58061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/>
              <a:t>Stairway Doors</a:t>
            </a:r>
          </a:p>
        </p:txBody>
      </p:sp>
      <p:sp>
        <p:nvSpPr>
          <p:cNvPr id="57856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8077200" cy="4572000"/>
          </a:xfrm>
        </p:spPr>
        <p:txBody>
          <a:bodyPr/>
          <a:lstStyle/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Interior stairway means of egress doors </a:t>
            </a:r>
            <a:r>
              <a:rPr lang="en-US" sz="2400" dirty="0" err="1" smtClean="0"/>
              <a:t>openable</a:t>
            </a:r>
            <a:r>
              <a:rPr lang="en-US" sz="2400" dirty="0" smtClean="0"/>
              <a:t> from both sides without a key or special knowledge or effort</a:t>
            </a:r>
          </a:p>
          <a:p>
            <a:pPr marL="738188" lvl="1" indent="-401638" eaLnBrk="1" hangingPunct="1">
              <a:buFont typeface="Arial" pitchFamily="34" charset="0"/>
              <a:buChar char="•"/>
            </a:pPr>
            <a:r>
              <a:rPr lang="en-US" sz="2400" dirty="0" smtClean="0"/>
              <a:t>Discharge doors </a:t>
            </a:r>
            <a:r>
              <a:rPr lang="en-US" sz="2400" dirty="0" err="1" smtClean="0"/>
              <a:t>openable</a:t>
            </a:r>
            <a:r>
              <a:rPr lang="en-US" sz="2400" dirty="0" smtClean="0"/>
              <a:t> from egress side</a:t>
            </a:r>
          </a:p>
          <a:p>
            <a:pPr marL="738188" lvl="1" indent="-401638" eaLnBrk="1" hangingPunct="1">
              <a:buFont typeface="Arial" pitchFamily="34" charset="0"/>
              <a:buChar char="•"/>
            </a:pPr>
            <a:r>
              <a:rPr lang="en-US" sz="2400" dirty="0" smtClean="0"/>
              <a:t>High rise buildings (403.5.3) </a:t>
            </a:r>
          </a:p>
          <a:p>
            <a:pPr lvl="2" eaLnBrk="1" hangingPunct="1">
              <a:buFont typeface="Arial" pitchFamily="34" charset="0"/>
              <a:buChar char="•"/>
            </a:pPr>
            <a:endParaRPr lang="en-US" sz="2400" dirty="0" smtClean="0"/>
          </a:p>
          <a:p>
            <a:pPr lvl="2" eaLnBrk="1" hangingPunct="1">
              <a:buFont typeface="Arial" pitchFamily="34" charset="0"/>
              <a:buChar char="•"/>
            </a:pPr>
            <a:r>
              <a:rPr lang="en-US" sz="2400" dirty="0" smtClean="0"/>
              <a:t>Unlocked without unlatching by a signal from the </a:t>
            </a:r>
            <a:r>
              <a:rPr lang="en-US" sz="2400" u="sng" dirty="0" smtClean="0"/>
              <a:t>fire command center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2400" dirty="0" smtClean="0"/>
              <a:t>Stairway communication system required</a:t>
            </a:r>
          </a:p>
          <a:p>
            <a:pPr marL="735013" lvl="1" indent="-333375" eaLnBrk="1" hangingPunct="1">
              <a:buFont typeface="Arial" pitchFamily="34" charset="0"/>
              <a:buChar char="•"/>
            </a:pPr>
            <a:r>
              <a:rPr lang="en-US" sz="2400" dirty="0" smtClean="0"/>
              <a:t>Stairs serving 4 stories or less – recent changes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ChangeArrowheads="1"/>
          </p:cNvSpPr>
          <p:nvPr/>
        </p:nvSpPr>
        <p:spPr bwMode="auto">
          <a:xfrm>
            <a:off x="4800600" y="1066800"/>
            <a:ext cx="3970338" cy="3124200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497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143000"/>
            <a:ext cx="4114800" cy="2438400"/>
          </a:xfrm>
        </p:spPr>
        <p:txBody>
          <a:bodyPr/>
          <a:lstStyle/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The 2003 edition of the IBC allowed stairs serving not more than four stories to have mechanical locksets on the stair side of doors other than the stair discharge.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Later editions require fail safe locks controlled remotely, even on </a:t>
            </a:r>
            <a:r>
              <a:rPr lang="en-US" sz="2400" dirty="0" smtClean="0"/>
              <a:t>stairs serving 4 stories or less.</a:t>
            </a:r>
            <a:endParaRPr lang="en-US" sz="2400" dirty="0" smtClean="0"/>
          </a:p>
        </p:txBody>
      </p:sp>
      <p:pic>
        <p:nvPicPr>
          <p:cNvPr id="254980" name="Picture 4" descr="Stairwell Reentry"/>
          <p:cNvPicPr>
            <a:picLocks noChangeAspect="1" noChangeArrowheads="1"/>
          </p:cNvPicPr>
          <p:nvPr/>
        </p:nvPicPr>
        <p:blipFill>
          <a:blip r:embed="rId2" cstate="print"/>
          <a:srcRect l="8400" t="60600" r="43201" b="7800"/>
          <a:stretch>
            <a:fillRect/>
          </a:stretch>
        </p:blipFill>
        <p:spPr bwMode="auto">
          <a:xfrm>
            <a:off x="5035550" y="1590675"/>
            <a:ext cx="3503613" cy="228758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</p:pic>
      <p:sp>
        <p:nvSpPr>
          <p:cNvPr id="254981" name="Line 5"/>
          <p:cNvSpPr>
            <a:spLocks noChangeShapeType="1"/>
          </p:cNvSpPr>
          <p:nvPr/>
        </p:nvSpPr>
        <p:spPr bwMode="auto">
          <a:xfrm flipH="1" flipV="1">
            <a:off x="7467600" y="1595438"/>
            <a:ext cx="868363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4982" name="Line 6"/>
          <p:cNvSpPr>
            <a:spLocks noChangeShapeType="1"/>
          </p:cNvSpPr>
          <p:nvPr/>
        </p:nvSpPr>
        <p:spPr bwMode="auto">
          <a:xfrm>
            <a:off x="7467600" y="1595438"/>
            <a:ext cx="0" cy="1604962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4983" name="AutoShape 7"/>
          <p:cNvSpPr>
            <a:spLocks noChangeArrowheads="1"/>
          </p:cNvSpPr>
          <p:nvPr/>
        </p:nvSpPr>
        <p:spPr bwMode="auto">
          <a:xfrm>
            <a:off x="6961188" y="3200400"/>
            <a:ext cx="685800" cy="457200"/>
          </a:xfrm>
          <a:prstGeom prst="leftArrow">
            <a:avLst>
              <a:gd name="adj1" fmla="val 50000"/>
              <a:gd name="adj2" fmla="val 37500"/>
            </a:avLst>
          </a:prstGeom>
          <a:solidFill>
            <a:srgbClr val="00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4984" name="AutoShape 8"/>
          <p:cNvSpPr>
            <a:spLocks noChangeArrowheads="1"/>
          </p:cNvSpPr>
          <p:nvPr/>
        </p:nvSpPr>
        <p:spPr bwMode="auto">
          <a:xfrm rot="10800000">
            <a:off x="8085138" y="3200400"/>
            <a:ext cx="685800" cy="457200"/>
          </a:xfrm>
          <a:prstGeom prst="leftArrow">
            <a:avLst>
              <a:gd name="adj1" fmla="val 50000"/>
              <a:gd name="adj2" fmla="val 37500"/>
            </a:avLst>
          </a:prstGeom>
          <a:solidFill>
            <a:srgbClr val="00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4985" name="Text Box 9"/>
          <p:cNvSpPr txBox="1">
            <a:spLocks noChangeArrowheads="1"/>
          </p:cNvSpPr>
          <p:nvPr/>
        </p:nvSpPr>
        <p:spPr bwMode="auto">
          <a:xfrm>
            <a:off x="7554913" y="3200400"/>
            <a:ext cx="6413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Times New Roman" pitchFamily="18" charset="0"/>
              </a:rPr>
              <a:t>OR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658" name="Picture 2" descr="Stairwell Reentry"/>
          <p:cNvPicPr preferRelativeResize="0">
            <a:picLocks noChangeAspect="1" noChangeArrowheads="1"/>
          </p:cNvPicPr>
          <p:nvPr/>
        </p:nvPicPr>
        <p:blipFill>
          <a:blip r:embed="rId3" cstate="print"/>
          <a:srcRect r="34801"/>
          <a:stretch>
            <a:fillRect/>
          </a:stretch>
        </p:blipFill>
        <p:spPr bwMode="auto">
          <a:xfrm>
            <a:off x="4964113" y="1066800"/>
            <a:ext cx="3429000" cy="52578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82659" name="Line 3"/>
          <p:cNvSpPr>
            <a:spLocks noChangeShapeType="1"/>
          </p:cNvSpPr>
          <p:nvPr/>
        </p:nvSpPr>
        <p:spPr bwMode="auto">
          <a:xfrm>
            <a:off x="7162800" y="1600200"/>
            <a:ext cx="0" cy="413385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04850" y="1066800"/>
            <a:ext cx="3429000" cy="5257800"/>
            <a:chOff x="576" y="624"/>
            <a:chExt cx="2316" cy="3552"/>
          </a:xfrm>
        </p:grpSpPr>
        <p:pic>
          <p:nvPicPr>
            <p:cNvPr id="256019" name="Picture 5" descr="Stairwell Reentry"/>
            <p:cNvPicPr preferRelativeResize="0">
              <a:picLocks noChangeAspect="1" noChangeArrowheads="1"/>
            </p:cNvPicPr>
            <p:nvPr/>
          </p:nvPicPr>
          <p:blipFill>
            <a:blip r:embed="rId3" cstate="print"/>
            <a:srcRect r="34801"/>
            <a:stretch>
              <a:fillRect/>
            </a:stretch>
          </p:blipFill>
          <p:spPr bwMode="auto">
            <a:xfrm>
              <a:off x="576" y="624"/>
              <a:ext cx="2316" cy="3552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56020" name="AutoShape 6"/>
            <p:cNvSpPr>
              <a:spLocks noChangeArrowheads="1"/>
            </p:cNvSpPr>
            <p:nvPr/>
          </p:nvSpPr>
          <p:spPr bwMode="auto">
            <a:xfrm>
              <a:off x="1831" y="2513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21" name="AutoShape 7"/>
            <p:cNvSpPr>
              <a:spLocks noChangeArrowheads="1"/>
            </p:cNvSpPr>
            <p:nvPr/>
          </p:nvSpPr>
          <p:spPr bwMode="auto">
            <a:xfrm>
              <a:off x="1831" y="2771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22" name="AutoShape 8"/>
            <p:cNvSpPr>
              <a:spLocks noChangeArrowheads="1"/>
            </p:cNvSpPr>
            <p:nvPr/>
          </p:nvSpPr>
          <p:spPr bwMode="auto">
            <a:xfrm>
              <a:off x="1831" y="3029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23" name="AutoShape 9"/>
            <p:cNvSpPr>
              <a:spLocks noChangeArrowheads="1"/>
            </p:cNvSpPr>
            <p:nvPr/>
          </p:nvSpPr>
          <p:spPr bwMode="auto">
            <a:xfrm>
              <a:off x="1831" y="3287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24" name="AutoShape 10"/>
            <p:cNvSpPr>
              <a:spLocks noChangeArrowheads="1"/>
            </p:cNvSpPr>
            <p:nvPr/>
          </p:nvSpPr>
          <p:spPr bwMode="auto">
            <a:xfrm>
              <a:off x="1831" y="3533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25" name="AutoShape 11"/>
            <p:cNvSpPr>
              <a:spLocks noChangeArrowheads="1"/>
            </p:cNvSpPr>
            <p:nvPr/>
          </p:nvSpPr>
          <p:spPr bwMode="auto">
            <a:xfrm>
              <a:off x="1831" y="2273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26" name="AutoShape 12"/>
            <p:cNvSpPr>
              <a:spLocks noChangeArrowheads="1"/>
            </p:cNvSpPr>
            <p:nvPr/>
          </p:nvSpPr>
          <p:spPr bwMode="auto">
            <a:xfrm>
              <a:off x="1831" y="2009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27" name="AutoShape 13"/>
            <p:cNvSpPr>
              <a:spLocks noChangeArrowheads="1"/>
            </p:cNvSpPr>
            <p:nvPr/>
          </p:nvSpPr>
          <p:spPr bwMode="auto">
            <a:xfrm>
              <a:off x="1831" y="1745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28" name="AutoShape 14"/>
            <p:cNvSpPr>
              <a:spLocks noChangeArrowheads="1"/>
            </p:cNvSpPr>
            <p:nvPr/>
          </p:nvSpPr>
          <p:spPr bwMode="auto">
            <a:xfrm>
              <a:off x="1831" y="1493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29" name="AutoShape 15"/>
            <p:cNvSpPr>
              <a:spLocks noChangeArrowheads="1"/>
            </p:cNvSpPr>
            <p:nvPr/>
          </p:nvSpPr>
          <p:spPr bwMode="auto">
            <a:xfrm>
              <a:off x="1831" y="1241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30" name="AutoShape 16"/>
            <p:cNvSpPr>
              <a:spLocks noChangeArrowheads="1"/>
            </p:cNvSpPr>
            <p:nvPr/>
          </p:nvSpPr>
          <p:spPr bwMode="auto">
            <a:xfrm>
              <a:off x="1831" y="984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6781800" y="1600200"/>
            <a:ext cx="628650" cy="4198938"/>
            <a:chOff x="4512" y="984"/>
            <a:chExt cx="432" cy="2837"/>
          </a:xfrm>
        </p:grpSpPr>
        <p:sp>
          <p:nvSpPr>
            <p:cNvPr id="256008" name="AutoShape 18"/>
            <p:cNvSpPr>
              <a:spLocks noChangeArrowheads="1"/>
            </p:cNvSpPr>
            <p:nvPr/>
          </p:nvSpPr>
          <p:spPr bwMode="auto">
            <a:xfrm>
              <a:off x="4512" y="2513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09" name="AutoShape 19"/>
            <p:cNvSpPr>
              <a:spLocks noChangeArrowheads="1"/>
            </p:cNvSpPr>
            <p:nvPr/>
          </p:nvSpPr>
          <p:spPr bwMode="auto">
            <a:xfrm>
              <a:off x="4512" y="2771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10" name="AutoShape 20"/>
            <p:cNvSpPr>
              <a:spLocks noChangeArrowheads="1"/>
            </p:cNvSpPr>
            <p:nvPr/>
          </p:nvSpPr>
          <p:spPr bwMode="auto">
            <a:xfrm>
              <a:off x="4512" y="3029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11" name="AutoShape 21"/>
            <p:cNvSpPr>
              <a:spLocks noChangeArrowheads="1"/>
            </p:cNvSpPr>
            <p:nvPr/>
          </p:nvSpPr>
          <p:spPr bwMode="auto">
            <a:xfrm>
              <a:off x="4512" y="3287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12" name="AutoShape 22"/>
            <p:cNvSpPr>
              <a:spLocks noChangeArrowheads="1"/>
            </p:cNvSpPr>
            <p:nvPr/>
          </p:nvSpPr>
          <p:spPr bwMode="auto">
            <a:xfrm>
              <a:off x="4512" y="3533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13" name="AutoShape 23"/>
            <p:cNvSpPr>
              <a:spLocks noChangeArrowheads="1"/>
            </p:cNvSpPr>
            <p:nvPr/>
          </p:nvSpPr>
          <p:spPr bwMode="auto">
            <a:xfrm>
              <a:off x="4512" y="2273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14" name="AutoShape 24"/>
            <p:cNvSpPr>
              <a:spLocks noChangeArrowheads="1"/>
            </p:cNvSpPr>
            <p:nvPr/>
          </p:nvSpPr>
          <p:spPr bwMode="auto">
            <a:xfrm>
              <a:off x="4512" y="2009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15" name="AutoShape 25"/>
            <p:cNvSpPr>
              <a:spLocks noChangeArrowheads="1"/>
            </p:cNvSpPr>
            <p:nvPr/>
          </p:nvSpPr>
          <p:spPr bwMode="auto">
            <a:xfrm>
              <a:off x="4512" y="1745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16" name="AutoShape 26"/>
            <p:cNvSpPr>
              <a:spLocks noChangeArrowheads="1"/>
            </p:cNvSpPr>
            <p:nvPr/>
          </p:nvSpPr>
          <p:spPr bwMode="auto">
            <a:xfrm>
              <a:off x="4512" y="1493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17" name="AutoShape 27"/>
            <p:cNvSpPr>
              <a:spLocks noChangeArrowheads="1"/>
            </p:cNvSpPr>
            <p:nvPr/>
          </p:nvSpPr>
          <p:spPr bwMode="auto">
            <a:xfrm>
              <a:off x="4512" y="1241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18" name="AutoShape 28"/>
            <p:cNvSpPr>
              <a:spLocks noChangeArrowheads="1"/>
            </p:cNvSpPr>
            <p:nvPr/>
          </p:nvSpPr>
          <p:spPr bwMode="auto">
            <a:xfrm>
              <a:off x="4512" y="984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6006" name="Text Box 29"/>
          <p:cNvSpPr txBox="1">
            <a:spLocks noChangeArrowheads="1"/>
          </p:cNvSpPr>
          <p:nvPr/>
        </p:nvSpPr>
        <p:spPr bwMode="auto">
          <a:xfrm>
            <a:off x="1447800" y="457200"/>
            <a:ext cx="1982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Free Access</a:t>
            </a:r>
          </a:p>
        </p:txBody>
      </p:sp>
      <p:sp>
        <p:nvSpPr>
          <p:cNvPr id="582686" name="Text Box 30"/>
          <p:cNvSpPr txBox="1">
            <a:spLocks noChangeArrowheads="1"/>
          </p:cNvSpPr>
          <p:nvPr/>
        </p:nvSpPr>
        <p:spPr bwMode="auto">
          <a:xfrm>
            <a:off x="5029200" y="457200"/>
            <a:ext cx="3248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Unlock on Fire Alarm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2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2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82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RE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2659" grpId="0" animBg="1"/>
      <p:bldP spid="58268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Door #101</a:t>
            </a:r>
            <a:br>
              <a:rPr lang="en-US" dirty="0" smtClean="0"/>
            </a:br>
            <a:r>
              <a:rPr lang="en-US" dirty="0" smtClean="0"/>
              <a:t>Fine Dining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1" y="1536180"/>
            <a:ext cx="3981796" cy="4151514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Existing kitchen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Need new doors due to 20-minute fire rating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Restaurant manager                                                                      does not want doors to                                                  latch because of the noise and inconvenience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No locking required</a:t>
            </a:r>
          </a:p>
        </p:txBody>
      </p:sp>
      <p:pic>
        <p:nvPicPr>
          <p:cNvPr id="3074" name="Picture 2" descr="http://idighardware.com/wordpress/wp-content/uploads/2012/04/Kitchen-Double-Acting-Door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" r="9075"/>
          <a:stretch/>
        </p:blipFill>
        <p:spPr bwMode="auto">
          <a:xfrm>
            <a:off x="4588170" y="112294"/>
            <a:ext cx="4427494" cy="3529264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5"/>
          <p:cNvSpPr txBox="1">
            <a:spLocks/>
          </p:cNvSpPr>
          <p:nvPr/>
        </p:nvSpPr>
        <p:spPr bwMode="gray">
          <a:xfrm>
            <a:off x="468228" y="4833851"/>
            <a:ext cx="8599572" cy="1112064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038" indent="-17303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11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6075" indent="-17303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Lucida Grande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12763" indent="-16668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213" indent="-1714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Lucida Grande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auto"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/>
              <a:t>One door will swing into kitchen, one door will swing out</a:t>
            </a:r>
          </a:p>
          <a:p>
            <a:pPr marL="285750" indent="-285750" fontAlgn="auto">
              <a:spcAft>
                <a:spcPts val="0"/>
              </a:spcAft>
              <a:buFont typeface="Arial" pitchFamily="34" charset="0"/>
              <a:buChar char="•"/>
            </a:pPr>
            <a:endParaRPr lang="en-US" sz="2400" dirty="0" smtClean="0"/>
          </a:p>
          <a:p>
            <a:pPr marL="285750" indent="-285750" fontAlgn="auto"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/>
                </a:solidFill>
              </a:rPr>
              <a:t>Which code-compliant product should we use to provide positive latching?</a:t>
            </a:r>
          </a:p>
        </p:txBody>
      </p:sp>
    </p:spTree>
    <p:extLst>
      <p:ext uri="{BB962C8B-B14F-4D97-AF65-F5344CB8AC3E}">
        <p14:creationId xmlns:p14="http://schemas.microsoft.com/office/powerpoint/2010/main" val="194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 descr="Stairwell Reentry"/>
          <p:cNvPicPr preferRelativeResize="0">
            <a:picLocks noChangeAspect="1" noChangeArrowheads="1"/>
          </p:cNvPicPr>
          <p:nvPr/>
        </p:nvPicPr>
        <p:blipFill>
          <a:blip r:embed="rId2" cstate="print"/>
          <a:srcRect r="34801"/>
          <a:stretch>
            <a:fillRect/>
          </a:stretch>
        </p:blipFill>
        <p:spPr bwMode="auto">
          <a:xfrm>
            <a:off x="4964113" y="1066800"/>
            <a:ext cx="3429000" cy="52578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57027" name="Line 3"/>
          <p:cNvSpPr>
            <a:spLocks noChangeShapeType="1"/>
          </p:cNvSpPr>
          <p:nvPr/>
        </p:nvSpPr>
        <p:spPr bwMode="auto">
          <a:xfrm>
            <a:off x="7162800" y="1600200"/>
            <a:ext cx="0" cy="413385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04850" y="1066800"/>
            <a:ext cx="3429000" cy="5257800"/>
            <a:chOff x="576" y="624"/>
            <a:chExt cx="2316" cy="3552"/>
          </a:xfrm>
        </p:grpSpPr>
        <p:pic>
          <p:nvPicPr>
            <p:cNvPr id="257043" name="Picture 5" descr="Stairwell Reentry"/>
            <p:cNvPicPr preferRelativeResize="0">
              <a:picLocks noChangeAspect="1" noChangeArrowheads="1"/>
            </p:cNvPicPr>
            <p:nvPr/>
          </p:nvPicPr>
          <p:blipFill>
            <a:blip r:embed="rId2" cstate="print"/>
            <a:srcRect r="34801"/>
            <a:stretch>
              <a:fillRect/>
            </a:stretch>
          </p:blipFill>
          <p:spPr bwMode="auto">
            <a:xfrm>
              <a:off x="576" y="624"/>
              <a:ext cx="2316" cy="3552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57044" name="AutoShape 6"/>
            <p:cNvSpPr>
              <a:spLocks noChangeArrowheads="1"/>
            </p:cNvSpPr>
            <p:nvPr/>
          </p:nvSpPr>
          <p:spPr bwMode="auto">
            <a:xfrm>
              <a:off x="1831" y="2513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45" name="AutoShape 7"/>
            <p:cNvSpPr>
              <a:spLocks noChangeArrowheads="1"/>
            </p:cNvSpPr>
            <p:nvPr/>
          </p:nvSpPr>
          <p:spPr bwMode="auto">
            <a:xfrm>
              <a:off x="1831" y="2771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46" name="AutoShape 8"/>
            <p:cNvSpPr>
              <a:spLocks noChangeArrowheads="1"/>
            </p:cNvSpPr>
            <p:nvPr/>
          </p:nvSpPr>
          <p:spPr bwMode="auto">
            <a:xfrm>
              <a:off x="1831" y="3029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47" name="AutoShape 9"/>
            <p:cNvSpPr>
              <a:spLocks noChangeArrowheads="1"/>
            </p:cNvSpPr>
            <p:nvPr/>
          </p:nvSpPr>
          <p:spPr bwMode="auto">
            <a:xfrm>
              <a:off x="1831" y="3287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48" name="AutoShape 10"/>
            <p:cNvSpPr>
              <a:spLocks noChangeArrowheads="1"/>
            </p:cNvSpPr>
            <p:nvPr/>
          </p:nvSpPr>
          <p:spPr bwMode="auto">
            <a:xfrm>
              <a:off x="1831" y="3533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49" name="AutoShape 11"/>
            <p:cNvSpPr>
              <a:spLocks noChangeArrowheads="1"/>
            </p:cNvSpPr>
            <p:nvPr/>
          </p:nvSpPr>
          <p:spPr bwMode="auto">
            <a:xfrm>
              <a:off x="1831" y="2273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50" name="AutoShape 12"/>
            <p:cNvSpPr>
              <a:spLocks noChangeArrowheads="1"/>
            </p:cNvSpPr>
            <p:nvPr/>
          </p:nvSpPr>
          <p:spPr bwMode="auto">
            <a:xfrm>
              <a:off x="1831" y="2009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51" name="AutoShape 13"/>
            <p:cNvSpPr>
              <a:spLocks noChangeArrowheads="1"/>
            </p:cNvSpPr>
            <p:nvPr/>
          </p:nvSpPr>
          <p:spPr bwMode="auto">
            <a:xfrm>
              <a:off x="1831" y="1745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52" name="AutoShape 14"/>
            <p:cNvSpPr>
              <a:spLocks noChangeArrowheads="1"/>
            </p:cNvSpPr>
            <p:nvPr/>
          </p:nvSpPr>
          <p:spPr bwMode="auto">
            <a:xfrm>
              <a:off x="1831" y="1493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53" name="AutoShape 15"/>
            <p:cNvSpPr>
              <a:spLocks noChangeArrowheads="1"/>
            </p:cNvSpPr>
            <p:nvPr/>
          </p:nvSpPr>
          <p:spPr bwMode="auto">
            <a:xfrm>
              <a:off x="1831" y="1241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54" name="AutoShape 16"/>
            <p:cNvSpPr>
              <a:spLocks noChangeArrowheads="1"/>
            </p:cNvSpPr>
            <p:nvPr/>
          </p:nvSpPr>
          <p:spPr bwMode="auto">
            <a:xfrm>
              <a:off x="1831" y="984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6781800" y="1600200"/>
            <a:ext cx="628650" cy="4198938"/>
            <a:chOff x="4512" y="984"/>
            <a:chExt cx="432" cy="2837"/>
          </a:xfrm>
        </p:grpSpPr>
        <p:sp>
          <p:nvSpPr>
            <p:cNvPr id="257032" name="AutoShape 18"/>
            <p:cNvSpPr>
              <a:spLocks noChangeArrowheads="1"/>
            </p:cNvSpPr>
            <p:nvPr/>
          </p:nvSpPr>
          <p:spPr bwMode="auto">
            <a:xfrm>
              <a:off x="4512" y="2513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33" name="AutoShape 19"/>
            <p:cNvSpPr>
              <a:spLocks noChangeArrowheads="1"/>
            </p:cNvSpPr>
            <p:nvPr/>
          </p:nvSpPr>
          <p:spPr bwMode="auto">
            <a:xfrm>
              <a:off x="4512" y="2771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34" name="AutoShape 20"/>
            <p:cNvSpPr>
              <a:spLocks noChangeArrowheads="1"/>
            </p:cNvSpPr>
            <p:nvPr/>
          </p:nvSpPr>
          <p:spPr bwMode="auto">
            <a:xfrm>
              <a:off x="4512" y="3029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35" name="AutoShape 21"/>
            <p:cNvSpPr>
              <a:spLocks noChangeArrowheads="1"/>
            </p:cNvSpPr>
            <p:nvPr/>
          </p:nvSpPr>
          <p:spPr bwMode="auto">
            <a:xfrm>
              <a:off x="4512" y="3287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36" name="AutoShape 22"/>
            <p:cNvSpPr>
              <a:spLocks noChangeArrowheads="1"/>
            </p:cNvSpPr>
            <p:nvPr/>
          </p:nvSpPr>
          <p:spPr bwMode="auto">
            <a:xfrm>
              <a:off x="4512" y="3533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37" name="AutoShape 23"/>
            <p:cNvSpPr>
              <a:spLocks noChangeArrowheads="1"/>
            </p:cNvSpPr>
            <p:nvPr/>
          </p:nvSpPr>
          <p:spPr bwMode="auto">
            <a:xfrm>
              <a:off x="4512" y="2273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38" name="AutoShape 24"/>
            <p:cNvSpPr>
              <a:spLocks noChangeArrowheads="1"/>
            </p:cNvSpPr>
            <p:nvPr/>
          </p:nvSpPr>
          <p:spPr bwMode="auto">
            <a:xfrm>
              <a:off x="4512" y="2009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39" name="AutoShape 25"/>
            <p:cNvSpPr>
              <a:spLocks noChangeArrowheads="1"/>
            </p:cNvSpPr>
            <p:nvPr/>
          </p:nvSpPr>
          <p:spPr bwMode="auto">
            <a:xfrm>
              <a:off x="4512" y="1745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40" name="AutoShape 26"/>
            <p:cNvSpPr>
              <a:spLocks noChangeArrowheads="1"/>
            </p:cNvSpPr>
            <p:nvPr/>
          </p:nvSpPr>
          <p:spPr bwMode="auto">
            <a:xfrm>
              <a:off x="4512" y="1493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41" name="AutoShape 27"/>
            <p:cNvSpPr>
              <a:spLocks noChangeArrowheads="1"/>
            </p:cNvSpPr>
            <p:nvPr/>
          </p:nvSpPr>
          <p:spPr bwMode="auto">
            <a:xfrm>
              <a:off x="4512" y="1241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42" name="AutoShape 28"/>
            <p:cNvSpPr>
              <a:spLocks noChangeArrowheads="1"/>
            </p:cNvSpPr>
            <p:nvPr/>
          </p:nvSpPr>
          <p:spPr bwMode="auto">
            <a:xfrm>
              <a:off x="4512" y="984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7030" name="Text Box 29"/>
          <p:cNvSpPr txBox="1">
            <a:spLocks noChangeArrowheads="1"/>
          </p:cNvSpPr>
          <p:nvPr/>
        </p:nvSpPr>
        <p:spPr bwMode="auto">
          <a:xfrm>
            <a:off x="1447800" y="457200"/>
            <a:ext cx="1982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Free Access</a:t>
            </a:r>
          </a:p>
        </p:txBody>
      </p:sp>
      <p:sp>
        <p:nvSpPr>
          <p:cNvPr id="257031" name="Text Box 30"/>
          <p:cNvSpPr txBox="1">
            <a:spLocks noChangeArrowheads="1"/>
          </p:cNvSpPr>
          <p:nvPr/>
        </p:nvSpPr>
        <p:spPr bwMode="auto">
          <a:xfrm>
            <a:off x="5029200" y="457200"/>
            <a:ext cx="3248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Unlock on Fire Alarm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>
          <a:xfrm>
            <a:off x="898358" y="1239838"/>
            <a:ext cx="4283242" cy="1143000"/>
          </a:xfrm>
          <a:noFill/>
        </p:spPr>
        <p:txBody>
          <a:bodyPr lIns="90488" tIns="44450" rIns="90488" bIns="44450" anchor="ctr"/>
          <a:lstStyle/>
          <a:p>
            <a:pPr eaLnBrk="1" hangingPunct="1"/>
            <a:r>
              <a:rPr lang="en-US" dirty="0" smtClean="0"/>
              <a:t>Electrified Locks</a:t>
            </a:r>
          </a:p>
        </p:txBody>
      </p:sp>
      <p:pic>
        <p:nvPicPr>
          <p:cNvPr id="258051" name="Picture 3"/>
          <p:cNvPicPr>
            <a:picLocks noGrp="1" noChangeArrowheads="1"/>
          </p:cNvPicPr>
          <p:nvPr>
            <p:ph type="body"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61773" y="2807369"/>
            <a:ext cx="3891922" cy="2733259"/>
          </a:xfrm>
          <a:noFill/>
          <a:ln w="50800" cap="flat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8052" name="Picture 4"/>
          <p:cNvPicPr>
            <a:picLocks noGrp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562600" y="1239838"/>
            <a:ext cx="2662238" cy="4159250"/>
          </a:xfrm>
          <a:noFill/>
          <a:ln w="50800" cap="flat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Fail Safe vs. Fail Secure</a:t>
            </a:r>
          </a:p>
        </p:txBody>
      </p:sp>
      <p:sp>
        <p:nvSpPr>
          <p:cNvPr id="5857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u="sng" dirty="0" smtClean="0"/>
              <a:t>Fail Safe</a:t>
            </a:r>
            <a:r>
              <a:rPr lang="en-US" sz="2400" dirty="0" smtClean="0"/>
              <a:t> - When power fails, lock is unlocked.</a:t>
            </a:r>
          </a:p>
          <a:p>
            <a:pPr marL="687388" lvl="1" indent="-350838" eaLnBrk="1" hangingPunct="1">
              <a:buFont typeface="Arial" pitchFamily="34" charset="0"/>
              <a:buChar char="•"/>
            </a:pPr>
            <a:r>
              <a:rPr lang="en-US" sz="2400" dirty="0" smtClean="0"/>
              <a:t>Lock is still </a:t>
            </a:r>
            <a:r>
              <a:rPr lang="en-US" sz="2400" u="sng" dirty="0" smtClean="0"/>
              <a:t>latched</a:t>
            </a:r>
            <a:r>
              <a:rPr lang="en-US" sz="2400" dirty="0" smtClean="0"/>
              <a:t>.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u="sng" dirty="0" smtClean="0"/>
              <a:t>Fail Secure</a:t>
            </a:r>
            <a:r>
              <a:rPr lang="en-US" sz="2400" dirty="0" smtClean="0"/>
              <a:t> - When power fails, lock is locked.</a:t>
            </a:r>
          </a:p>
          <a:p>
            <a:pPr marL="687388" lvl="1" indent="-350838" eaLnBrk="1" hangingPunct="1">
              <a:buFont typeface="Arial" pitchFamily="34" charset="0"/>
              <a:buChar char="•"/>
            </a:pPr>
            <a:r>
              <a:rPr lang="en-US" sz="2400" dirty="0" smtClean="0"/>
              <a:t>Lever on secure side is locked.</a:t>
            </a:r>
          </a:p>
          <a:p>
            <a:pPr marL="687388" lvl="1" indent="-350838" eaLnBrk="1" hangingPunct="1">
              <a:buFont typeface="Arial" pitchFamily="34" charset="0"/>
              <a:buChar char="•"/>
            </a:pPr>
            <a:r>
              <a:rPr lang="en-US" sz="2400" dirty="0" smtClean="0"/>
              <a:t>Lever on egress side is not locked.</a:t>
            </a:r>
          </a:p>
          <a:p>
            <a:pPr marL="687388" lvl="1" indent="-350838" eaLnBrk="1" hangingPunct="1">
              <a:buFont typeface="Arial" pitchFamily="34" charset="0"/>
              <a:buChar char="•"/>
            </a:pPr>
            <a:endParaRPr lang="en-US" sz="2400" dirty="0"/>
          </a:p>
          <a:p>
            <a:pPr marL="687388" lvl="1" indent="-350838" eaLnBrk="1" hangingPunct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/>
                </a:solidFill>
              </a:rPr>
              <a:t>Which type of lock do we need for stairwell reentry?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Fail Safe vs. Fail Secure</a:t>
            </a:r>
          </a:p>
        </p:txBody>
      </p:sp>
      <p:sp>
        <p:nvSpPr>
          <p:cNvPr id="5857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u="sng" dirty="0" smtClean="0"/>
              <a:t>Fail Safe</a:t>
            </a:r>
            <a:r>
              <a:rPr lang="en-US" sz="2400" dirty="0" smtClean="0"/>
              <a:t> - When power fails, lock is unlocked.</a:t>
            </a:r>
          </a:p>
          <a:p>
            <a:pPr marL="687388" lvl="1" indent="-350838" eaLnBrk="1" hangingPunct="1">
              <a:buFont typeface="Arial" pitchFamily="34" charset="0"/>
              <a:buChar char="•"/>
            </a:pPr>
            <a:r>
              <a:rPr lang="en-US" sz="2400" dirty="0" smtClean="0"/>
              <a:t>Lock is still </a:t>
            </a:r>
            <a:r>
              <a:rPr lang="en-US" sz="2400" u="sng" dirty="0" smtClean="0"/>
              <a:t>latched</a:t>
            </a:r>
            <a:r>
              <a:rPr lang="en-US" sz="2400" dirty="0" smtClean="0"/>
              <a:t>.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u="sng" dirty="0" smtClean="0"/>
              <a:t>Fail Secure</a:t>
            </a:r>
            <a:r>
              <a:rPr lang="en-US" sz="2400" dirty="0" smtClean="0"/>
              <a:t> - When power fails, lock is locked.</a:t>
            </a:r>
          </a:p>
          <a:p>
            <a:pPr marL="687388" lvl="1" indent="-350838" eaLnBrk="1" hangingPunct="1">
              <a:buFont typeface="Arial" pitchFamily="34" charset="0"/>
              <a:buChar char="•"/>
            </a:pPr>
            <a:r>
              <a:rPr lang="en-US" sz="2400" dirty="0" smtClean="0"/>
              <a:t>Lever on secure side is locked.</a:t>
            </a:r>
          </a:p>
          <a:p>
            <a:pPr marL="687388" lvl="1" indent="-350838" eaLnBrk="1" hangingPunct="1">
              <a:buFont typeface="Arial" pitchFamily="34" charset="0"/>
              <a:buChar char="•"/>
            </a:pPr>
            <a:r>
              <a:rPr lang="en-US" sz="2400" dirty="0" smtClean="0"/>
              <a:t>Lever on egress side is not locked.</a:t>
            </a:r>
          </a:p>
          <a:p>
            <a:pPr marL="687388" lvl="1" indent="-350838" eaLnBrk="1" hangingPunct="1">
              <a:buFont typeface="Arial" pitchFamily="34" charset="0"/>
              <a:buChar char="•"/>
            </a:pPr>
            <a:endParaRPr lang="en-US" sz="2400" dirty="0"/>
          </a:p>
          <a:p>
            <a:pPr marL="687388" lvl="1" indent="-350838" eaLnBrk="1" hangingPunct="1">
              <a:buFont typeface="Arial" pitchFamily="34" charset="0"/>
              <a:buChar char="•"/>
            </a:pPr>
            <a:r>
              <a:rPr lang="en-US" sz="2400" dirty="0" smtClean="0"/>
              <a:t>Which type of lock do we need for stairwell reentry?</a:t>
            </a:r>
          </a:p>
          <a:p>
            <a:pPr marL="687388" lvl="1" indent="-350838" eaLnBrk="1" hangingPunct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/>
                </a:solidFill>
              </a:rPr>
              <a:t>Why can’t you use an electric strike for these doors?</a:t>
            </a:r>
          </a:p>
        </p:txBody>
      </p:sp>
    </p:spTree>
    <p:extLst>
      <p:ext uri="{BB962C8B-B14F-4D97-AF65-F5344CB8AC3E}">
        <p14:creationId xmlns:p14="http://schemas.microsoft.com/office/powerpoint/2010/main" val="57370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Door #104</a:t>
            </a:r>
            <a:br>
              <a:rPr lang="en-US" dirty="0" smtClean="0"/>
            </a:br>
            <a:r>
              <a:rPr lang="en-US" dirty="0" smtClean="0"/>
              <a:t>Stair Door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3340"/>
            <a:ext cx="8189495" cy="4151514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Replacing existing stair doors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High-rise building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Multi-tenant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Card readers on stair side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strike="sngStrike" dirty="0" smtClean="0"/>
              <a:t>Code is 2009 IBC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/>
                </a:solidFill>
              </a:rPr>
              <a:t>What if the code                                                                             is NFPA 101 – 2009??</a:t>
            </a:r>
            <a:endParaRPr lang="en-US" sz="2400" dirty="0">
              <a:solidFill>
                <a:schemeClr val="bg2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/>
          </a:p>
          <a:p>
            <a:endParaRPr lang="en-US" dirty="0"/>
          </a:p>
        </p:txBody>
      </p:sp>
      <p:pic>
        <p:nvPicPr>
          <p:cNvPr id="14338" name="Picture 2" descr="http://2.bp.blogspot.com/-Cxm_q5ezvZY/TotJqqfWx_I/AAAAAAAACts/l3ab8W_q-9k/s1600/iggy%2Bdoo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807" y="240631"/>
            <a:ext cx="3750194" cy="5021180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91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Selected Reentry</a:t>
            </a:r>
            <a:endParaRPr lang="en-US" smtClean="0">
              <a:hlinkClick r:id="" action="ppaction://noaction"/>
            </a:endParaRPr>
          </a:p>
        </p:txBody>
      </p:sp>
      <p:sp>
        <p:nvSpPr>
          <p:cNvPr id="29491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752600"/>
            <a:ext cx="3505200" cy="4114800"/>
          </a:xfrm>
        </p:spPr>
        <p:txBody>
          <a:bodyPr/>
          <a:lstStyle/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Allows mechanical locking of some doors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Selected reentry is not covered in the IBC</a:t>
            </a:r>
          </a:p>
          <a:p>
            <a:pPr eaLnBrk="1" hangingPunct="1">
              <a:buFontTx/>
              <a:buNone/>
            </a:pPr>
            <a:endParaRPr lang="en-US" dirty="0" smtClean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173663" y="990600"/>
            <a:ext cx="3676650" cy="5638800"/>
            <a:chOff x="3259" y="624"/>
            <a:chExt cx="2316" cy="3552"/>
          </a:xfrm>
        </p:grpSpPr>
        <p:pic>
          <p:nvPicPr>
            <p:cNvPr id="294919" name="Picture 6" descr="Stairwell Reentry"/>
            <p:cNvPicPr>
              <a:picLocks noChangeAspect="1" noChangeArrowheads="1"/>
            </p:cNvPicPr>
            <p:nvPr/>
          </p:nvPicPr>
          <p:blipFill>
            <a:blip r:embed="rId2" cstate="print"/>
            <a:srcRect r="34801"/>
            <a:stretch>
              <a:fillRect/>
            </a:stretch>
          </p:blipFill>
          <p:spPr bwMode="auto">
            <a:xfrm>
              <a:off x="3259" y="624"/>
              <a:ext cx="2316" cy="3552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94920" name="Line 7"/>
            <p:cNvSpPr>
              <a:spLocks noChangeShapeType="1"/>
            </p:cNvSpPr>
            <p:nvPr/>
          </p:nvSpPr>
          <p:spPr bwMode="auto">
            <a:xfrm>
              <a:off x="4752" y="1529"/>
              <a:ext cx="0" cy="989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4921" name="AutoShape 8"/>
            <p:cNvSpPr>
              <a:spLocks noChangeArrowheads="1"/>
            </p:cNvSpPr>
            <p:nvPr/>
          </p:nvSpPr>
          <p:spPr bwMode="auto">
            <a:xfrm>
              <a:off x="4512" y="3533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4922" name="AutoShape 9"/>
            <p:cNvSpPr>
              <a:spLocks noChangeArrowheads="1"/>
            </p:cNvSpPr>
            <p:nvPr/>
          </p:nvSpPr>
          <p:spPr bwMode="auto">
            <a:xfrm>
              <a:off x="4512" y="1241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4923" name="Line 10"/>
            <p:cNvSpPr>
              <a:spLocks noChangeShapeType="1"/>
            </p:cNvSpPr>
            <p:nvPr/>
          </p:nvSpPr>
          <p:spPr bwMode="auto">
            <a:xfrm>
              <a:off x="4752" y="1008"/>
              <a:ext cx="0" cy="233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4924" name="Line 11"/>
            <p:cNvSpPr>
              <a:spLocks noChangeShapeType="1"/>
            </p:cNvSpPr>
            <p:nvPr/>
          </p:nvSpPr>
          <p:spPr bwMode="auto">
            <a:xfrm flipH="1">
              <a:off x="4748" y="2779"/>
              <a:ext cx="0" cy="75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4917" name="AutoShape 12"/>
          <p:cNvSpPr>
            <a:spLocks noChangeArrowheads="1"/>
          </p:cNvSpPr>
          <p:nvPr/>
        </p:nvSpPr>
        <p:spPr bwMode="auto">
          <a:xfrm>
            <a:off x="7170738" y="4014788"/>
            <a:ext cx="685800" cy="457200"/>
          </a:xfrm>
          <a:prstGeom prst="leftArrow">
            <a:avLst>
              <a:gd name="adj1" fmla="val 50000"/>
              <a:gd name="adj2" fmla="val 37500"/>
            </a:avLst>
          </a:prstGeom>
          <a:solidFill>
            <a:srgbClr val="00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4918" name="Rectangle 1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81000" y="4953000"/>
            <a:ext cx="4648200" cy="1600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839108" y="0"/>
            <a:ext cx="304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Selected Reentry</a:t>
            </a:r>
          </a:p>
        </p:txBody>
      </p:sp>
      <p:sp>
        <p:nvSpPr>
          <p:cNvPr id="2959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b="1" dirty="0" smtClean="0"/>
              <a:t>NFPA 101 - </a:t>
            </a:r>
            <a:r>
              <a:rPr lang="en-US" sz="2400" dirty="0" smtClean="0"/>
              <a:t>Door assemblies on stair enclosures shall be permitted to be equipped with hardware that prevents re-entry into the interior of the building, provided that the following criteria are met:</a:t>
            </a:r>
          </a:p>
          <a:p>
            <a:pPr eaLnBrk="1" hangingPunct="1">
              <a:buFontTx/>
              <a:buNone/>
            </a:pP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173663" y="990600"/>
            <a:ext cx="3676650" cy="5638800"/>
            <a:chOff x="3259" y="624"/>
            <a:chExt cx="2316" cy="3552"/>
          </a:xfrm>
        </p:grpSpPr>
        <p:pic>
          <p:nvPicPr>
            <p:cNvPr id="296970" name="Picture 3" descr="Stairwell Reentry"/>
            <p:cNvPicPr>
              <a:picLocks noChangeAspect="1" noChangeArrowheads="1"/>
            </p:cNvPicPr>
            <p:nvPr/>
          </p:nvPicPr>
          <p:blipFill>
            <a:blip r:embed="rId2" cstate="print"/>
            <a:srcRect r="34801"/>
            <a:stretch>
              <a:fillRect/>
            </a:stretch>
          </p:blipFill>
          <p:spPr bwMode="auto">
            <a:xfrm>
              <a:off x="3259" y="624"/>
              <a:ext cx="2316" cy="3552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96971" name="Line 4"/>
            <p:cNvSpPr>
              <a:spLocks noChangeShapeType="1"/>
            </p:cNvSpPr>
            <p:nvPr/>
          </p:nvSpPr>
          <p:spPr bwMode="auto">
            <a:xfrm>
              <a:off x="4752" y="984"/>
              <a:ext cx="0" cy="282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5173663" y="990600"/>
            <a:ext cx="3676650" cy="5638800"/>
            <a:chOff x="3259" y="624"/>
            <a:chExt cx="2316" cy="3552"/>
          </a:xfrm>
        </p:grpSpPr>
        <p:pic>
          <p:nvPicPr>
            <p:cNvPr id="296965" name="Picture 6" descr="Stairwell Reentry"/>
            <p:cNvPicPr>
              <a:picLocks noChangeAspect="1" noChangeArrowheads="1"/>
            </p:cNvPicPr>
            <p:nvPr/>
          </p:nvPicPr>
          <p:blipFill>
            <a:blip r:embed="rId2" cstate="print"/>
            <a:srcRect r="34801"/>
            <a:stretch>
              <a:fillRect/>
            </a:stretch>
          </p:blipFill>
          <p:spPr bwMode="auto">
            <a:xfrm>
              <a:off x="3259" y="624"/>
              <a:ext cx="2316" cy="3552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96966" name="Line 7"/>
            <p:cNvSpPr>
              <a:spLocks noChangeShapeType="1"/>
            </p:cNvSpPr>
            <p:nvPr/>
          </p:nvSpPr>
          <p:spPr bwMode="auto">
            <a:xfrm>
              <a:off x="4752" y="1529"/>
              <a:ext cx="0" cy="2015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6967" name="AutoShape 8"/>
            <p:cNvSpPr>
              <a:spLocks noChangeArrowheads="1"/>
            </p:cNvSpPr>
            <p:nvPr/>
          </p:nvSpPr>
          <p:spPr bwMode="auto">
            <a:xfrm>
              <a:off x="4512" y="3533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6968" name="AutoShape 9"/>
            <p:cNvSpPr>
              <a:spLocks noChangeArrowheads="1"/>
            </p:cNvSpPr>
            <p:nvPr/>
          </p:nvSpPr>
          <p:spPr bwMode="auto">
            <a:xfrm>
              <a:off x="4512" y="1241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6969" name="Line 10"/>
            <p:cNvSpPr>
              <a:spLocks noChangeShapeType="1"/>
            </p:cNvSpPr>
            <p:nvPr/>
          </p:nvSpPr>
          <p:spPr bwMode="auto">
            <a:xfrm>
              <a:off x="4752" y="1008"/>
              <a:ext cx="0" cy="233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6964" name="Rectangle 11"/>
          <p:cNvSpPr>
            <a:spLocks noGrp="1" noChangeArrowheads="1"/>
          </p:cNvSpPr>
          <p:nvPr>
            <p:ph idx="1"/>
          </p:nvPr>
        </p:nvSpPr>
        <p:spPr>
          <a:xfrm>
            <a:off x="381000" y="1752600"/>
            <a:ext cx="3429000" cy="4114800"/>
          </a:xfrm>
        </p:spPr>
        <p:txBody>
          <a:bodyPr/>
          <a:lstStyle/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(1) There shall be not less than two levels where it is possible to leave the stair enclosure to access another exit.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173663" y="990600"/>
            <a:ext cx="3676650" cy="5638800"/>
            <a:chOff x="3259" y="624"/>
            <a:chExt cx="2316" cy="3552"/>
          </a:xfrm>
        </p:grpSpPr>
        <p:pic>
          <p:nvPicPr>
            <p:cNvPr id="297989" name="Picture 3" descr="Stairwell Reentry"/>
            <p:cNvPicPr>
              <a:picLocks noChangeAspect="1" noChangeArrowheads="1"/>
            </p:cNvPicPr>
            <p:nvPr/>
          </p:nvPicPr>
          <p:blipFill>
            <a:blip r:embed="rId2" cstate="print"/>
            <a:srcRect r="34801"/>
            <a:stretch>
              <a:fillRect/>
            </a:stretch>
          </p:blipFill>
          <p:spPr bwMode="auto">
            <a:xfrm>
              <a:off x="3259" y="624"/>
              <a:ext cx="2316" cy="3552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97990" name="Line 4"/>
            <p:cNvSpPr>
              <a:spLocks noChangeShapeType="1"/>
            </p:cNvSpPr>
            <p:nvPr/>
          </p:nvSpPr>
          <p:spPr bwMode="auto">
            <a:xfrm>
              <a:off x="4752" y="1529"/>
              <a:ext cx="0" cy="989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991" name="AutoShape 5"/>
            <p:cNvSpPr>
              <a:spLocks noChangeArrowheads="1"/>
            </p:cNvSpPr>
            <p:nvPr/>
          </p:nvSpPr>
          <p:spPr bwMode="auto">
            <a:xfrm>
              <a:off x="4512" y="3533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992" name="AutoShape 6"/>
            <p:cNvSpPr>
              <a:spLocks noChangeArrowheads="1"/>
            </p:cNvSpPr>
            <p:nvPr/>
          </p:nvSpPr>
          <p:spPr bwMode="auto">
            <a:xfrm>
              <a:off x="4512" y="1241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993" name="Line 7"/>
            <p:cNvSpPr>
              <a:spLocks noChangeShapeType="1"/>
            </p:cNvSpPr>
            <p:nvPr/>
          </p:nvSpPr>
          <p:spPr bwMode="auto">
            <a:xfrm>
              <a:off x="4752" y="1008"/>
              <a:ext cx="0" cy="233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994" name="Line 8"/>
            <p:cNvSpPr>
              <a:spLocks noChangeShapeType="1"/>
            </p:cNvSpPr>
            <p:nvPr/>
          </p:nvSpPr>
          <p:spPr bwMode="auto">
            <a:xfrm flipH="1">
              <a:off x="4748" y="2779"/>
              <a:ext cx="0" cy="75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7987" name="Rectangle 9"/>
          <p:cNvSpPr>
            <a:spLocks noGrp="1" noChangeArrowheads="1"/>
          </p:cNvSpPr>
          <p:nvPr>
            <p:ph idx="1"/>
          </p:nvPr>
        </p:nvSpPr>
        <p:spPr>
          <a:xfrm>
            <a:off x="685800" y="1447800"/>
            <a:ext cx="3429000" cy="4648200"/>
          </a:xfrm>
        </p:spPr>
        <p:txBody>
          <a:bodyPr/>
          <a:lstStyle/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(2) There shall be not more than four stories intervening between stories where it is possible to leave the stair enclosure to access another exit.</a:t>
            </a:r>
          </a:p>
        </p:txBody>
      </p:sp>
      <p:sp>
        <p:nvSpPr>
          <p:cNvPr id="625674" name="AutoShape 10"/>
          <p:cNvSpPr>
            <a:spLocks noChangeArrowheads="1"/>
          </p:cNvSpPr>
          <p:nvPr/>
        </p:nvSpPr>
        <p:spPr bwMode="auto">
          <a:xfrm>
            <a:off x="7170738" y="4014788"/>
            <a:ext cx="685800" cy="457200"/>
          </a:xfrm>
          <a:prstGeom prst="leftArrow">
            <a:avLst>
              <a:gd name="adj1" fmla="val 50000"/>
              <a:gd name="adj2" fmla="val 37500"/>
            </a:avLst>
          </a:prstGeom>
          <a:solidFill>
            <a:srgbClr val="00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25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567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173663" y="990600"/>
            <a:ext cx="3676650" cy="5638800"/>
            <a:chOff x="3259" y="624"/>
            <a:chExt cx="2316" cy="3552"/>
          </a:xfrm>
        </p:grpSpPr>
        <p:pic>
          <p:nvPicPr>
            <p:cNvPr id="299014" name="Picture 3" descr="Stairwell Reentry"/>
            <p:cNvPicPr>
              <a:picLocks noChangeAspect="1" noChangeArrowheads="1"/>
            </p:cNvPicPr>
            <p:nvPr/>
          </p:nvPicPr>
          <p:blipFill>
            <a:blip r:embed="rId2" cstate="print"/>
            <a:srcRect r="34801"/>
            <a:stretch>
              <a:fillRect/>
            </a:stretch>
          </p:blipFill>
          <p:spPr bwMode="auto">
            <a:xfrm>
              <a:off x="3259" y="624"/>
              <a:ext cx="2316" cy="3552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99015" name="Line 4"/>
            <p:cNvSpPr>
              <a:spLocks noChangeShapeType="1"/>
            </p:cNvSpPr>
            <p:nvPr/>
          </p:nvSpPr>
          <p:spPr bwMode="auto">
            <a:xfrm>
              <a:off x="4752" y="1529"/>
              <a:ext cx="0" cy="989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16" name="AutoShape 5"/>
            <p:cNvSpPr>
              <a:spLocks noChangeArrowheads="1"/>
            </p:cNvSpPr>
            <p:nvPr/>
          </p:nvSpPr>
          <p:spPr bwMode="auto">
            <a:xfrm>
              <a:off x="4512" y="3533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17" name="AutoShape 6"/>
            <p:cNvSpPr>
              <a:spLocks noChangeArrowheads="1"/>
            </p:cNvSpPr>
            <p:nvPr/>
          </p:nvSpPr>
          <p:spPr bwMode="auto">
            <a:xfrm>
              <a:off x="4512" y="1241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18" name="Line 7"/>
            <p:cNvSpPr>
              <a:spLocks noChangeShapeType="1"/>
            </p:cNvSpPr>
            <p:nvPr/>
          </p:nvSpPr>
          <p:spPr bwMode="auto">
            <a:xfrm>
              <a:off x="4752" y="1008"/>
              <a:ext cx="0" cy="233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19" name="Line 8"/>
            <p:cNvSpPr>
              <a:spLocks noChangeShapeType="1"/>
            </p:cNvSpPr>
            <p:nvPr/>
          </p:nvSpPr>
          <p:spPr bwMode="auto">
            <a:xfrm flipH="1">
              <a:off x="4748" y="2779"/>
              <a:ext cx="0" cy="75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9011" name="Rectangle 9"/>
          <p:cNvSpPr>
            <a:spLocks noGrp="1" noChangeArrowheads="1"/>
          </p:cNvSpPr>
          <p:nvPr>
            <p:ph idx="1"/>
          </p:nvPr>
        </p:nvSpPr>
        <p:spPr>
          <a:xfrm>
            <a:off x="685800" y="1447800"/>
            <a:ext cx="3429000" cy="4648200"/>
          </a:xfrm>
        </p:spPr>
        <p:txBody>
          <a:bodyPr/>
          <a:lstStyle/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(3) Re-entry shall be possible on the top story or next-to-top story served by the stair enclosure, and such story shall allow access to another exit.</a:t>
            </a:r>
          </a:p>
          <a:p>
            <a:pPr eaLnBrk="1" hangingPunct="1">
              <a:buFontTx/>
              <a:buNone/>
            </a:pPr>
            <a:endParaRPr lang="en-US" dirty="0" smtClean="0"/>
          </a:p>
        </p:txBody>
      </p:sp>
      <p:sp>
        <p:nvSpPr>
          <p:cNvPr id="299012" name="AutoShape 10"/>
          <p:cNvSpPr>
            <a:spLocks noChangeArrowheads="1"/>
          </p:cNvSpPr>
          <p:nvPr/>
        </p:nvSpPr>
        <p:spPr bwMode="auto">
          <a:xfrm>
            <a:off x="7170738" y="4014788"/>
            <a:ext cx="685800" cy="457200"/>
          </a:xfrm>
          <a:prstGeom prst="leftArrow">
            <a:avLst>
              <a:gd name="adj1" fmla="val 50000"/>
              <a:gd name="adj2" fmla="val 37500"/>
            </a:avLst>
          </a:prstGeom>
          <a:solidFill>
            <a:srgbClr val="00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699" name="AutoShape 11"/>
          <p:cNvSpPr>
            <a:spLocks noChangeArrowheads="1"/>
          </p:cNvSpPr>
          <p:nvPr/>
        </p:nvSpPr>
        <p:spPr bwMode="auto">
          <a:xfrm>
            <a:off x="7170738" y="1970088"/>
            <a:ext cx="685800" cy="457200"/>
          </a:xfrm>
          <a:prstGeom prst="lef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266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626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669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Electric Latch Retraction (EL / QEL)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51284"/>
            <a:ext cx="7836568" cy="4573570"/>
          </a:xfrm>
        </p:spPr>
        <p:txBody>
          <a:bodyPr/>
          <a:lstStyle/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Latch can be held retracted electrically.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Must project upon fire alarm for fire rated doors so doors are latched to deter smoke and flames.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Refer to NFPA 80. 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EL/QEL may also be used to release latch for automatic doors (latch may be held back indefinitely and only projected on fire alarm).</a:t>
            </a:r>
          </a:p>
        </p:txBody>
      </p:sp>
      <p:pic>
        <p:nvPicPr>
          <p:cNvPr id="194564" name="Picture 1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174958"/>
            <a:ext cx="7354888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ChangeArrowheads="1"/>
          </p:cNvSpPr>
          <p:nvPr>
            <p:ph idx="1"/>
          </p:nvPr>
        </p:nvSpPr>
        <p:spPr>
          <a:xfrm>
            <a:off x="685800" y="1447800"/>
            <a:ext cx="3429000" cy="4648200"/>
          </a:xfrm>
        </p:spPr>
        <p:txBody>
          <a:bodyPr/>
          <a:lstStyle/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(4) Door assemblies allowing re-entry shall be identified as such on the stair side of the door leaf.</a:t>
            </a:r>
          </a:p>
          <a:p>
            <a:pPr eaLnBrk="1" hangingPunct="1">
              <a:buFontTx/>
              <a:buNone/>
            </a:pPr>
            <a:endParaRPr lang="en-US" dirty="0" smtClean="0"/>
          </a:p>
        </p:txBody>
      </p:sp>
      <p:sp>
        <p:nvSpPr>
          <p:cNvPr id="300035" name="Rectangle 3"/>
          <p:cNvSpPr>
            <a:spLocks noChangeArrowheads="1"/>
          </p:cNvSpPr>
          <p:nvPr/>
        </p:nvSpPr>
        <p:spPr bwMode="auto">
          <a:xfrm>
            <a:off x="4800600" y="1447800"/>
            <a:ext cx="3657600" cy="3886200"/>
          </a:xfrm>
          <a:prstGeom prst="rect">
            <a:avLst/>
          </a:prstGeom>
          <a:solidFill>
            <a:srgbClr val="FFFF99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4000">
                <a:latin typeface="Times New Roman" pitchFamily="18" charset="0"/>
              </a:rPr>
              <a:t>REENTRY </a:t>
            </a:r>
          </a:p>
          <a:p>
            <a:pPr algn="ctr" eaLnBrk="0" hangingPunct="0"/>
            <a:r>
              <a:rPr lang="en-US" sz="4000">
                <a:latin typeface="Times New Roman" pitchFamily="18" charset="0"/>
              </a:rPr>
              <a:t>PERMITTED</a:t>
            </a:r>
          </a:p>
          <a:p>
            <a:pPr algn="ctr" eaLnBrk="0" hangingPunct="0"/>
            <a:r>
              <a:rPr lang="en-US" sz="4000">
                <a:latin typeface="Times New Roman" pitchFamily="18" charset="0"/>
              </a:rPr>
              <a:t> ON THIS </a:t>
            </a:r>
          </a:p>
          <a:p>
            <a:pPr algn="ctr" eaLnBrk="0" hangingPunct="0"/>
            <a:r>
              <a:rPr lang="en-US" sz="4000">
                <a:latin typeface="Times New Roman" pitchFamily="18" charset="0"/>
              </a:rPr>
              <a:t>FLOOR.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ChangeArrowheads="1"/>
          </p:cNvSpPr>
          <p:nvPr>
            <p:ph idx="1"/>
          </p:nvPr>
        </p:nvSpPr>
        <p:spPr>
          <a:xfrm>
            <a:off x="228600" y="838200"/>
            <a:ext cx="3657600" cy="4648200"/>
          </a:xfrm>
        </p:spPr>
        <p:txBody>
          <a:bodyPr/>
          <a:lstStyle/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(5) Door assemblies not allowing re-entry shall be provided with a sign on the stair side indicating the location of the nearest door opening, in each direction of travel, that allows re-entry or exit.</a:t>
            </a:r>
          </a:p>
        </p:txBody>
      </p:sp>
      <p:sp>
        <p:nvSpPr>
          <p:cNvPr id="301059" name="Rectangle 3"/>
          <p:cNvSpPr>
            <a:spLocks noChangeArrowheads="1"/>
          </p:cNvSpPr>
          <p:nvPr/>
        </p:nvSpPr>
        <p:spPr bwMode="auto">
          <a:xfrm>
            <a:off x="4495800" y="1447800"/>
            <a:ext cx="4419600" cy="3886200"/>
          </a:xfrm>
          <a:prstGeom prst="rect">
            <a:avLst/>
          </a:prstGeom>
          <a:solidFill>
            <a:srgbClr val="FFFF99"/>
          </a:solidFill>
          <a:ln w="508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4000">
              <a:solidFill>
                <a:schemeClr val="bg2"/>
              </a:solidFill>
              <a:latin typeface="Times New Roman" pitchFamily="18" charset="0"/>
            </a:endParaRPr>
          </a:p>
          <a:p>
            <a:pPr algn="ctr" eaLnBrk="0" hangingPunct="0"/>
            <a:endParaRPr lang="en-US" sz="4000">
              <a:solidFill>
                <a:schemeClr val="bg2"/>
              </a:solidFill>
              <a:latin typeface="Times New Roman" pitchFamily="18" charset="0"/>
            </a:endParaRPr>
          </a:p>
          <a:p>
            <a:pPr algn="ctr" eaLnBrk="0" hangingPunct="0"/>
            <a:endParaRPr lang="en-US" sz="4000">
              <a:solidFill>
                <a:schemeClr val="bg2"/>
              </a:solidFill>
              <a:latin typeface="Times New Roman" pitchFamily="18" charset="0"/>
            </a:endParaRPr>
          </a:p>
          <a:p>
            <a:pPr algn="ctr" eaLnBrk="0" hangingPunct="0"/>
            <a:endParaRPr lang="en-US" sz="400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01060" name="AutoShape 4"/>
          <p:cNvSpPr>
            <a:spLocks noChangeArrowheads="1"/>
          </p:cNvSpPr>
          <p:nvPr/>
        </p:nvSpPr>
        <p:spPr bwMode="auto">
          <a:xfrm>
            <a:off x="4705350" y="1638300"/>
            <a:ext cx="990600" cy="1371600"/>
          </a:xfrm>
          <a:prstGeom prst="upArrow">
            <a:avLst>
              <a:gd name="adj1" fmla="val 50000"/>
              <a:gd name="adj2" fmla="val 34615"/>
            </a:avLst>
          </a:prstGeom>
          <a:solidFill>
            <a:srgbClr val="FFFF99"/>
          </a:solidFill>
          <a:ln w="508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1061" name="AutoShape 5"/>
          <p:cNvSpPr>
            <a:spLocks noChangeArrowheads="1"/>
          </p:cNvSpPr>
          <p:nvPr/>
        </p:nvSpPr>
        <p:spPr bwMode="auto">
          <a:xfrm rot="10800000">
            <a:off x="4705350" y="3657600"/>
            <a:ext cx="990600" cy="1371600"/>
          </a:xfrm>
          <a:prstGeom prst="upArrow">
            <a:avLst>
              <a:gd name="adj1" fmla="val 50000"/>
              <a:gd name="adj2" fmla="val 34615"/>
            </a:avLst>
          </a:prstGeom>
          <a:solidFill>
            <a:srgbClr val="FFFF99"/>
          </a:solidFill>
          <a:ln w="508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1062" name="Text Box 6"/>
          <p:cNvSpPr txBox="1">
            <a:spLocks noChangeArrowheads="1"/>
          </p:cNvSpPr>
          <p:nvPr/>
        </p:nvSpPr>
        <p:spPr bwMode="auto">
          <a:xfrm>
            <a:off x="6172200" y="3657600"/>
            <a:ext cx="2441575" cy="1311275"/>
          </a:xfrm>
          <a:prstGeom prst="rect">
            <a:avLst/>
          </a:prstGeom>
          <a:solidFill>
            <a:srgbClr val="FFFF99"/>
          </a:solidFill>
          <a:ln w="508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4000">
                <a:latin typeface="Times New Roman" pitchFamily="18" charset="0"/>
              </a:rPr>
              <a:t>EXIT </a:t>
            </a:r>
          </a:p>
          <a:p>
            <a:pPr algn="ctr" eaLnBrk="0" hangingPunct="0"/>
            <a:r>
              <a:rPr lang="en-US" sz="4000">
                <a:latin typeface="Times New Roman" pitchFamily="18" charset="0"/>
              </a:rPr>
              <a:t>FLOOR 1</a:t>
            </a:r>
          </a:p>
        </p:txBody>
      </p:sp>
      <p:sp>
        <p:nvSpPr>
          <p:cNvPr id="301063" name="Text Box 7"/>
          <p:cNvSpPr txBox="1">
            <a:spLocks noChangeArrowheads="1"/>
          </p:cNvSpPr>
          <p:nvPr/>
        </p:nvSpPr>
        <p:spPr bwMode="auto">
          <a:xfrm>
            <a:off x="6172200" y="1676400"/>
            <a:ext cx="2441575" cy="1311275"/>
          </a:xfrm>
          <a:prstGeom prst="rect">
            <a:avLst/>
          </a:prstGeom>
          <a:solidFill>
            <a:srgbClr val="FFFF99"/>
          </a:solidFill>
          <a:ln w="508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4000">
                <a:latin typeface="Times New Roman" pitchFamily="18" charset="0"/>
              </a:rPr>
              <a:t>REENTRY </a:t>
            </a:r>
          </a:p>
          <a:p>
            <a:pPr algn="ctr" eaLnBrk="0" hangingPunct="0"/>
            <a:r>
              <a:rPr lang="en-US" sz="4000">
                <a:latin typeface="Times New Roman" pitchFamily="18" charset="0"/>
              </a:rPr>
              <a:t>FLOOR 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Content Placeholder 3" descr="enough Codes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5188" y="304800"/>
            <a:ext cx="5027612" cy="6200775"/>
          </a:xfrm>
        </p:spPr>
      </p:pic>
    </p:spTree>
    <p:extLst>
      <p:ext uri="{BB962C8B-B14F-4D97-AF65-F5344CB8AC3E}">
        <p14:creationId xmlns:p14="http://schemas.microsoft.com/office/powerpoint/2010/main" val="157198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20968"/>
            <a:ext cx="6559062" cy="609600"/>
          </a:xfrm>
        </p:spPr>
        <p:txBody>
          <a:bodyPr/>
          <a:lstStyle/>
          <a:p>
            <a:r>
              <a:rPr lang="en-US" dirty="0" smtClean="0"/>
              <a:t>Session </a:t>
            </a:r>
            <a:r>
              <a:rPr lang="en-US" dirty="0"/>
              <a:t>4</a:t>
            </a:r>
            <a:r>
              <a:rPr lang="en-US" dirty="0" smtClean="0"/>
              <a:t> – Electrified Hardware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752600"/>
            <a:ext cx="7773444" cy="4114800"/>
          </a:xfrm>
        </p:spPr>
        <p:txBody>
          <a:bodyPr/>
          <a:lstStyle/>
          <a:p>
            <a:pPr marL="398463" indent="-398463">
              <a:buFont typeface="Arial" pitchFamily="34" charset="0"/>
              <a:buChar char="•"/>
            </a:pPr>
            <a:r>
              <a:rPr lang="en-US" sz="2400" dirty="0" smtClean="0"/>
              <a:t>Electric Latch Retraction</a:t>
            </a:r>
          </a:p>
          <a:p>
            <a:pPr marL="398463" indent="-398463">
              <a:buFont typeface="Arial" pitchFamily="34" charset="0"/>
              <a:buChar char="•"/>
            </a:pPr>
            <a:r>
              <a:rPr lang="en-US" sz="2400" dirty="0" smtClean="0"/>
              <a:t>Access-Controlled Egress Doors</a:t>
            </a:r>
          </a:p>
          <a:p>
            <a:pPr marL="398463" indent="-398463">
              <a:buFont typeface="Arial" pitchFamily="34" charset="0"/>
              <a:buChar char="•"/>
            </a:pPr>
            <a:r>
              <a:rPr lang="en-US" sz="2400" dirty="0" smtClean="0"/>
              <a:t>Electromagnetically Locked Egress Doors</a:t>
            </a:r>
          </a:p>
          <a:p>
            <a:pPr marL="398463" indent="-398463">
              <a:buFont typeface="Arial" pitchFamily="34" charset="0"/>
              <a:buChar char="•"/>
            </a:pPr>
            <a:r>
              <a:rPr lang="en-US" sz="2400" dirty="0" smtClean="0"/>
              <a:t>Delayed Egress</a:t>
            </a:r>
          </a:p>
          <a:p>
            <a:pPr marL="398463" indent="-398463">
              <a:buFont typeface="Arial" pitchFamily="34" charset="0"/>
              <a:buChar char="•"/>
            </a:pPr>
            <a:r>
              <a:rPr lang="en-US" sz="2400" dirty="0" smtClean="0"/>
              <a:t>Elevator Lobbies</a:t>
            </a:r>
          </a:p>
          <a:p>
            <a:pPr marL="398463" indent="-398463">
              <a:buFont typeface="Arial" pitchFamily="34" charset="0"/>
              <a:buChar char="•"/>
            </a:pPr>
            <a:r>
              <a:rPr lang="en-US" sz="2400" dirty="0" smtClean="0"/>
              <a:t>I-2 Special Egress Locks</a:t>
            </a:r>
          </a:p>
          <a:p>
            <a:pPr marL="398463" indent="-398463">
              <a:buFont typeface="Arial" pitchFamily="34" charset="0"/>
              <a:buChar char="•"/>
            </a:pPr>
            <a:r>
              <a:rPr lang="en-US" sz="2400" dirty="0" smtClean="0"/>
              <a:t>Stairwell Reentry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290560" cy="609600"/>
          </a:xfrm>
        </p:spPr>
        <p:txBody>
          <a:bodyPr/>
          <a:lstStyle/>
          <a:p>
            <a:r>
              <a:rPr lang="en-US" dirty="0" smtClean="0"/>
              <a:t>More information on codes for electrified hardware: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0999" y="1235242"/>
            <a:ext cx="8618621" cy="4632158"/>
          </a:xfrm>
        </p:spPr>
        <p:txBody>
          <a:bodyPr/>
          <a:lstStyle/>
          <a:p>
            <a:endParaRPr lang="en-US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hlinkClick r:id="rId2"/>
              </a:rPr>
              <a:t>Doors </a:t>
            </a:r>
            <a:r>
              <a:rPr lang="en-US" sz="2000" dirty="0">
                <a:hlinkClick r:id="rId2"/>
              </a:rPr>
              <a:t>with Access </a:t>
            </a:r>
            <a:r>
              <a:rPr lang="en-US" sz="2000" dirty="0" smtClean="0">
                <a:hlinkClick r:id="rId2"/>
              </a:rPr>
              <a:t>Control</a:t>
            </a:r>
            <a:endParaRPr lang="en-US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hlinkClick r:id="rId3"/>
              </a:rPr>
              <a:t>Fail </a:t>
            </a:r>
            <a:r>
              <a:rPr lang="en-US" sz="2000" dirty="0">
                <a:hlinkClick r:id="rId3"/>
              </a:rPr>
              <a:t>Safe vs. Fail Secure – When and Where</a:t>
            </a:r>
            <a:r>
              <a:rPr lang="en-US" sz="2000" dirty="0" smtClean="0">
                <a:hlinkClick r:id="rId3"/>
              </a:rPr>
              <a:t>?</a:t>
            </a:r>
            <a:endParaRPr lang="en-US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hlinkClick r:id="rId4"/>
              </a:rPr>
              <a:t>Code </a:t>
            </a:r>
            <a:r>
              <a:rPr lang="en-US" sz="2000" dirty="0">
                <a:hlinkClick r:id="rId4"/>
              </a:rPr>
              <a:t>Requirements for Electromagnetic </a:t>
            </a:r>
            <a:r>
              <a:rPr lang="en-US" sz="2000" dirty="0" smtClean="0">
                <a:hlinkClick r:id="rId4"/>
              </a:rPr>
              <a:t>Locks</a:t>
            </a:r>
            <a:endParaRPr lang="en-US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hlinkClick r:id="rId5"/>
              </a:rPr>
              <a:t>Elevator </a:t>
            </a:r>
            <a:r>
              <a:rPr lang="en-US" sz="2000" dirty="0">
                <a:hlinkClick r:id="rId5"/>
              </a:rPr>
              <a:t>Lobby </a:t>
            </a:r>
            <a:r>
              <a:rPr lang="en-US" sz="2000" dirty="0" smtClean="0">
                <a:hlinkClick r:id="rId5"/>
              </a:rPr>
              <a:t>Egress</a:t>
            </a:r>
            <a:endParaRPr lang="en-US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hlinkClick r:id="rId6"/>
              </a:rPr>
              <a:t>Electromagnetically </a:t>
            </a:r>
            <a:r>
              <a:rPr lang="en-US" sz="2000" dirty="0">
                <a:hlinkClick r:id="rId6"/>
              </a:rPr>
              <a:t>Locked Egress </a:t>
            </a:r>
            <a:r>
              <a:rPr lang="en-US" sz="2000" dirty="0" smtClean="0">
                <a:hlinkClick r:id="rId6"/>
              </a:rPr>
              <a:t>Doors</a:t>
            </a:r>
            <a:endParaRPr lang="en-US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hlinkClick r:id="rId7"/>
              </a:rPr>
              <a:t>Stairwell </a:t>
            </a:r>
            <a:r>
              <a:rPr lang="en-US" sz="2000" dirty="0">
                <a:hlinkClick r:id="rId7"/>
              </a:rPr>
              <a:t>Reentry – Myths and </a:t>
            </a:r>
            <a:r>
              <a:rPr lang="en-US" sz="2000" dirty="0" smtClean="0">
                <a:hlinkClick r:id="rId7"/>
              </a:rPr>
              <a:t>Facts</a:t>
            </a:r>
            <a:endParaRPr lang="en-US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hlinkClick r:id="rId8"/>
              </a:rPr>
              <a:t>Delayed </a:t>
            </a:r>
            <a:r>
              <a:rPr lang="en-US" sz="2000" dirty="0">
                <a:hlinkClick r:id="rId8"/>
              </a:rPr>
              <a:t>Egress Hardware – Code </a:t>
            </a:r>
            <a:r>
              <a:rPr lang="en-US" sz="2000" dirty="0" smtClean="0">
                <a:hlinkClick r:id="rId8"/>
              </a:rPr>
              <a:t>Comparison</a:t>
            </a:r>
            <a:endParaRPr lang="en-US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hlinkClick r:id="rId9"/>
              </a:rPr>
              <a:t>Special </a:t>
            </a:r>
            <a:r>
              <a:rPr lang="en-US" sz="2000" dirty="0">
                <a:hlinkClick r:id="rId9"/>
              </a:rPr>
              <a:t>Egress Locks in I-2 </a:t>
            </a:r>
            <a:r>
              <a:rPr lang="en-US" sz="2000" dirty="0" smtClean="0">
                <a:hlinkClick r:id="rId9"/>
              </a:rPr>
              <a:t>Occupancies</a:t>
            </a:r>
            <a:endParaRPr lang="en-US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hlinkClick r:id="rId10"/>
              </a:rPr>
              <a:t>NFPA </a:t>
            </a:r>
            <a:r>
              <a:rPr lang="en-US" sz="2000" dirty="0">
                <a:hlinkClick r:id="rId10"/>
              </a:rPr>
              <a:t>72 on Access Control</a:t>
            </a:r>
            <a:endParaRPr lang="en-US" sz="2000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Ques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789" y="103575"/>
            <a:ext cx="3307131" cy="480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774" y="5085694"/>
            <a:ext cx="6995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  <a:hlinkClick r:id="rId3"/>
              </a:rPr>
              <a:t>PLEASE fill out the evaluation form (click here) to help me improve this course!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70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160" y="301234"/>
            <a:ext cx="6720840" cy="1143000"/>
          </a:xfrm>
        </p:spPr>
        <p:txBody>
          <a:bodyPr/>
          <a:lstStyle/>
          <a:p>
            <a:pPr algn="ctr"/>
            <a:r>
              <a:rPr lang="en-US" dirty="0" smtClean="0"/>
              <a:t>Coordinate auto operator actuators with the access control system!</a:t>
            </a:r>
            <a:endParaRPr lang="en-US" dirty="0"/>
          </a:p>
        </p:txBody>
      </p:sp>
      <p:pic>
        <p:nvPicPr>
          <p:cNvPr id="67586" name="Picture 2" descr="http://idighardware.com/wordpress/wp-content/uploads/2011/01/Actuator-Protecto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51"/>
          <a:stretch/>
        </p:blipFill>
        <p:spPr bwMode="auto">
          <a:xfrm>
            <a:off x="2373061" y="1579980"/>
            <a:ext cx="4362450" cy="4499977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0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LE_PPT_Template_Tagline">
  <a:themeElements>
    <a:clrScheme name="Allegion">
      <a:dk1>
        <a:srgbClr val="000000"/>
      </a:dk1>
      <a:lt1>
        <a:sysClr val="window" lastClr="FFFFFF"/>
      </a:lt1>
      <a:dk2>
        <a:srgbClr val="C05131"/>
      </a:dk2>
      <a:lt2>
        <a:srgbClr val="FF671F"/>
      </a:lt2>
      <a:accent1>
        <a:srgbClr val="007681"/>
      </a:accent1>
      <a:accent2>
        <a:srgbClr val="DC582A"/>
      </a:accent2>
      <a:accent3>
        <a:srgbClr val="509E2F"/>
      </a:accent3>
      <a:accent4>
        <a:srgbClr val="7E5475"/>
      </a:accent4>
      <a:accent5>
        <a:srgbClr val="0076A5"/>
      </a:accent5>
      <a:accent6>
        <a:srgbClr val="FFB500"/>
      </a:accent6>
      <a:hlink>
        <a:srgbClr val="0076A5"/>
      </a:hlink>
      <a:folHlink>
        <a:srgbClr val="7E547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86700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29234</TotalTime>
  <Words>2191</Words>
  <Application>Microsoft Office PowerPoint</Application>
  <PresentationFormat>On-screen Show (4:3)</PresentationFormat>
  <Paragraphs>324</Paragraphs>
  <Slides>85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6" baseType="lpstr">
      <vt:lpstr>ALLE_PPT_Template_Tagline</vt:lpstr>
      <vt:lpstr>Decoded 4 –  Code Requirements for Electrified Hardware </vt:lpstr>
      <vt:lpstr>COR140 Exam - Be Prepared!</vt:lpstr>
      <vt:lpstr>Session 4 – Electrified Hardware</vt:lpstr>
      <vt:lpstr>Fail Safe vs. Fail Secure Electrified Locks and Electrified Exit Device Trim </vt:lpstr>
      <vt:lpstr>Fail Safe vs. Fail Secure Electric Strikes</vt:lpstr>
      <vt:lpstr>PowerPoint Presentation</vt:lpstr>
      <vt:lpstr>Door #101 Fine Dining</vt:lpstr>
      <vt:lpstr>Electric Latch Retraction (EL / QEL)</vt:lpstr>
      <vt:lpstr>Coordinate auto operator actuators with the access control system!</vt:lpstr>
      <vt:lpstr>What’s wrong with this picture?</vt:lpstr>
      <vt:lpstr>PowerPoint Presentation</vt:lpstr>
      <vt:lpstr>PowerPoint Presentation</vt:lpstr>
      <vt:lpstr>PowerPoint Presentation</vt:lpstr>
      <vt:lpstr>PowerPoint Presentation</vt:lpstr>
      <vt:lpstr>Door #101 Fine Dining</vt:lpstr>
      <vt:lpstr>Don’t forget your conductors…</vt:lpstr>
      <vt:lpstr>Don’t forget your conductors…</vt:lpstr>
      <vt:lpstr>Door #102 All Glass</vt:lpstr>
      <vt:lpstr>Door #102 All Glass</vt:lpstr>
      <vt:lpstr>Access-Controlled Egress Doors</vt:lpstr>
      <vt:lpstr>Not all doors with access control are  Access-Controlled Egress Doors!</vt:lpstr>
      <vt:lpstr>Access-Controlled Egress Doors</vt:lpstr>
      <vt:lpstr>PowerPoint Presentation</vt:lpstr>
      <vt:lpstr>PowerPoint Presentation</vt:lpstr>
      <vt:lpstr>PowerPoint Presentation</vt:lpstr>
      <vt:lpstr>Mag-Locks can be an option for gates, but you may need a variance for the release devices.</vt:lpstr>
      <vt:lpstr>TJ Bracket</vt:lpstr>
      <vt:lpstr>With gates, you also need to think about conductors, closers, and access to hardware.</vt:lpstr>
      <vt:lpstr>PowerPoint Presentation</vt:lpstr>
      <vt:lpstr>PowerPoint Presentation</vt:lpstr>
      <vt:lpstr>Is battery backup allowed?</vt:lpstr>
      <vt:lpstr>Door #103 No Sensor</vt:lpstr>
      <vt:lpstr>Mag-Lock with Door-Mounted Release (RX Switch)</vt:lpstr>
      <vt:lpstr>Mag-Lock with Door-Mounted Release (RX Switch)</vt:lpstr>
      <vt:lpstr>Direct-Hold Mag-Locks vs Shear Locks</vt:lpstr>
      <vt:lpstr>PowerPoint Presentation</vt:lpstr>
      <vt:lpstr>PowerPoint Presentation</vt:lpstr>
      <vt:lpstr>Interlocks (AKA man-traps), which often involve mag-locks, are not addressed in the IBC or NFPA 101.</vt:lpstr>
      <vt:lpstr>PowerPoint Presentation</vt:lpstr>
      <vt:lpstr>PowerPoint Presentation</vt:lpstr>
      <vt:lpstr>Door #104 Library Egress</vt:lpstr>
      <vt:lpstr>Delayed Egress Devices</vt:lpstr>
      <vt:lpstr>Delayed Egress</vt:lpstr>
      <vt:lpstr>Delayed Egress Locks (NFPA 101)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Door #104 Library Egress</vt:lpstr>
      <vt:lpstr>Delayed Egress (IBC) </vt:lpstr>
      <vt:lpstr>Sometimes an alarm is the most secure solution you can offer.</vt:lpstr>
      <vt:lpstr>PowerPoint Presentation</vt:lpstr>
      <vt:lpstr>PowerPoint Presentation</vt:lpstr>
      <vt:lpstr>Door #105 Elevator Lobby</vt:lpstr>
      <vt:lpstr>PowerPoint Presentation</vt:lpstr>
      <vt:lpstr>Door #105 Elevator Lobby</vt:lpstr>
      <vt:lpstr>Elevator Lobby Egress</vt:lpstr>
      <vt:lpstr>Door #106 Pediatric Ward</vt:lpstr>
      <vt:lpstr>I-2 Special Egress Locks</vt:lpstr>
      <vt:lpstr>Door #107 Stair Door</vt:lpstr>
      <vt:lpstr>Door #107 Stair Door</vt:lpstr>
      <vt:lpstr>PowerPoint Presentation</vt:lpstr>
      <vt:lpstr>PowerPoint Presentation</vt:lpstr>
      <vt:lpstr>Stairwell Reentry</vt:lpstr>
      <vt:lpstr>Stairway Doors</vt:lpstr>
      <vt:lpstr>PowerPoint Presentation</vt:lpstr>
      <vt:lpstr>PowerPoint Presentation</vt:lpstr>
      <vt:lpstr>PowerPoint Presentation</vt:lpstr>
      <vt:lpstr>Electrified Locks</vt:lpstr>
      <vt:lpstr>Fail Safe vs. Fail Secure</vt:lpstr>
      <vt:lpstr>Fail Safe vs. Fail Secure</vt:lpstr>
      <vt:lpstr>Door #104 Stair Door</vt:lpstr>
      <vt:lpstr>Selected Reentry</vt:lpstr>
      <vt:lpstr>Selected Reentry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Session 4 – Electrified Hardware</vt:lpstr>
      <vt:lpstr>More information on codes for electrified hardware:</vt:lpstr>
      <vt:lpstr>PowerPoint Presentation</vt:lpstr>
    </vt:vector>
  </TitlesOfParts>
  <Company>Ingersoll Rand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Board of Directors Template</dc:title>
  <dc:creator>Aditya Agarwal</dc:creator>
  <cp:lastModifiedBy>Greene, Lori</cp:lastModifiedBy>
  <cp:revision>1143</cp:revision>
  <cp:lastPrinted>2005-10-18T13:26:44Z</cp:lastPrinted>
  <dcterms:created xsi:type="dcterms:W3CDTF">2001-06-01T18:18:43Z</dcterms:created>
  <dcterms:modified xsi:type="dcterms:W3CDTF">2014-05-06T18:18:25Z</dcterms:modified>
</cp:coreProperties>
</file>