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91" r:id="rId1"/>
  </p:sldMasterIdLst>
  <p:notesMasterIdLst>
    <p:notesMasterId r:id="rId104"/>
  </p:notesMasterIdLst>
  <p:handoutMasterIdLst>
    <p:handoutMasterId r:id="rId105"/>
  </p:handoutMasterIdLst>
  <p:sldIdLst>
    <p:sldId id="761" r:id="rId2"/>
    <p:sldId id="762" r:id="rId3"/>
    <p:sldId id="798" r:id="rId4"/>
    <p:sldId id="797" r:id="rId5"/>
    <p:sldId id="759" r:id="rId6"/>
    <p:sldId id="751" r:id="rId7"/>
    <p:sldId id="811" r:id="rId8"/>
    <p:sldId id="786" r:id="rId9"/>
    <p:sldId id="785" r:id="rId10"/>
    <p:sldId id="673" r:id="rId11"/>
    <p:sldId id="825" r:id="rId12"/>
    <p:sldId id="764" r:id="rId13"/>
    <p:sldId id="763" r:id="rId14"/>
    <p:sldId id="812" r:id="rId15"/>
    <p:sldId id="671" r:id="rId16"/>
    <p:sldId id="752" r:id="rId17"/>
    <p:sldId id="765" r:id="rId18"/>
    <p:sldId id="666" r:id="rId19"/>
    <p:sldId id="674" r:id="rId20"/>
    <p:sldId id="675" r:id="rId21"/>
    <p:sldId id="676" r:id="rId22"/>
    <p:sldId id="677" r:id="rId23"/>
    <p:sldId id="782" r:id="rId24"/>
    <p:sldId id="783" r:id="rId25"/>
    <p:sldId id="815" r:id="rId26"/>
    <p:sldId id="799" r:id="rId27"/>
    <p:sldId id="816" r:id="rId28"/>
    <p:sldId id="784" r:id="rId29"/>
    <p:sldId id="780" r:id="rId30"/>
    <p:sldId id="817" r:id="rId31"/>
    <p:sldId id="781" r:id="rId32"/>
    <p:sldId id="778" r:id="rId33"/>
    <p:sldId id="779" r:id="rId34"/>
    <p:sldId id="788" r:id="rId35"/>
    <p:sldId id="787" r:id="rId36"/>
    <p:sldId id="789" r:id="rId37"/>
    <p:sldId id="818" r:id="rId38"/>
    <p:sldId id="790" r:id="rId39"/>
    <p:sldId id="791" r:id="rId40"/>
    <p:sldId id="800" r:id="rId41"/>
    <p:sldId id="793" r:id="rId42"/>
    <p:sldId id="794" r:id="rId43"/>
    <p:sldId id="678" r:id="rId44"/>
    <p:sldId id="679" r:id="rId45"/>
    <p:sldId id="680" r:id="rId46"/>
    <p:sldId id="683" r:id="rId47"/>
    <p:sldId id="801" r:id="rId48"/>
    <p:sldId id="684" r:id="rId49"/>
    <p:sldId id="685" r:id="rId50"/>
    <p:sldId id="802" r:id="rId51"/>
    <p:sldId id="803" r:id="rId52"/>
    <p:sldId id="686" r:id="rId53"/>
    <p:sldId id="813" r:id="rId54"/>
    <p:sldId id="688" r:id="rId55"/>
    <p:sldId id="689" r:id="rId56"/>
    <p:sldId id="690" r:id="rId57"/>
    <p:sldId id="766" r:id="rId58"/>
    <p:sldId id="770" r:id="rId59"/>
    <p:sldId id="767" r:id="rId60"/>
    <p:sldId id="768" r:id="rId61"/>
    <p:sldId id="819" r:id="rId62"/>
    <p:sldId id="692" r:id="rId63"/>
    <p:sldId id="795" r:id="rId64"/>
    <p:sldId id="796" r:id="rId65"/>
    <p:sldId id="820" r:id="rId66"/>
    <p:sldId id="693" r:id="rId67"/>
    <p:sldId id="697" r:id="rId68"/>
    <p:sldId id="821" r:id="rId69"/>
    <p:sldId id="804" r:id="rId70"/>
    <p:sldId id="704" r:id="rId71"/>
    <p:sldId id="756" r:id="rId72"/>
    <p:sldId id="806" r:id="rId73"/>
    <p:sldId id="707" r:id="rId74"/>
    <p:sldId id="709" r:id="rId75"/>
    <p:sldId id="714" r:id="rId76"/>
    <p:sldId id="715" r:id="rId77"/>
    <p:sldId id="716" r:id="rId78"/>
    <p:sldId id="717" r:id="rId79"/>
    <p:sldId id="718" r:id="rId80"/>
    <p:sldId id="807" r:id="rId81"/>
    <p:sldId id="719" r:id="rId82"/>
    <p:sldId id="720" r:id="rId83"/>
    <p:sldId id="754" r:id="rId84"/>
    <p:sldId id="814" r:id="rId85"/>
    <p:sldId id="724" r:id="rId86"/>
    <p:sldId id="725" r:id="rId87"/>
    <p:sldId id="726" r:id="rId88"/>
    <p:sldId id="728" r:id="rId89"/>
    <p:sldId id="729" r:id="rId90"/>
    <p:sldId id="727" r:id="rId91"/>
    <p:sldId id="730" r:id="rId92"/>
    <p:sldId id="732" r:id="rId93"/>
    <p:sldId id="733" r:id="rId94"/>
    <p:sldId id="808" r:id="rId95"/>
    <p:sldId id="735" r:id="rId96"/>
    <p:sldId id="822" r:id="rId97"/>
    <p:sldId id="809" r:id="rId98"/>
    <p:sldId id="736" r:id="rId99"/>
    <p:sldId id="823" r:id="rId100"/>
    <p:sldId id="824" r:id="rId101"/>
    <p:sldId id="749" r:id="rId102"/>
    <p:sldId id="810" r:id="rId103"/>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92B1D"/>
    <a:srgbClr val="464F07"/>
    <a:srgbClr val="040452"/>
    <a:srgbClr val="060690"/>
    <a:srgbClr val="0C0CF4"/>
    <a:srgbClr val="5720E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84874" autoAdjust="0"/>
  </p:normalViewPr>
  <p:slideViewPr>
    <p:cSldViewPr snapToGrid="0">
      <p:cViewPr varScale="1">
        <p:scale>
          <a:sx n="58" d="100"/>
          <a:sy n="58" d="100"/>
        </p:scale>
        <p:origin x="-1602" y="-90"/>
      </p:cViewPr>
      <p:guideLst>
        <p:guide orient="horz" pos="4224"/>
        <p:guide orient="horz" pos="689"/>
        <p:guide orient="horz" pos="2160"/>
        <p:guide pos="502"/>
        <p:guide pos="5458"/>
        <p:guide pos="4424"/>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10104"/>
    </p:cViewPr>
  </p:sorterViewPr>
  <p:notesViewPr>
    <p:cSldViewPr snapToGrid="0">
      <p:cViewPr>
        <p:scale>
          <a:sx n="75" d="100"/>
          <a:sy n="75" d="100"/>
        </p:scale>
        <p:origin x="-1242" y="-66"/>
      </p:cViewPr>
      <p:guideLst>
        <p:guide orient="horz" pos="3024"/>
        <p:guide pos="2304"/>
      </p:guideLst>
    </p:cSldViewPr>
  </p:notesViewPr>
  <p:gridSpacing cx="114300" cy="1143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1" y="0"/>
            <a:ext cx="3181589" cy="471952"/>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16387" name="Rectangle 3"/>
          <p:cNvSpPr>
            <a:spLocks noGrp="1" noChangeArrowheads="1"/>
          </p:cNvSpPr>
          <p:nvPr>
            <p:ph type="dt" sz="quarter" idx="1"/>
          </p:nvPr>
        </p:nvSpPr>
        <p:spPr bwMode="auto">
          <a:xfrm>
            <a:off x="4133613" y="0"/>
            <a:ext cx="3181588" cy="471952"/>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algn="r" defTabSz="953781" eaLnBrk="0" hangingPunct="0">
              <a:defRPr sz="1200">
                <a:latin typeface="Times New Roman" pitchFamily="18" charset="0"/>
              </a:defRPr>
            </a:lvl1pPr>
          </a:lstStyle>
          <a:p>
            <a:pPr>
              <a:defRPr/>
            </a:pPr>
            <a:endParaRPr lang="en-US"/>
          </a:p>
        </p:txBody>
      </p:sp>
      <p:sp>
        <p:nvSpPr>
          <p:cNvPr id="16388" name="Rectangle 4"/>
          <p:cNvSpPr>
            <a:spLocks noGrp="1" noChangeArrowheads="1"/>
          </p:cNvSpPr>
          <p:nvPr>
            <p:ph type="ftr" sz="quarter" idx="2"/>
          </p:nvPr>
        </p:nvSpPr>
        <p:spPr bwMode="auto">
          <a:xfrm>
            <a:off x="1" y="9129249"/>
            <a:ext cx="3181589"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16389" name="Rectangle 5"/>
          <p:cNvSpPr>
            <a:spLocks noGrp="1" noChangeArrowheads="1"/>
          </p:cNvSpPr>
          <p:nvPr>
            <p:ph type="sldNum" sz="quarter" idx="3"/>
          </p:nvPr>
        </p:nvSpPr>
        <p:spPr bwMode="auto">
          <a:xfrm>
            <a:off x="4133613" y="9129249"/>
            <a:ext cx="3181588"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algn="r" defTabSz="953781" eaLnBrk="0" hangingPunct="0">
              <a:defRPr sz="1200">
                <a:latin typeface="Times New Roman" pitchFamily="18" charset="0"/>
              </a:defRPr>
            </a:lvl1pPr>
          </a:lstStyle>
          <a:p>
            <a:pPr>
              <a:defRPr/>
            </a:pPr>
            <a:fld id="{917E4C06-311C-4F31-A747-67233A9B3160}" type="slidenum">
              <a:rPr lang="en-US"/>
              <a:pPr>
                <a:defRPr/>
              </a:pPr>
              <a:t>‹#›</a:t>
            </a:fld>
            <a:endParaRPr lang="en-US" dirty="0"/>
          </a:p>
        </p:txBody>
      </p:sp>
    </p:spTree>
    <p:extLst>
      <p:ext uri="{BB962C8B-B14F-4D97-AF65-F5344CB8AC3E}">
        <p14:creationId xmlns:p14="http://schemas.microsoft.com/office/powerpoint/2010/main" val="2263239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1" y="1"/>
            <a:ext cx="3181589" cy="473573"/>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47107" name="Rectangle 3"/>
          <p:cNvSpPr>
            <a:spLocks noGrp="1" noChangeArrowheads="1"/>
          </p:cNvSpPr>
          <p:nvPr>
            <p:ph type="dt" idx="1"/>
          </p:nvPr>
        </p:nvSpPr>
        <p:spPr bwMode="auto">
          <a:xfrm>
            <a:off x="4133613" y="1"/>
            <a:ext cx="3181588" cy="473573"/>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algn="r" defTabSz="953781" eaLnBrk="0" hangingPunct="0">
              <a:defRPr sz="1200">
                <a:latin typeface="Times New Roman" pitchFamily="18"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236663" y="709613"/>
            <a:ext cx="4841875" cy="3630612"/>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955296" y="4578411"/>
            <a:ext cx="5404611" cy="4338379"/>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1" y="9155198"/>
            <a:ext cx="3181589"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47111" name="Rectangle 7"/>
          <p:cNvSpPr>
            <a:spLocks noGrp="1" noChangeArrowheads="1"/>
          </p:cNvSpPr>
          <p:nvPr>
            <p:ph type="sldNum" sz="quarter" idx="5"/>
          </p:nvPr>
        </p:nvSpPr>
        <p:spPr bwMode="auto">
          <a:xfrm>
            <a:off x="4133613" y="9155198"/>
            <a:ext cx="3181588"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algn="r" defTabSz="953781" eaLnBrk="0" hangingPunct="0">
              <a:defRPr sz="1200">
                <a:latin typeface="Times New Roman" pitchFamily="18" charset="0"/>
              </a:defRPr>
            </a:lvl1pPr>
          </a:lstStyle>
          <a:p>
            <a:pPr>
              <a:defRPr/>
            </a:pPr>
            <a:fld id="{B551A8F7-D75D-4A71-BFA4-F4D5036168E9}" type="slidenum">
              <a:rPr lang="en-US"/>
              <a:pPr>
                <a:defRPr/>
              </a:pPr>
              <a:t>‹#›</a:t>
            </a:fld>
            <a:endParaRPr lang="en-US" dirty="0"/>
          </a:p>
        </p:txBody>
      </p:sp>
    </p:spTree>
    <p:extLst>
      <p:ext uri="{BB962C8B-B14F-4D97-AF65-F5344CB8AC3E}">
        <p14:creationId xmlns:p14="http://schemas.microsoft.com/office/powerpoint/2010/main" val="37853215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4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4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4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C78997C4-92C1-4D79-A6C2-B6235AEBAC10}" type="slidenum">
              <a:rPr lang="en-US"/>
              <a:pPr/>
              <a:t>45</a:t>
            </a:fld>
            <a:endParaRPr lang="en-US"/>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53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9974901A-B9C7-4D89-AFBC-2E68E50609DE}" type="slidenum">
              <a:rPr lang="en-US"/>
              <a:pPr/>
              <a:t>57</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9974901A-B9C7-4D89-AFBC-2E68E50609DE}" type="slidenum">
              <a:rPr lang="en-US"/>
              <a:pPr/>
              <a:t>58</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61</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4F3A48DD-BED4-47B6-9690-078184E7E5BA}" type="slidenum">
              <a:rPr lang="en-US"/>
              <a:pPr/>
              <a:t>62</a:t>
            </a:fld>
            <a:endParaRPr lang="en-US"/>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914056D8-93EB-40AF-86DD-C667EF094500}" type="slidenum">
              <a:rPr lang="en-US"/>
              <a:pPr/>
              <a:t>65</a:t>
            </a:fld>
            <a:endParaRPr 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914056D8-93EB-40AF-86DD-C667EF094500}" type="slidenum">
              <a:rPr lang="en-US"/>
              <a:pPr/>
              <a:t>66</a:t>
            </a:fld>
            <a:endParaRPr 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1851F9FB-62D3-4609-9895-AD2F4FF610FA}" type="slidenum">
              <a:rPr lang="en-US"/>
              <a:pPr/>
              <a:t>67</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1851F9FB-62D3-4609-9895-AD2F4FF610FA}" type="slidenum">
              <a:rPr lang="en-US"/>
              <a:pPr/>
              <a:t>68</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69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A2959A5D-0045-4A25-A276-AC8B212D65CA}" type="slidenum">
              <a:rPr lang="en-US"/>
              <a:pPr/>
              <a:t>70</a:t>
            </a:fld>
            <a:endParaRPr lang="en-US"/>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F0D846C0-827C-42DD-B946-853B4082E8F2}" type="slidenum">
              <a:rPr lang="en-US"/>
              <a:pPr/>
              <a:t>75</a:t>
            </a:fld>
            <a:endParaRPr lang="en-US"/>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D98CEE61-F5F7-4BAD-83C3-E39E2513E45C}" type="slidenum">
              <a:rPr lang="en-US"/>
              <a:pPr/>
              <a:t>76</a:t>
            </a:fld>
            <a:endParaRPr lang="en-US"/>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ECF3C8E3-0FA0-478C-9952-A676A3950767}" type="slidenum">
              <a:rPr lang="en-US"/>
              <a:pPr/>
              <a:t>77</a:t>
            </a:fld>
            <a:endParaRPr lang="en-US"/>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46B87C59-CE53-49B8-B614-4E646587D737}" type="slidenum">
              <a:rPr lang="en-US"/>
              <a:pPr/>
              <a:t>78</a:t>
            </a:fld>
            <a:endParaRPr lang="en-US"/>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E358E246-0918-407A-A542-76820E987B57}" type="slidenum">
              <a:rPr lang="en-US"/>
              <a:pPr/>
              <a:t>79</a:t>
            </a:fld>
            <a:endParaRPr lang="en-US"/>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84</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03B06881-BC9B-491D-82CA-826127357A8D}" type="slidenum">
              <a:rPr lang="en-US"/>
              <a:pPr/>
              <a:t>98</a:t>
            </a:fld>
            <a:endParaRPr lang="en-US"/>
          </a:p>
        </p:txBody>
      </p:sp>
      <p:sp>
        <p:nvSpPr>
          <p:cNvPr id="352259" name="Rectangle 2"/>
          <p:cNvSpPr>
            <a:spLocks noGrp="1" noRot="1" noChangeAspect="1" noChangeArrowheads="1" noTextEdit="1"/>
          </p:cNvSpPr>
          <p:nvPr>
            <p:ph type="sldImg"/>
          </p:nvPr>
        </p:nvSpPr>
        <p:spPr>
          <a:xfrm>
            <a:off x="1258888" y="719138"/>
            <a:ext cx="4800600" cy="3600450"/>
          </a:xfrm>
          <a:ln/>
        </p:spPr>
      </p:sp>
      <p:sp>
        <p:nvSpPr>
          <p:cNvPr id="352260" name="Rectangle 3"/>
          <p:cNvSpPr>
            <a:spLocks noGrp="1" noChangeArrowheads="1"/>
          </p:cNvSpPr>
          <p:nvPr>
            <p:ph type="body" idx="1"/>
          </p:nvPr>
        </p:nvSpPr>
        <p:spPr>
          <a:xfrm>
            <a:off x="975360" y="4561227"/>
            <a:ext cx="5364480" cy="4320213"/>
          </a:xfrm>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14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37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39</a:t>
            </a:fld>
            <a:endParaRPr lang="en-US" dirty="0"/>
          </a:p>
        </p:txBody>
      </p:sp>
    </p:spTree>
    <p:extLst>
      <p:ext uri="{BB962C8B-B14F-4D97-AF65-F5344CB8AC3E}">
        <p14:creationId xmlns:p14="http://schemas.microsoft.com/office/powerpoint/2010/main" val="3397030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41</a:t>
            </a:fld>
            <a:endParaRPr lang="en-US" dirty="0"/>
          </a:p>
        </p:txBody>
      </p:sp>
    </p:spTree>
    <p:extLst>
      <p:ext uri="{BB962C8B-B14F-4D97-AF65-F5344CB8AC3E}">
        <p14:creationId xmlns:p14="http://schemas.microsoft.com/office/powerpoint/2010/main" val="3397030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42</a:t>
            </a:fld>
            <a:endParaRPr lang="en-US" dirty="0"/>
          </a:p>
        </p:txBody>
      </p:sp>
    </p:spTree>
    <p:extLst>
      <p:ext uri="{BB962C8B-B14F-4D97-AF65-F5344CB8AC3E}">
        <p14:creationId xmlns:p14="http://schemas.microsoft.com/office/powerpoint/2010/main" val="2373018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Rectangle 7"/>
          <p:cNvSpPr/>
          <p:nvPr/>
        </p:nvSpPr>
        <p:spPr bwMode="grayWhite">
          <a:xfrm>
            <a:off x="226066" y="228600"/>
            <a:ext cx="640080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sp>
        <p:nvSpPr>
          <p:cNvPr id="13" name="Text Placeholder 12"/>
          <p:cNvSpPr>
            <a:spLocks noGrp="1"/>
          </p:cNvSpPr>
          <p:nvPr>
            <p:ph type="body" sz="quarter" idx="10"/>
          </p:nvPr>
        </p:nvSpPr>
        <p:spPr bwMode="invGray">
          <a:xfrm>
            <a:off x="578461" y="4637581"/>
            <a:ext cx="5758009" cy="522335"/>
          </a:xfrm>
        </p:spPr>
        <p:txBody>
          <a:bodyPr vert="horz" lIns="0" tIns="45720" rIns="0" bIns="45720" rtlCol="0" anchor="t">
            <a:normAutofit/>
          </a:bodyPr>
          <a:lstStyle>
            <a:lvl1pPr>
              <a:defRPr lang="en-US" sz="1400" b="0" smtClean="0">
                <a:solidFill>
                  <a:schemeClr val="bg1"/>
                </a:solidFill>
                <a:latin typeface="+mj-lt"/>
                <a:ea typeface="+mj-ea"/>
                <a:cs typeface="+mj-cs"/>
              </a:defRPr>
            </a:lvl1pPr>
            <a:lvl2pPr>
              <a:defRPr lang="en-US" sz="2800" smtClean="0"/>
            </a:lvl2pPr>
            <a:lvl3pPr>
              <a:defRPr lang="en-US" sz="2400" smtClean="0"/>
            </a:lvl3pPr>
            <a:lvl4pPr>
              <a:defRPr lang="en-US" sz="2000" smtClean="0"/>
            </a:lvl4pPr>
            <a:lvl5pPr>
              <a:defRPr lang="en-US" sz="2000"/>
            </a:lvl5pPr>
          </a:lstStyle>
          <a:p>
            <a:pPr lvl="0">
              <a:spcBef>
                <a:spcPct val="0"/>
              </a:spcBef>
              <a:buFont typeface="Arial"/>
            </a:pPr>
            <a:r>
              <a:rPr lang="en-US" smtClean="0"/>
              <a:t>Click to edit Master text styles</a:t>
            </a:r>
          </a:p>
        </p:txBody>
      </p:sp>
      <p:pic>
        <p:nvPicPr>
          <p:cNvPr id="7" name="Picture 6" descr="ALLE_CMYK_V_Tagline.png"/>
          <p:cNvPicPr>
            <a:picLocks noChangeAspect="1"/>
          </p:cNvPicPr>
          <p:nvPr/>
        </p:nvPicPr>
        <p:blipFill>
          <a:blip r:embed="rId2"/>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64741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Tree>
    <p:extLst>
      <p:ext uri="{BB962C8B-B14F-4D97-AF65-F5344CB8AC3E}">
        <p14:creationId xmlns:p14="http://schemas.microsoft.com/office/powerpoint/2010/main" val="2176874568"/>
      </p:ext>
    </p:extLst>
  </p:cSld>
  <p:clrMapOvr>
    <a:masterClrMapping/>
  </p:clrMapOvr>
  <p:transition spd="med">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584239"/>
      </p:ext>
    </p:extLst>
  </p:cSld>
  <p:clrMapOvr>
    <a:masterClrMapping/>
  </p:clrMapOvr>
  <p:transition spd="med">
    <p:fade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5867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43400" y="1752600"/>
            <a:ext cx="3810000" cy="4114800"/>
          </a:xfrm>
        </p:spPr>
        <p:txBody>
          <a:bodyPr/>
          <a:lstStyle/>
          <a:p>
            <a:pPr lvl="0"/>
            <a:endParaRPr lang="en-US" noProof="0" smtClean="0"/>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533400"/>
            <a:ext cx="5867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752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3400" y="1752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1000" y="3886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343400" y="3886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5" name="Picture 4" descr="background copy.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white">
          <a:xfrm>
            <a:off x="0" y="0"/>
            <a:ext cx="9144000" cy="6858000"/>
          </a:xfrm>
          <a:prstGeom prst="rect">
            <a:avLst/>
          </a:prstGeom>
        </p:spPr>
      </p:pic>
      <p:sp>
        <p:nvSpPr>
          <p:cNvPr id="8" name="Rectangle 7"/>
          <p:cNvSpPr/>
          <p:nvPr/>
        </p:nvSpPr>
        <p:spPr bwMode="blackWhite">
          <a:xfrm>
            <a:off x="226066" y="228600"/>
            <a:ext cx="6400800" cy="6400800"/>
          </a:xfrm>
          <a:prstGeom prst="rect">
            <a:avLst/>
          </a:prstGeom>
          <a:solidFill>
            <a:schemeClr val="bg2">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sp>
        <p:nvSpPr>
          <p:cNvPr id="13" name="Text Placeholder 12"/>
          <p:cNvSpPr>
            <a:spLocks noGrp="1"/>
          </p:cNvSpPr>
          <p:nvPr>
            <p:ph type="body" sz="quarter" idx="10"/>
          </p:nvPr>
        </p:nvSpPr>
        <p:spPr bwMode="invGray">
          <a:xfrm>
            <a:off x="578461" y="4637581"/>
            <a:ext cx="5758009" cy="522335"/>
          </a:xfrm>
        </p:spPr>
        <p:txBody>
          <a:bodyPr vert="horz" lIns="0" tIns="45720" rIns="0" bIns="45720" rtlCol="0" anchor="t">
            <a:normAutofit/>
          </a:bodyPr>
          <a:lstStyle>
            <a:lvl1pPr>
              <a:defRPr lang="en-US" sz="1400" b="0" smtClean="0">
                <a:solidFill>
                  <a:schemeClr val="bg1"/>
                </a:solidFill>
                <a:latin typeface="+mj-lt"/>
                <a:ea typeface="+mj-ea"/>
                <a:cs typeface="+mj-cs"/>
              </a:defRPr>
            </a:lvl1pPr>
            <a:lvl2pPr>
              <a:defRPr lang="en-US" sz="2800" smtClean="0"/>
            </a:lvl2pPr>
            <a:lvl3pPr>
              <a:defRPr lang="en-US" sz="2400" smtClean="0"/>
            </a:lvl3pPr>
            <a:lvl4pPr>
              <a:defRPr lang="en-US" sz="2000" smtClean="0"/>
            </a:lvl4pPr>
            <a:lvl5pPr>
              <a:defRPr lang="en-US" sz="2000"/>
            </a:lvl5pPr>
          </a:lstStyle>
          <a:p>
            <a:pPr lvl="0">
              <a:spcBef>
                <a:spcPct val="0"/>
              </a:spcBef>
              <a:buFont typeface="Arial"/>
            </a:pPr>
            <a:r>
              <a:rPr lang="en-US" smtClean="0"/>
              <a:t>Click to edit Master text styles</a:t>
            </a:r>
          </a:p>
        </p:txBody>
      </p:sp>
      <p:sp>
        <p:nvSpPr>
          <p:cNvPr id="9" name="Text Box 6"/>
          <p:cNvSpPr txBox="1">
            <a:spLocks noChangeArrowheads="1"/>
          </p:cNvSpPr>
          <p:nvPr/>
        </p:nvSpPr>
        <p:spPr bwMode="auto">
          <a:xfrm>
            <a:off x="7213600" y="3748314"/>
            <a:ext cx="1930400" cy="2881086"/>
          </a:xfrm>
          <a:prstGeom prst="rect">
            <a:avLst/>
          </a:prstGeom>
          <a:solidFill>
            <a:schemeClr val="accent6">
              <a:alpha val="71000"/>
            </a:schemeClr>
          </a:solidFill>
          <a:ln w="9525">
            <a:noFill/>
            <a:miter lim="800000"/>
            <a:headEnd/>
            <a:tailEnd/>
          </a:ln>
        </p:spPr>
        <p:txBody>
          <a:bodyPr wrap="square" lIns="91440">
            <a:noAutofit/>
          </a:bodyPr>
          <a:lstStyle/>
          <a:p>
            <a:pPr marL="0" indent="0">
              <a:buFont typeface="Arial"/>
              <a:buNone/>
            </a:pPr>
            <a:r>
              <a:rPr lang="en-US" sz="800" b="1" dirty="0" smtClean="0">
                <a:solidFill>
                  <a:schemeClr val="tx1"/>
                </a:solidFill>
                <a:latin typeface="Arial"/>
                <a:ea typeface="Arial"/>
                <a:cs typeface="Arial"/>
              </a:rPr>
              <a:t>FULL BLEED </a:t>
            </a:r>
            <a:r>
              <a:rPr lang="en-US" sz="800" b="1" baseline="0" dirty="0" smtClean="0">
                <a:solidFill>
                  <a:schemeClr val="tx1"/>
                </a:solidFill>
                <a:latin typeface="Arial"/>
                <a:ea typeface="Arial"/>
                <a:cs typeface="Arial"/>
              </a:rPr>
              <a:t>IMAGE COVER</a:t>
            </a:r>
          </a:p>
          <a:p>
            <a:pPr marL="58738" indent="-58738">
              <a:buFont typeface="Arial"/>
              <a:buChar char="•"/>
            </a:pPr>
            <a:r>
              <a:rPr lang="en-US" sz="800" b="0" dirty="0" smtClean="0">
                <a:solidFill>
                  <a:schemeClr val="tx1"/>
                </a:solidFill>
                <a:latin typeface="Arial"/>
                <a:ea typeface="Arial"/>
                <a:cs typeface="Arial"/>
              </a:rPr>
              <a:t>Select an image that relates to the presentation subject and aligns to the </a:t>
            </a:r>
            <a:r>
              <a:rPr lang="en-US" sz="800" b="0" dirty="0" err="1" smtClean="0">
                <a:solidFill>
                  <a:schemeClr val="tx1"/>
                </a:solidFill>
                <a:latin typeface="Arial"/>
                <a:ea typeface="Arial"/>
                <a:cs typeface="Arial"/>
              </a:rPr>
              <a:t>Allegion</a:t>
            </a:r>
            <a:r>
              <a:rPr lang="en-US" sz="800" b="0" dirty="0" smtClean="0">
                <a:solidFill>
                  <a:schemeClr val="tx1"/>
                </a:solidFill>
                <a:latin typeface="Arial"/>
                <a:ea typeface="Arial"/>
                <a:cs typeface="Arial"/>
              </a:rPr>
              <a:t> </a:t>
            </a:r>
            <a:r>
              <a:rPr lang="en-US" sz="800" b="0" baseline="0" dirty="0" smtClean="0">
                <a:solidFill>
                  <a:schemeClr val="tx1"/>
                </a:solidFill>
                <a:latin typeface="Arial"/>
                <a:ea typeface="Arial"/>
                <a:cs typeface="Arial"/>
              </a:rPr>
              <a:t>imagery guidelines</a:t>
            </a:r>
            <a:r>
              <a:rPr lang="en-US" sz="800" b="0" dirty="0" smtClean="0">
                <a:solidFill>
                  <a:schemeClr val="tx1"/>
                </a:solidFill>
                <a:latin typeface="Arial"/>
                <a:ea typeface="Arial"/>
                <a:cs typeface="Arial"/>
              </a:rPr>
              <a:t>.</a:t>
            </a:r>
          </a:p>
          <a:p>
            <a:pPr marL="58738" indent="-58738" algn="l" defTabSz="457200" rtl="0" eaLnBrk="1" latinLnBrk="0" hangingPunct="1">
              <a:buFont typeface="Arial"/>
              <a:buChar char="•"/>
            </a:pPr>
            <a:r>
              <a:rPr lang="en-US" sz="800" b="0" kern="1200" dirty="0" smtClean="0">
                <a:solidFill>
                  <a:schemeClr val="tx1"/>
                </a:solidFill>
                <a:latin typeface="Arial"/>
                <a:ea typeface="Arial"/>
                <a:cs typeface="Arial"/>
              </a:rPr>
              <a:t>Ensure the image does not diminish the </a:t>
            </a:r>
            <a:r>
              <a:rPr lang="en-US" sz="800" b="0" kern="1200" baseline="0" dirty="0" smtClean="0">
                <a:solidFill>
                  <a:schemeClr val="tx1"/>
                </a:solidFill>
                <a:latin typeface="Arial"/>
                <a:ea typeface="Arial"/>
                <a:cs typeface="Arial"/>
              </a:rPr>
              <a:t>visibility </a:t>
            </a:r>
            <a:r>
              <a:rPr lang="en-US" sz="800" b="0" kern="1200" dirty="0" smtClean="0">
                <a:solidFill>
                  <a:schemeClr val="tx1"/>
                </a:solidFill>
                <a:latin typeface="Arial"/>
                <a:ea typeface="Arial"/>
                <a:cs typeface="Arial"/>
              </a:rPr>
              <a:t>of the logo.</a:t>
            </a:r>
          </a:p>
          <a:p>
            <a:pPr marL="58738" indent="-58738" algn="l" defTabSz="457200" rtl="0" eaLnBrk="1" latinLnBrk="0" hangingPunct="1">
              <a:buFont typeface="Arial"/>
              <a:buChar char="•"/>
            </a:pPr>
            <a:r>
              <a:rPr lang="en-US" sz="800" b="0" kern="1200" dirty="0" smtClean="0">
                <a:solidFill>
                  <a:schemeClr val="tx1"/>
                </a:solidFill>
                <a:latin typeface="Arial"/>
                <a:ea typeface="Arial"/>
                <a:cs typeface="Arial"/>
              </a:rPr>
              <a:t>Do not use more than one image.</a:t>
            </a:r>
          </a:p>
          <a:p>
            <a:endParaRPr lang="en-US" sz="800" b="1" dirty="0" smtClean="0">
              <a:solidFill>
                <a:schemeClr val="tx1"/>
              </a:solidFill>
              <a:latin typeface="Arial"/>
              <a:ea typeface="Arial"/>
              <a:cs typeface="Arial"/>
            </a:endParaRPr>
          </a:p>
          <a:p>
            <a:r>
              <a:rPr lang="en-US" sz="800" b="1" dirty="0" smtClean="0">
                <a:solidFill>
                  <a:schemeClr val="tx1"/>
                </a:solidFill>
                <a:latin typeface="Arial"/>
                <a:ea typeface="Arial"/>
                <a:cs typeface="Arial"/>
              </a:rPr>
              <a:t>CHANGING A PHOTO IN THE IMAGE AREA</a:t>
            </a:r>
          </a:p>
          <a:p>
            <a:pPr marL="58738" indent="-58738">
              <a:buFont typeface="Arial"/>
              <a:buChar char="•"/>
            </a:pPr>
            <a:r>
              <a:rPr lang="en-US" sz="800" dirty="0" smtClean="0">
                <a:solidFill>
                  <a:schemeClr val="tx1"/>
                </a:solidFill>
                <a:latin typeface="Arial"/>
                <a:ea typeface="Arial"/>
                <a:cs typeface="Arial"/>
              </a:rPr>
              <a:t>In your menu bar select </a:t>
            </a:r>
            <a:br>
              <a:rPr lang="en-US" sz="800" dirty="0" smtClean="0">
                <a:solidFill>
                  <a:schemeClr val="tx1"/>
                </a:solidFill>
                <a:latin typeface="Arial"/>
                <a:ea typeface="Arial"/>
                <a:cs typeface="Arial"/>
              </a:rPr>
            </a:br>
            <a:r>
              <a:rPr lang="en-US" sz="800" dirty="0" smtClean="0">
                <a:solidFill>
                  <a:schemeClr val="tx1"/>
                </a:solidFill>
                <a:latin typeface="Arial"/>
                <a:ea typeface="Arial"/>
                <a:cs typeface="Arial"/>
              </a:rPr>
              <a:t>“View” &gt; “Master” &gt; “Slide Master”</a:t>
            </a:r>
          </a:p>
          <a:p>
            <a:pPr marL="58738" indent="-58738">
              <a:buFont typeface="Arial"/>
              <a:buChar char="•"/>
            </a:pPr>
            <a:r>
              <a:rPr lang="en-US" sz="800" dirty="0" smtClean="0">
                <a:solidFill>
                  <a:schemeClr val="tx1"/>
                </a:solidFill>
                <a:latin typeface="Arial"/>
                <a:ea typeface="Arial"/>
                <a:cs typeface="Arial"/>
              </a:rPr>
              <a:t>Go to the Title Slide Image Master you wish to change</a:t>
            </a:r>
          </a:p>
          <a:p>
            <a:pPr marL="58738" indent="-58738">
              <a:buFont typeface="Arial"/>
              <a:buChar char="•"/>
            </a:pPr>
            <a:r>
              <a:rPr lang="en-US" sz="800" dirty="0" smtClean="0">
                <a:solidFill>
                  <a:schemeClr val="tx1"/>
                </a:solidFill>
                <a:latin typeface="Arial"/>
                <a:ea typeface="Arial"/>
                <a:cs typeface="Arial"/>
              </a:rPr>
              <a:t>Select the image and delete </a:t>
            </a:r>
          </a:p>
          <a:p>
            <a:pPr marL="58738" indent="-58738">
              <a:buFont typeface="Arial"/>
              <a:buChar char="•"/>
            </a:pPr>
            <a:r>
              <a:rPr lang="en-US" sz="800" dirty="0" smtClean="0">
                <a:solidFill>
                  <a:schemeClr val="tx1"/>
                </a:solidFill>
                <a:latin typeface="Arial"/>
                <a:ea typeface="Arial"/>
                <a:cs typeface="Arial"/>
              </a:rPr>
              <a:t>Insert</a:t>
            </a:r>
            <a:r>
              <a:rPr lang="en-US" sz="800" baseline="0" dirty="0" smtClean="0">
                <a:solidFill>
                  <a:schemeClr val="tx1"/>
                </a:solidFill>
                <a:latin typeface="Arial"/>
                <a:ea typeface="Arial"/>
                <a:cs typeface="Arial"/>
              </a:rPr>
              <a:t> new image/photo on page</a:t>
            </a:r>
            <a:endParaRPr lang="en-US" sz="800" dirty="0" smtClean="0">
              <a:solidFill>
                <a:schemeClr val="tx1"/>
              </a:solidFill>
              <a:latin typeface="Arial"/>
              <a:ea typeface="Arial"/>
              <a:cs typeface="Arial"/>
            </a:endParaRPr>
          </a:p>
          <a:p>
            <a:pPr marL="58738" indent="-58738">
              <a:buFont typeface="Arial"/>
              <a:buChar char="•"/>
            </a:pPr>
            <a:r>
              <a:rPr lang="en-US" sz="800" dirty="0" smtClean="0">
                <a:solidFill>
                  <a:schemeClr val="tx1"/>
                </a:solidFill>
                <a:latin typeface="Arial"/>
                <a:ea typeface="Arial"/>
                <a:cs typeface="Arial"/>
              </a:rPr>
              <a:t>Once the new image placement is finalized, select </a:t>
            </a:r>
            <a:br>
              <a:rPr lang="en-US" sz="800" dirty="0" smtClean="0">
                <a:solidFill>
                  <a:schemeClr val="tx1"/>
                </a:solidFill>
                <a:latin typeface="Arial"/>
                <a:ea typeface="Arial"/>
                <a:cs typeface="Arial"/>
              </a:rPr>
            </a:b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Arrange</a:t>
            </a: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 &gt; </a:t>
            </a: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Send to back</a:t>
            </a:r>
            <a:r>
              <a:rPr lang="ja-JP" altLang="en-US" sz="800" dirty="0" smtClean="0">
                <a:solidFill>
                  <a:schemeClr val="tx1"/>
                </a:solidFill>
                <a:latin typeface="Arial"/>
                <a:ea typeface="Arial"/>
                <a:cs typeface="Arial"/>
              </a:rPr>
              <a:t>”</a:t>
            </a:r>
            <a:endParaRPr lang="en-US" sz="800" dirty="0" smtClean="0">
              <a:solidFill>
                <a:schemeClr val="tx1"/>
              </a:solidFill>
              <a:latin typeface="Arial"/>
              <a:ea typeface="Arial"/>
              <a:cs typeface="Arial"/>
            </a:endParaRPr>
          </a:p>
          <a:p>
            <a:endParaRPr lang="en-US" sz="800" b="1" dirty="0" smtClean="0">
              <a:solidFill>
                <a:schemeClr val="tx1"/>
              </a:solidFill>
              <a:latin typeface="Arial"/>
              <a:ea typeface="Arial"/>
              <a:cs typeface="Arial"/>
            </a:endParaRPr>
          </a:p>
          <a:p>
            <a:r>
              <a:rPr lang="en-US" sz="800" b="1" dirty="0" smtClean="0">
                <a:solidFill>
                  <a:schemeClr val="tx1"/>
                </a:solidFill>
                <a:latin typeface="Arial"/>
                <a:ea typeface="Arial"/>
                <a:cs typeface="Arial"/>
              </a:rPr>
              <a:t>DELETE THESE INSTRUCTIONS BEFORE FINAL USE.</a:t>
            </a:r>
            <a:endParaRPr lang="en-US" sz="800" b="1" dirty="0">
              <a:solidFill>
                <a:schemeClr val="tx1"/>
              </a:solidFill>
              <a:latin typeface="Arial"/>
              <a:ea typeface="Arial"/>
              <a:cs typeface="Arial"/>
            </a:endParaRPr>
          </a:p>
        </p:txBody>
      </p:sp>
      <p:pic>
        <p:nvPicPr>
          <p:cNvPr id="11" name="Picture 10" descr="ALLE_CMYK_V_Tagline.png"/>
          <p:cNvPicPr>
            <a:picLocks noChangeAspect="1"/>
          </p:cNvPicPr>
          <p:nvPr/>
        </p:nvPicPr>
        <p:blipFill>
          <a:blip r:embed="rId3"/>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186926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
        <p:nvSpPr>
          <p:cNvPr id="3" name="Content Placeholder 2"/>
          <p:cNvSpPr>
            <a:spLocks noGrp="1"/>
          </p:cNvSpPr>
          <p:nvPr>
            <p:ph idx="1"/>
          </p:nvPr>
        </p:nvSpPr>
        <p:spPr bwMode="gray"/>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401985"/>
      </p:ext>
    </p:extLst>
  </p:cSld>
  <p:clrMapOvr>
    <a:masterClrMapping/>
  </p:clrMapOvr>
  <p:transition spd="med">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Large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462863"/>
            <a:ext cx="8229600" cy="4361991"/>
          </a:xfrm>
        </p:spPr>
        <p:txBody>
          <a:bodyPr/>
          <a:lstStyle>
            <a:lvl1pPr>
              <a:defRPr sz="3600"/>
            </a:lvl1pPr>
          </a:lstStyle>
          <a:p>
            <a:pPr lvl="0"/>
            <a:r>
              <a:rPr lang="en-US" smtClean="0"/>
              <a:t>Click to edit Master text styles</a:t>
            </a:r>
          </a:p>
        </p:txBody>
      </p:sp>
    </p:spTree>
    <p:extLst>
      <p:ext uri="{BB962C8B-B14F-4D97-AF65-F5344CB8AC3E}">
        <p14:creationId xmlns:p14="http://schemas.microsoft.com/office/powerpoint/2010/main" val="2561062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Rectangle 7"/>
          <p:cNvSpPr/>
          <p:nvPr/>
        </p:nvSpPr>
        <p:spPr bwMode="blackWhite">
          <a:xfrm>
            <a:off x="226066" y="228600"/>
            <a:ext cx="640080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10"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pic>
        <p:nvPicPr>
          <p:cNvPr id="6" name="Picture 5" descr="ALLE_CMYK_V_Tagline.png"/>
          <p:cNvPicPr>
            <a:picLocks noChangeAspect="1"/>
          </p:cNvPicPr>
          <p:nvPr/>
        </p:nvPicPr>
        <p:blipFill>
          <a:blip r:embed="rId2"/>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51801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
        <p:nvSpPr>
          <p:cNvPr id="3" name="Content Placeholder 2"/>
          <p:cNvSpPr>
            <a:spLocks noGrp="1"/>
          </p:cNvSpPr>
          <p:nvPr>
            <p:ph sz="half" idx="1"/>
          </p:nvPr>
        </p:nvSpPr>
        <p:spPr bwMode="gray">
          <a:xfrm>
            <a:off x="457200" y="1600200"/>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bwMode="gray">
          <a:xfrm>
            <a:off x="4648200" y="1600200"/>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5314261"/>
      </p:ext>
    </p:extLst>
  </p:cSld>
  <p:clrMapOvr>
    <a:masterClrMapping/>
  </p:clrMapOvr>
  <p:transition spd="med">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2 Charts">
    <p:spTree>
      <p:nvGrpSpPr>
        <p:cNvPr id="1" name=""/>
        <p:cNvGrpSpPr/>
        <p:nvPr/>
      </p:nvGrpSpPr>
      <p:grpSpPr>
        <a:xfrm>
          <a:off x="0" y="0"/>
          <a:ext cx="0" cy="0"/>
          <a:chOff x="0" y="0"/>
          <a:chExt cx="0" cy="0"/>
        </a:xfrm>
      </p:grpSpPr>
      <p:sp>
        <p:nvSpPr>
          <p:cNvPr id="8" name="Rectangle 7"/>
          <p:cNvSpPr/>
          <p:nvPr/>
        </p:nvSpPr>
        <p:spPr bwMode="white">
          <a:xfrm>
            <a:off x="3264645" y="452157"/>
            <a:ext cx="5432211" cy="54501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hart Placeholder 5"/>
          <p:cNvSpPr>
            <a:spLocks noGrp="1"/>
          </p:cNvSpPr>
          <p:nvPr>
            <p:ph type="chart" sz="quarter" idx="10"/>
          </p:nvPr>
        </p:nvSpPr>
        <p:spPr bwMode="invGray">
          <a:xfrm>
            <a:off x="3264646" y="452157"/>
            <a:ext cx="2712781" cy="5450167"/>
          </a:xfrm>
          <a:noFill/>
        </p:spPr>
        <p:txBody>
          <a:bodyPr/>
          <a:lstStyle/>
          <a:p>
            <a:r>
              <a:rPr lang="en-US" smtClean="0"/>
              <a:t>Click icon to add chart</a:t>
            </a:r>
            <a:endParaRPr lang="en-US"/>
          </a:p>
        </p:txBody>
      </p:sp>
      <p:sp>
        <p:nvSpPr>
          <p:cNvPr id="2" name="Title 1"/>
          <p:cNvSpPr>
            <a:spLocks noGrp="1"/>
          </p:cNvSpPr>
          <p:nvPr>
            <p:ph type="title"/>
          </p:nvPr>
        </p:nvSpPr>
        <p:spPr bwMode="gray">
          <a:xfrm>
            <a:off x="457200" y="301234"/>
            <a:ext cx="2647870" cy="1143000"/>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695591"/>
            <a:ext cx="2647870" cy="4206734"/>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hart Placeholder 5"/>
          <p:cNvSpPr>
            <a:spLocks noGrp="1"/>
          </p:cNvSpPr>
          <p:nvPr>
            <p:ph type="chart" sz="quarter" idx="11"/>
          </p:nvPr>
        </p:nvSpPr>
        <p:spPr bwMode="invGray">
          <a:xfrm>
            <a:off x="5990725" y="452157"/>
            <a:ext cx="2712781" cy="5450167"/>
          </a:xfrm>
          <a:noFill/>
        </p:spPr>
        <p:txBody>
          <a:bodyPr/>
          <a:lstStyle/>
          <a:p>
            <a:r>
              <a:rPr lang="en-US" smtClean="0"/>
              <a:t>Click icon to add chart</a:t>
            </a:r>
            <a:endParaRPr lang="en-US"/>
          </a:p>
        </p:txBody>
      </p:sp>
    </p:spTree>
    <p:extLst>
      <p:ext uri="{BB962C8B-B14F-4D97-AF65-F5344CB8AC3E}">
        <p14:creationId xmlns:p14="http://schemas.microsoft.com/office/powerpoint/2010/main" val="36430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Imag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301234"/>
            <a:ext cx="2647870" cy="1143000"/>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695591"/>
            <a:ext cx="2647870" cy="4202405"/>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4"/>
          <p:cNvSpPr>
            <a:spLocks noGrp="1"/>
          </p:cNvSpPr>
          <p:nvPr>
            <p:ph type="pic" sz="quarter" idx="10"/>
          </p:nvPr>
        </p:nvSpPr>
        <p:spPr bwMode="gray">
          <a:xfrm>
            <a:off x="3264644" y="452156"/>
            <a:ext cx="5425563" cy="5445840"/>
          </a:xfrm>
          <a:noFill/>
        </p:spPr>
        <p:txBody>
          <a:bodyPr/>
          <a:lstStyle/>
          <a:p>
            <a:r>
              <a:rPr lang="en-US" smtClean="0"/>
              <a:t>Click icon to add picture</a:t>
            </a:r>
            <a:endParaRPr lang="en-US"/>
          </a:p>
        </p:txBody>
      </p:sp>
    </p:spTree>
    <p:extLst>
      <p:ext uri="{BB962C8B-B14F-4D97-AF65-F5344CB8AC3E}">
        <p14:creationId xmlns:p14="http://schemas.microsoft.com/office/powerpoint/2010/main" val="177138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bwMode="gray">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bwMode="gray">
          <a:xfrm>
            <a:off x="457200" y="2174875"/>
            <a:ext cx="4040188"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bwMode="gray">
          <a:xfrm>
            <a:off x="4645025" y="1535113"/>
            <a:ext cx="4041775"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bwMode="gray">
          <a:xfrm>
            <a:off x="4645025" y="2174875"/>
            <a:ext cx="4041775"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912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301234"/>
            <a:ext cx="8229600" cy="1143000"/>
          </a:xfrm>
          <a:prstGeom prst="rect">
            <a:avLst/>
          </a:prstGeom>
        </p:spPr>
        <p:txBody>
          <a:bodyPr vert="horz" lIns="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bwMode="gray">
          <a:xfrm>
            <a:off x="457200" y="1673340"/>
            <a:ext cx="8229600" cy="4151514"/>
          </a:xfrm>
          <a:prstGeom prst="rect">
            <a:avLst/>
          </a:prstGeom>
        </p:spPr>
        <p:txBody>
          <a:bodyPr vert="horz" lIns="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Allegion_tm_v_c_large.jp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bwMode="gray">
          <a:xfrm>
            <a:off x="7938874" y="6001016"/>
            <a:ext cx="798607" cy="527474"/>
          </a:xfrm>
          <a:prstGeom prst="rect">
            <a:avLst/>
          </a:prstGeom>
        </p:spPr>
      </p:pic>
      <p:sp>
        <p:nvSpPr>
          <p:cNvPr id="12" name="Text Placeholder 7"/>
          <p:cNvSpPr txBox="1">
            <a:spLocks/>
          </p:cNvSpPr>
          <p:nvPr/>
        </p:nvSpPr>
        <p:spPr>
          <a:xfrm>
            <a:off x="450849" y="6314630"/>
            <a:ext cx="6118335" cy="372366"/>
          </a:xfrm>
          <a:prstGeom prst="rect">
            <a:avLst/>
          </a:prstGeom>
        </p:spPr>
        <p:txBody>
          <a:bodyPr vert="horz" lIns="0" tIns="45720" rIns="91440" bIns="45720" rtlCol="0" anchor="t"/>
          <a:lstStyle>
            <a:lvl1pPr marL="0" indent="0" algn="l" defTabSz="457200" rtl="0" eaLnBrk="1" latinLnBrk="0" hangingPunct="1">
              <a:spcBef>
                <a:spcPct val="20000"/>
              </a:spcBef>
              <a:buClr>
                <a:schemeClr val="bg2"/>
              </a:buClr>
              <a:buFont typeface="Wingdings" charset="2"/>
              <a:buNone/>
              <a:defRPr lang="en-US" sz="1200" kern="1200" dirty="0">
                <a:solidFill>
                  <a:srgbClr val="000000"/>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A18D7474-F959-4F4F-B552-144BC6A81CE6}" type="slidenum">
              <a:rPr lang="en-US" smtClean="0"/>
              <a:pPr/>
              <a:t>‹#›</a:t>
            </a:fld>
            <a:r>
              <a:rPr lang="en-US" dirty="0" smtClean="0"/>
              <a:t> | Decoded 3 – Egress and Life Safety</a:t>
            </a:r>
            <a:endParaRPr lang="en-US" dirty="0"/>
          </a:p>
        </p:txBody>
      </p:sp>
    </p:spTree>
    <p:extLst>
      <p:ext uri="{BB962C8B-B14F-4D97-AF65-F5344CB8AC3E}">
        <p14:creationId xmlns:p14="http://schemas.microsoft.com/office/powerpoint/2010/main" val="1237758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Lst>
  <p:transition spd="med">
    <p:fade thruBlk="1"/>
  </p:transition>
  <p:timing>
    <p:tnLst>
      <p:par>
        <p:cTn id="1" dur="indefinite" restart="never" nodeType="tmRoot"/>
      </p:par>
    </p:tnLst>
  </p:timing>
  <p:txStyles>
    <p:titleStyle>
      <a:lvl1pPr algn="l" defTabSz="457200" rtl="0" eaLnBrk="1" latinLnBrk="0" hangingPunct="1">
        <a:spcBef>
          <a:spcPct val="0"/>
        </a:spcBef>
        <a:buNone/>
        <a:defRPr sz="2800" b="0" kern="1200">
          <a:solidFill>
            <a:schemeClr val="bg2"/>
          </a:solidFill>
          <a:latin typeface="+mj-lt"/>
          <a:ea typeface="+mj-ea"/>
          <a:cs typeface="+mj-cs"/>
        </a:defRPr>
      </a:lvl1pPr>
    </p:titleStyle>
    <p:bodyStyle>
      <a:lvl1pPr marL="0" indent="0" algn="l" defTabSz="457200" rtl="0" eaLnBrk="1" latinLnBrk="0" hangingPunct="1">
        <a:spcBef>
          <a:spcPct val="20000"/>
        </a:spcBef>
        <a:buClr>
          <a:schemeClr val="bg2"/>
        </a:buClr>
        <a:buFont typeface="Wingdings" charset="2"/>
        <a:buNone/>
        <a:defRPr sz="1600" kern="1200">
          <a:solidFill>
            <a:schemeClr val="tx1"/>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url?sa=i&amp;rct=j&amp;q=&amp;esrc=s&amp;frm=1&amp;source=images&amp;cd=&amp;cad=rja&amp;docid=KM99btP735RYzM&amp;tbnid=dzG9Z8xiTQpKPM:&amp;ved=0CAUQjRw&amp;url=http://www.co.jefferson.tx.us/Purchasing/Bid_Notices/IFB08-084JN/PEC-2ndFloor.htm&amp;ei=H4mmUse8NpHIsATa_IDgBQ&amp;psig=AFQjCNEfcvevn7XgQz0BofvhXKZTsd3tlw&amp;ust=1386732123765998"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com/url?sa=i&amp;rct=j&amp;q=&amp;esrc=s&amp;frm=1&amp;source=images&amp;cd=&amp;cad=rja&amp;docid=A-fadkGkHiCHFM&amp;tbnid=pnhbCq3dNLZlGM:&amp;ved=0CAUQjRw&amp;url=http://www.yelp.com/biz_photos/the-kroger-company-atlanta-4?select=QIMtc4CMe_Ghqr05aeQ5xA&amp;ei=gommUpLhHuehsASHsYD4Dg&amp;psig=AFQjCNHFK7UQ0ZS7gL1h2cmqbeEH6LvIIQ&amp;ust=1386732284815735"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google.com/url?sa=i&amp;rct=j&amp;q=&amp;esrc=s&amp;frm=1&amp;source=images&amp;cd=&amp;cad=rja&amp;docid=kV2ffpeSh1gf6M&amp;tbnid=vuYQ70Bf_coSnM:&amp;ved=0CAUQjRw&amp;url=http://support.snssurveyor.com/webhelp/scr/SNS%20Objects.htm&amp;ei=8kamUp3VKrKvsASsqIGQCg&amp;psig=AFQjCNGBjcw9Zd_MGsNmxZstQe9jqqCyKg&amp;ust=1386715229470001"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hEOkkt8KrbESM&amp;tbnid=llyBRzK0GoY-KM:&amp;ved=0CAUQjRw&amp;url=http://publicecodes.cyberregs.com/icod/ibc/2009f2cc/icod_ibc_2009f2cc_10_par182.htm&amp;ei=VkmmUtyAJeTgsATG54FI&amp;psig=AFQjCNHSvwi-RZj7hfOGnqd5LIBXxU01cg&amp;ust=1386715723552135"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hEOkkt8KrbESM&amp;tbnid=llyBRzK0GoY-KM:&amp;ved=0CAUQjRw&amp;url=http://publicecodes.cyberregs.com/icod/ibc/2009f2cc/icod_ibc_2009f2cc_10_par182.htm&amp;ei=VkmmUtyAJeTgsATG54FI&amp;psig=AFQjCNHSvwi-RZj7hfOGnqd5LIBXxU01cg&amp;ust=138671572355213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hEOkkt8KrbESM&amp;tbnid=llyBRzK0GoY-KM:&amp;ved=0CAUQjRw&amp;url=http://publicecodes.cyberregs.com/icod/ibc/2009f2cc/icod_ibc_2009f2cc_10_par182.htm&amp;ei=VkmmUtyAJeTgsATG54FI&amp;psig=AFQjCNHSvwi-RZj7hfOGnqd5LIBXxU01cg&amp;ust=1386715723552135"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59.png"/><Relationship Id="rId5" Type="http://schemas.openxmlformats.org/officeDocument/2006/relationships/oleObject" Target="../embeddings/oleObject3.bin"/><Relationship Id="rId4" Type="http://schemas.openxmlformats.org/officeDocument/2006/relationships/image" Target="../media/image61.jpeg"/></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WPAZp709aQeUbM&amp;tbnid=342SVQIv3QCT9M:&amp;ved=0CAUQjRw&amp;url=http://www.solarpowerrocks.com/solar-financing/san-francisco-solar-power-subsidy-gets-stamp-of-approval/&amp;ei=8UWmUr_4DsjMsATLr4CACw&amp;psig=AFQjCNGwk2OdKuIoU2leswGJ_QFlkoY3-g&amp;ust=1386714942139972" TargetMode="External"/><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idighardware.com/wordpress/wp-content/uploads/2013/03/5-Motions-to-Release-Latch.jpg" TargetMode="External"/><Relationship Id="rId2" Type="http://schemas.openxmlformats.org/officeDocument/2006/relationships/image" Target="../media/image67.jpeg"/><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gif"/><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385" y="587829"/>
            <a:ext cx="5760399" cy="1662861"/>
          </a:xfrm>
        </p:spPr>
        <p:txBody>
          <a:bodyPr>
            <a:normAutofit/>
          </a:bodyPr>
          <a:lstStyle/>
          <a:p>
            <a:r>
              <a:rPr lang="en-US" dirty="0"/>
              <a:t>Decoded 3 – </a:t>
            </a:r>
            <a:br>
              <a:rPr lang="en-US" dirty="0"/>
            </a:br>
            <a:r>
              <a:rPr lang="en-US" dirty="0"/>
              <a:t>Egress and Life Safety</a:t>
            </a:r>
          </a:p>
        </p:txBody>
      </p:sp>
      <p:sp>
        <p:nvSpPr>
          <p:cNvPr id="4" name="TextBox 3"/>
          <p:cNvSpPr txBox="1"/>
          <p:nvPr/>
        </p:nvSpPr>
        <p:spPr>
          <a:xfrm>
            <a:off x="386188" y="2246276"/>
            <a:ext cx="7096652" cy="1200329"/>
          </a:xfrm>
          <a:prstGeom prst="rect">
            <a:avLst/>
          </a:prstGeom>
          <a:noFill/>
        </p:spPr>
        <p:txBody>
          <a:bodyPr wrap="square" rtlCol="0">
            <a:spAutoFit/>
          </a:bodyPr>
          <a:lstStyle/>
          <a:p>
            <a:r>
              <a:rPr lang="en-US" dirty="0" smtClean="0"/>
              <a:t>Audio: 866-430-4132, Code: 781-453-5306</a:t>
            </a:r>
          </a:p>
          <a:p>
            <a:r>
              <a:rPr lang="en-US" dirty="0" smtClean="0"/>
              <a:t>Mute your phone (*6 to mute, #6 to unmute)</a:t>
            </a:r>
          </a:p>
          <a:p>
            <a:r>
              <a:rPr lang="en-US" dirty="0" smtClean="0"/>
              <a:t>This webinar is being recorded.</a:t>
            </a:r>
          </a:p>
        </p:txBody>
      </p:sp>
      <p:pic>
        <p:nvPicPr>
          <p:cNvPr id="6" name="Picture 2" descr="Crtoon3"/>
          <p:cNvPicPr>
            <a:picLocks noChangeAspect="1" noChangeArrowheads="1"/>
          </p:cNvPicPr>
          <p:nvPr/>
        </p:nvPicPr>
        <p:blipFill>
          <a:blip r:embed="rId3">
            <a:extLst>
              <a:ext uri="{28A0092B-C50C-407E-A947-70E740481C1C}">
                <a14:useLocalDpi xmlns:a14="http://schemas.microsoft.com/office/drawing/2010/main" val="0"/>
              </a:ext>
            </a:extLst>
          </a:blip>
          <a:srcRect l="833" r="833"/>
          <a:stretch>
            <a:fillRect/>
          </a:stretch>
        </p:blipFill>
        <p:spPr bwMode="auto">
          <a:xfrm>
            <a:off x="0" y="2119365"/>
            <a:ext cx="914400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044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90057"/>
            <a:ext cx="4040188" cy="639762"/>
          </a:xfrm>
        </p:spPr>
        <p:txBody>
          <a:bodyPr/>
          <a:lstStyle/>
          <a:p>
            <a:r>
              <a:rPr lang="en-US" sz="2400" dirty="0" smtClean="0">
                <a:solidFill>
                  <a:schemeClr val="bg2"/>
                </a:solidFill>
              </a:rPr>
              <a:t>Occupancy Classifications </a:t>
            </a:r>
          </a:p>
          <a:p>
            <a:r>
              <a:rPr lang="en-US" sz="2400" dirty="0" smtClean="0">
                <a:solidFill>
                  <a:schemeClr val="bg2"/>
                </a:solidFill>
              </a:rPr>
              <a:t>(NFPA 101 – Chapter 6)</a:t>
            </a:r>
            <a:endParaRPr lang="en-US" sz="2400" dirty="0">
              <a:solidFill>
                <a:schemeClr val="bg2"/>
              </a:solidFill>
            </a:endParaRPr>
          </a:p>
        </p:txBody>
      </p:sp>
      <p:sp>
        <p:nvSpPr>
          <p:cNvPr id="119812" name="Rectangle 4"/>
          <p:cNvSpPr>
            <a:spLocks noGrp="1" noChangeArrowheads="1"/>
          </p:cNvSpPr>
          <p:nvPr>
            <p:ph sz="half" idx="2"/>
          </p:nvPr>
        </p:nvSpPr>
        <p:spPr>
          <a:xfrm>
            <a:off x="457200" y="1276779"/>
            <a:ext cx="4040188" cy="4813781"/>
          </a:xfrm>
        </p:spPr>
        <p:txBody>
          <a:bodyPr/>
          <a:lstStyle/>
          <a:p>
            <a:pPr marL="285750" indent="-285750">
              <a:buFont typeface="Arial" pitchFamily="34" charset="0"/>
              <a:buChar char="•"/>
            </a:pPr>
            <a:r>
              <a:rPr lang="en-US" sz="2300" dirty="0" smtClean="0"/>
              <a:t>Assembly</a:t>
            </a:r>
          </a:p>
          <a:p>
            <a:pPr marL="285750" indent="-285750">
              <a:buFont typeface="Arial" pitchFamily="34" charset="0"/>
              <a:buChar char="•"/>
            </a:pPr>
            <a:r>
              <a:rPr lang="en-US" sz="2300" dirty="0" smtClean="0"/>
              <a:t>Educational</a:t>
            </a:r>
          </a:p>
          <a:p>
            <a:pPr marL="285750" indent="-285750">
              <a:buFont typeface="Arial" pitchFamily="34" charset="0"/>
              <a:buChar char="•"/>
            </a:pPr>
            <a:r>
              <a:rPr lang="en-US" sz="2300" dirty="0" smtClean="0"/>
              <a:t>Day Care</a:t>
            </a:r>
          </a:p>
          <a:p>
            <a:pPr marL="285750" indent="-285750">
              <a:buFont typeface="Arial" pitchFamily="34" charset="0"/>
              <a:buChar char="•"/>
            </a:pPr>
            <a:r>
              <a:rPr lang="en-US" sz="2300" dirty="0" smtClean="0"/>
              <a:t>Health Care</a:t>
            </a:r>
          </a:p>
          <a:p>
            <a:pPr marL="285750" indent="-285750">
              <a:buFont typeface="Arial" pitchFamily="34" charset="0"/>
              <a:buChar char="•"/>
            </a:pPr>
            <a:r>
              <a:rPr lang="en-US" sz="2300" dirty="0" smtClean="0"/>
              <a:t>Ambulatory Health Care</a:t>
            </a:r>
          </a:p>
          <a:p>
            <a:pPr marL="285750" indent="-285750">
              <a:buFont typeface="Arial" pitchFamily="34" charset="0"/>
              <a:buChar char="•"/>
            </a:pPr>
            <a:r>
              <a:rPr lang="en-US" sz="2300" dirty="0" smtClean="0"/>
              <a:t>Detention and Correctional</a:t>
            </a:r>
          </a:p>
          <a:p>
            <a:pPr marL="285750" indent="-285750">
              <a:buFont typeface="Arial" pitchFamily="34" charset="0"/>
              <a:buChar char="•"/>
            </a:pPr>
            <a:r>
              <a:rPr lang="en-US" sz="2300" dirty="0" smtClean="0"/>
              <a:t>Residential</a:t>
            </a:r>
          </a:p>
          <a:p>
            <a:pPr marL="285750" indent="-285750">
              <a:buFont typeface="Arial" pitchFamily="34" charset="0"/>
              <a:buChar char="•"/>
            </a:pPr>
            <a:r>
              <a:rPr lang="en-US" sz="2300" dirty="0" smtClean="0"/>
              <a:t>Residential Board and Care</a:t>
            </a:r>
          </a:p>
          <a:p>
            <a:pPr marL="285750" indent="-285750">
              <a:buFont typeface="Arial" pitchFamily="34" charset="0"/>
              <a:buChar char="•"/>
            </a:pPr>
            <a:r>
              <a:rPr lang="en-US" sz="2300" dirty="0" smtClean="0"/>
              <a:t>Business</a:t>
            </a:r>
          </a:p>
          <a:p>
            <a:pPr marL="285750" indent="-285750">
              <a:buFont typeface="Arial" pitchFamily="34" charset="0"/>
              <a:buChar char="•"/>
            </a:pPr>
            <a:r>
              <a:rPr lang="en-US" sz="2300" dirty="0" smtClean="0"/>
              <a:t>Mercantile</a:t>
            </a:r>
          </a:p>
          <a:p>
            <a:pPr marL="285750" indent="-285750">
              <a:buFont typeface="Arial" pitchFamily="34" charset="0"/>
              <a:buChar char="•"/>
            </a:pPr>
            <a:r>
              <a:rPr lang="en-US" sz="2300" dirty="0" smtClean="0"/>
              <a:t>Industrial</a:t>
            </a:r>
          </a:p>
          <a:p>
            <a:pPr marL="285750" indent="-285750">
              <a:buFont typeface="Arial" pitchFamily="34" charset="0"/>
              <a:buChar char="•"/>
            </a:pPr>
            <a:r>
              <a:rPr lang="en-US" sz="2300" dirty="0" smtClean="0"/>
              <a:t>Storage</a:t>
            </a:r>
          </a:p>
        </p:txBody>
      </p:sp>
      <p:sp>
        <p:nvSpPr>
          <p:cNvPr id="3" name="Text Placeholder 2"/>
          <p:cNvSpPr>
            <a:spLocks noGrp="1"/>
          </p:cNvSpPr>
          <p:nvPr>
            <p:ph type="body" sz="quarter" idx="3"/>
          </p:nvPr>
        </p:nvSpPr>
        <p:spPr>
          <a:xfrm>
            <a:off x="4938947" y="490057"/>
            <a:ext cx="4041775" cy="639762"/>
          </a:xfrm>
        </p:spPr>
        <p:txBody>
          <a:bodyPr/>
          <a:lstStyle/>
          <a:p>
            <a:r>
              <a:rPr lang="en-US" sz="2400" dirty="0" smtClean="0">
                <a:solidFill>
                  <a:schemeClr val="bg2"/>
                </a:solidFill>
              </a:rPr>
              <a:t>Use Groups </a:t>
            </a:r>
          </a:p>
          <a:p>
            <a:r>
              <a:rPr lang="en-US" sz="2400" dirty="0" smtClean="0">
                <a:solidFill>
                  <a:schemeClr val="bg2"/>
                </a:solidFill>
              </a:rPr>
              <a:t>(IBC – Chapter 3)</a:t>
            </a:r>
            <a:endParaRPr lang="en-US" sz="2400" dirty="0">
              <a:solidFill>
                <a:schemeClr val="bg2"/>
              </a:solidFill>
            </a:endParaRPr>
          </a:p>
        </p:txBody>
      </p:sp>
      <p:sp>
        <p:nvSpPr>
          <p:cNvPr id="4" name="Content Placeholder 3"/>
          <p:cNvSpPr>
            <a:spLocks noGrp="1"/>
          </p:cNvSpPr>
          <p:nvPr>
            <p:ph sz="quarter" idx="4"/>
          </p:nvPr>
        </p:nvSpPr>
        <p:spPr>
          <a:xfrm>
            <a:off x="4938947" y="1276779"/>
            <a:ext cx="4041775" cy="4813781"/>
          </a:xfrm>
        </p:spPr>
        <p:txBody>
          <a:bodyPr/>
          <a:lstStyle/>
          <a:p>
            <a:pPr marL="285750" indent="-285750">
              <a:buFont typeface="Arial" pitchFamily="34" charset="0"/>
              <a:buChar char="•"/>
            </a:pPr>
            <a:r>
              <a:rPr lang="en-US" sz="2300" dirty="0"/>
              <a:t>Assembly</a:t>
            </a:r>
          </a:p>
          <a:p>
            <a:pPr marL="285750" indent="-285750">
              <a:buFont typeface="Arial" pitchFamily="34" charset="0"/>
              <a:buChar char="•"/>
            </a:pPr>
            <a:r>
              <a:rPr lang="en-US" sz="2300" dirty="0"/>
              <a:t>Business</a:t>
            </a:r>
          </a:p>
          <a:p>
            <a:pPr marL="285750" indent="-285750">
              <a:buFont typeface="Arial" pitchFamily="34" charset="0"/>
              <a:buChar char="•"/>
            </a:pPr>
            <a:r>
              <a:rPr lang="en-US" sz="2300" dirty="0"/>
              <a:t>Educational</a:t>
            </a:r>
          </a:p>
          <a:p>
            <a:pPr marL="285750" indent="-285750">
              <a:buFont typeface="Arial" pitchFamily="34" charset="0"/>
              <a:buChar char="•"/>
            </a:pPr>
            <a:r>
              <a:rPr lang="en-US" sz="2300" dirty="0"/>
              <a:t>Factory and Industrial</a:t>
            </a:r>
          </a:p>
          <a:p>
            <a:pPr marL="285750" indent="-285750">
              <a:buFont typeface="Arial" pitchFamily="34" charset="0"/>
              <a:buChar char="•"/>
            </a:pPr>
            <a:r>
              <a:rPr lang="en-US" sz="2300" dirty="0"/>
              <a:t>High Hazard</a:t>
            </a:r>
          </a:p>
          <a:p>
            <a:pPr marL="285750" indent="-285750">
              <a:buFont typeface="Arial" pitchFamily="34" charset="0"/>
              <a:buChar char="•"/>
            </a:pPr>
            <a:r>
              <a:rPr lang="en-US" sz="2300" dirty="0"/>
              <a:t>Institutional</a:t>
            </a:r>
          </a:p>
          <a:p>
            <a:pPr marL="285750" indent="-285750">
              <a:buFont typeface="Arial" pitchFamily="34" charset="0"/>
              <a:buChar char="•"/>
            </a:pPr>
            <a:r>
              <a:rPr lang="en-US" sz="2300" dirty="0"/>
              <a:t>Mercantile</a:t>
            </a:r>
          </a:p>
          <a:p>
            <a:pPr marL="285750" indent="-285750">
              <a:buFont typeface="Arial" pitchFamily="34" charset="0"/>
              <a:buChar char="•"/>
            </a:pPr>
            <a:r>
              <a:rPr lang="en-US" sz="2300" dirty="0"/>
              <a:t>Residential</a:t>
            </a:r>
          </a:p>
          <a:p>
            <a:pPr marL="285750" indent="-285750">
              <a:buFont typeface="Arial" pitchFamily="34" charset="0"/>
              <a:buChar char="•"/>
            </a:pPr>
            <a:r>
              <a:rPr lang="en-US" sz="2300" dirty="0"/>
              <a:t>Storage</a:t>
            </a:r>
          </a:p>
          <a:p>
            <a:pPr marL="285750" indent="-285750">
              <a:buFont typeface="Arial" pitchFamily="34" charset="0"/>
              <a:buChar char="•"/>
            </a:pPr>
            <a:r>
              <a:rPr lang="en-US" sz="2300" dirty="0"/>
              <a:t>Utility &amp; </a:t>
            </a:r>
            <a:r>
              <a:rPr lang="en-US" sz="2300" dirty="0" smtClean="0"/>
              <a:t>Maintenance</a:t>
            </a:r>
          </a:p>
          <a:p>
            <a:pPr marL="285750" indent="-285750">
              <a:buFont typeface="Arial" pitchFamily="34" charset="0"/>
              <a:buChar char="•"/>
            </a:pPr>
            <a:endParaRPr lang="en-US" sz="2300" dirty="0"/>
          </a:p>
          <a:p>
            <a:pPr marL="285750" indent="-285750">
              <a:buFont typeface="Arial" pitchFamily="34" charset="0"/>
              <a:buChar char="•"/>
            </a:pPr>
            <a:r>
              <a:rPr lang="en-US" sz="2300" dirty="0" smtClean="0"/>
              <a:t>Most are divided into sub-categories</a:t>
            </a:r>
            <a:endParaRPr lang="en-US" sz="2300" dirty="0"/>
          </a:p>
          <a:p>
            <a:endParaRPr lang="en-US" sz="23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3 – Life Safety</a:t>
            </a:r>
            <a:endParaRPr lang="en-US" dirty="0"/>
          </a:p>
        </p:txBody>
      </p:sp>
      <p:sp>
        <p:nvSpPr>
          <p:cNvPr id="3" name="Text Placeholder 2"/>
          <p:cNvSpPr>
            <a:spLocks noGrp="1"/>
          </p:cNvSpPr>
          <p:nvPr>
            <p:ph type="body" sz="half" idx="1"/>
          </p:nvPr>
        </p:nvSpPr>
        <p:spPr>
          <a:xfrm>
            <a:off x="381000" y="1420586"/>
            <a:ext cx="7773444" cy="4446814"/>
          </a:xfrm>
        </p:spPr>
        <p:txBody>
          <a:bodyPr/>
          <a:lstStyle/>
          <a:p>
            <a:pPr marL="342900" indent="-342900">
              <a:buFont typeface="Arial" pitchFamily="34" charset="0"/>
              <a:buChar char="•"/>
            </a:pPr>
            <a:r>
              <a:rPr lang="en-US" sz="2400" dirty="0" smtClean="0"/>
              <a:t>IBC – NFPA 101 </a:t>
            </a:r>
            <a:r>
              <a:rPr lang="en-US" sz="2400" dirty="0"/>
              <a:t>– </a:t>
            </a:r>
            <a:r>
              <a:rPr lang="en-US" sz="2400" dirty="0" smtClean="0"/>
              <a:t>IFC</a:t>
            </a:r>
          </a:p>
          <a:p>
            <a:pPr marL="342900" indent="-342900">
              <a:buFont typeface="Arial" pitchFamily="34" charset="0"/>
              <a:buChar char="•"/>
            </a:pPr>
            <a:r>
              <a:rPr lang="en-US" sz="2400" dirty="0" smtClean="0"/>
              <a:t>Occupancy Types – Use Groups</a:t>
            </a:r>
          </a:p>
          <a:p>
            <a:pPr marL="342900" indent="-342900">
              <a:buFont typeface="Arial" pitchFamily="34" charset="0"/>
              <a:buChar char="•"/>
            </a:pPr>
            <a:r>
              <a:rPr lang="en-US" sz="2400" dirty="0" smtClean="0"/>
              <a:t>Occupied vs. Unoccupied</a:t>
            </a:r>
          </a:p>
          <a:p>
            <a:pPr marL="342900" indent="-342900">
              <a:buFont typeface="Arial" pitchFamily="34" charset="0"/>
              <a:buChar char="•"/>
            </a:pPr>
            <a:r>
              <a:rPr lang="en-US" sz="2400" dirty="0" smtClean="0"/>
              <a:t>Opening </a:t>
            </a:r>
            <a:r>
              <a:rPr lang="en-US" sz="2400" dirty="0" err="1" smtClean="0"/>
              <a:t>Protectives</a:t>
            </a:r>
            <a:endParaRPr lang="en-US" sz="2400" dirty="0" smtClean="0"/>
          </a:p>
          <a:p>
            <a:pPr marL="342900" indent="-342900">
              <a:buFont typeface="Arial" pitchFamily="34" charset="0"/>
              <a:buChar char="•"/>
            </a:pPr>
            <a:r>
              <a:rPr lang="en-US" sz="2400" dirty="0" smtClean="0"/>
              <a:t>Means of Egress</a:t>
            </a:r>
          </a:p>
          <a:p>
            <a:pPr marL="636588" lvl="1" indent="-293688">
              <a:buFont typeface="Arial" pitchFamily="34" charset="0"/>
              <a:buChar char="•"/>
            </a:pPr>
            <a:r>
              <a:rPr lang="en-US" sz="2400" dirty="0"/>
              <a:t>t</a:t>
            </a:r>
            <a:r>
              <a:rPr lang="en-US" sz="2400" dirty="0" smtClean="0"/>
              <a:t>ravel distance, common path of travel, dead end corridors</a:t>
            </a:r>
          </a:p>
          <a:p>
            <a:pPr marL="636588" lvl="1" indent="-293688">
              <a:buFont typeface="Arial" pitchFamily="34" charset="0"/>
              <a:buChar char="•"/>
            </a:pPr>
            <a:r>
              <a:rPr lang="en-US" sz="2400" dirty="0" smtClean="0"/>
              <a:t>clear width, projections, and door swing</a:t>
            </a:r>
          </a:p>
          <a:p>
            <a:pPr marL="636588" lvl="1" indent="-293688">
              <a:buFont typeface="Arial" pitchFamily="34" charset="0"/>
              <a:buChar char="•"/>
            </a:pPr>
            <a:r>
              <a:rPr lang="en-US" sz="2400" dirty="0" smtClean="0"/>
              <a:t>opening force and auto operators</a:t>
            </a:r>
          </a:p>
          <a:p>
            <a:pPr marL="636588" lvl="1" indent="-293688">
              <a:buFont typeface="Arial" pitchFamily="34" charset="0"/>
              <a:buChar char="•"/>
            </a:pPr>
            <a:r>
              <a:rPr lang="en-US" sz="2400" dirty="0" smtClean="0"/>
              <a:t>unlatching, bolts, hardware operation and height</a:t>
            </a:r>
          </a:p>
          <a:p>
            <a:pPr marL="636588" lvl="1" indent="-293688">
              <a:buFont typeface="Arial" pitchFamily="34" charset="0"/>
              <a:buChar char="•"/>
            </a:pPr>
            <a:r>
              <a:rPr lang="en-US" sz="2400" dirty="0" smtClean="0"/>
              <a:t>panic hardware</a:t>
            </a:r>
          </a:p>
          <a:p>
            <a:pPr lvl="1"/>
            <a:endParaRPr lang="en-US" dirty="0" smtClean="0"/>
          </a:p>
          <a:p>
            <a:endParaRPr lang="en-US" dirty="0"/>
          </a:p>
        </p:txBody>
      </p:sp>
    </p:spTree>
    <p:extLst>
      <p:ext uri="{BB962C8B-B14F-4D97-AF65-F5344CB8AC3E}">
        <p14:creationId xmlns:p14="http://schemas.microsoft.com/office/powerpoint/2010/main" val="4225634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Text Placeholder 2"/>
          <p:cNvSpPr>
            <a:spLocks noGrp="1"/>
          </p:cNvSpPr>
          <p:nvPr>
            <p:ph type="body" sz="half" idx="1"/>
          </p:nvPr>
        </p:nvSpPr>
        <p:spPr>
          <a:xfrm>
            <a:off x="381000" y="1752600"/>
            <a:ext cx="8240486" cy="4114800"/>
          </a:xfrm>
        </p:spPr>
        <p:txBody>
          <a:bodyPr/>
          <a:lstStyle/>
          <a:p>
            <a:pPr marL="342900" indent="-342900">
              <a:buFont typeface="Arial" pitchFamily="34" charset="0"/>
              <a:buChar char="•"/>
            </a:pPr>
            <a:r>
              <a:rPr lang="en-US" sz="2400" dirty="0" smtClean="0"/>
              <a:t>Find at least one non-compliant egress door.  </a:t>
            </a:r>
          </a:p>
          <a:p>
            <a:pPr marL="342900" indent="-342900">
              <a:buFont typeface="Arial" pitchFamily="34" charset="0"/>
              <a:buChar char="•"/>
            </a:pPr>
            <a:r>
              <a:rPr lang="en-US" sz="2400" dirty="0" smtClean="0"/>
              <a:t>Photograph the issue and find the applicable paragraph in the 2009 IBC and 2009 NFPA 101 (</a:t>
            </a:r>
            <a:r>
              <a:rPr lang="en-US" sz="2400" dirty="0" err="1" smtClean="0"/>
              <a:t>ie</a:t>
            </a:r>
            <a:r>
              <a:rPr lang="en-US" sz="2400" dirty="0" smtClean="0"/>
              <a:t>. the paragraph that requires one motion to unlatch, or panic hardware, etc.).  </a:t>
            </a:r>
          </a:p>
          <a:p>
            <a:pPr marL="342900" indent="-342900">
              <a:buFont typeface="Arial" pitchFamily="34" charset="0"/>
              <a:buChar char="•"/>
            </a:pPr>
            <a:r>
              <a:rPr lang="en-US" sz="2400" dirty="0" smtClean="0"/>
              <a:t>Email photos and documentation to lori.greene@allegion.com. </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149" y="103576"/>
            <a:ext cx="4611170" cy="67026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39585" y="0"/>
            <a:ext cx="904415" cy="461665"/>
          </a:xfrm>
          <a:prstGeom prst="rect">
            <a:avLst/>
          </a:prstGeom>
          <a:noFill/>
        </p:spPr>
        <p:txBody>
          <a:bodyPr wrap="none" rtlCol="0">
            <a:spAutoFit/>
          </a:bodyPr>
          <a:lstStyle/>
          <a:p>
            <a:r>
              <a:rPr lang="en-US" dirty="0" smtClean="0"/>
              <a:t>P102</a:t>
            </a:r>
            <a:endParaRPr lang="en-US" dirty="0"/>
          </a:p>
        </p:txBody>
      </p:sp>
    </p:spTree>
    <p:extLst>
      <p:ext uri="{BB962C8B-B14F-4D97-AF65-F5344CB8AC3E}">
        <p14:creationId xmlns:p14="http://schemas.microsoft.com/office/powerpoint/2010/main" val="1658307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Occupancy Classifications and Use Groups</a:t>
            </a:r>
            <a:br>
              <a:rPr lang="en-US" dirty="0" smtClean="0"/>
            </a:br>
            <a:r>
              <a:rPr lang="en-US" dirty="0" smtClean="0"/>
              <a:t>Some are a little tricky…</a:t>
            </a:r>
            <a:endParaRPr lang="en-US" dirty="0"/>
          </a:p>
        </p:txBody>
      </p:sp>
      <p:sp>
        <p:nvSpPr>
          <p:cNvPr id="7" name="Content Placeholder 6"/>
          <p:cNvSpPr>
            <a:spLocks noGrp="1"/>
          </p:cNvSpPr>
          <p:nvPr>
            <p:ph idx="1"/>
          </p:nvPr>
        </p:nvSpPr>
        <p:spPr>
          <a:xfrm>
            <a:off x="457199" y="1387929"/>
            <a:ext cx="8425543" cy="4436925"/>
          </a:xfrm>
        </p:spPr>
        <p:txBody>
          <a:bodyPr/>
          <a:lstStyle/>
          <a:p>
            <a:pPr marL="285750" indent="-285750">
              <a:buFont typeface="Arial" pitchFamily="34" charset="0"/>
              <a:buChar char="•"/>
            </a:pPr>
            <a:r>
              <a:rPr lang="en-US" sz="2400" dirty="0" smtClean="0"/>
              <a:t>A college classroom building is a Business occupancy, but if a college classroom holds 50 or more, it is an Assembly occupancy.</a:t>
            </a:r>
          </a:p>
          <a:p>
            <a:pPr marL="285750" indent="-285750">
              <a:buFont typeface="Arial" pitchFamily="34" charset="0"/>
              <a:buChar char="•"/>
            </a:pPr>
            <a:r>
              <a:rPr lang="en-US" sz="2400" dirty="0" smtClean="0"/>
              <a:t>NFPA 101’s Ambulatory Health Care occupancy is usually considered Group B (Business) for the IBC.</a:t>
            </a:r>
          </a:p>
          <a:p>
            <a:pPr marL="285750" indent="-285750">
              <a:buFont typeface="Arial" pitchFamily="34" charset="0"/>
              <a:buChar char="•"/>
            </a:pPr>
            <a:r>
              <a:rPr lang="en-US" sz="2400" dirty="0" smtClean="0"/>
              <a:t>Child day care centers are considered Day Care occupancies per NFPA 101, but may be I (Institutional) or E (Educational) use groups per the IBC.</a:t>
            </a:r>
          </a:p>
          <a:p>
            <a:pPr marL="285750" indent="-285750">
              <a:buFont typeface="Arial" pitchFamily="34" charset="0"/>
              <a:buChar char="•"/>
            </a:pPr>
            <a:r>
              <a:rPr lang="en-US" sz="2400" dirty="0" smtClean="0"/>
              <a:t>A training room within an office building is not considered an Assembly use group by the IBC unless it has an occupant load of 50 or more, or is over 750 sq. ft. in area.</a:t>
            </a:r>
          </a:p>
          <a:p>
            <a:pPr marL="285750" indent="-285750">
              <a:buFont typeface="Arial" pitchFamily="34" charset="0"/>
              <a:buChar char="•"/>
            </a:pPr>
            <a:r>
              <a:rPr lang="en-US" sz="2400" dirty="0" smtClean="0"/>
              <a:t>NFPA 101’s Health Care, Board &amp; Care, Detention &amp; Correctional are all I (Institutional) use groups per the IBC.</a:t>
            </a:r>
          </a:p>
          <a:p>
            <a:pPr marL="285750" indent="-285750">
              <a:buFont typeface="Arial" pitchFamily="34" charset="0"/>
              <a:buChar char="•"/>
            </a:pPr>
            <a:endParaRPr lang="en-US" sz="2400" dirty="0" smtClean="0"/>
          </a:p>
        </p:txBody>
      </p:sp>
    </p:spTree>
    <p:extLst>
      <p:ext uri="{BB962C8B-B14F-4D97-AF65-F5344CB8AC3E}">
        <p14:creationId xmlns:p14="http://schemas.microsoft.com/office/powerpoint/2010/main" val="3328287068"/>
      </p:ext>
    </p:extLst>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Occupancies (NFPA 101)</a:t>
            </a:r>
            <a:endParaRPr lang="en-US" dirty="0"/>
          </a:p>
        </p:txBody>
      </p:sp>
      <p:sp>
        <p:nvSpPr>
          <p:cNvPr id="7" name="Content Placeholder 6"/>
          <p:cNvSpPr>
            <a:spLocks noGrp="1"/>
          </p:cNvSpPr>
          <p:nvPr>
            <p:ph idx="1"/>
          </p:nvPr>
        </p:nvSpPr>
        <p:spPr/>
        <p:txBody>
          <a:bodyPr/>
          <a:lstStyle/>
          <a:p>
            <a:pPr marL="285750" indent="-285750">
              <a:buFont typeface="Arial" pitchFamily="34" charset="0"/>
              <a:buChar char="•"/>
            </a:pPr>
            <a:r>
              <a:rPr lang="en-US" sz="2400" b="1" dirty="0"/>
              <a:t>6.1.14.2.1 Multiple Occupancy. </a:t>
            </a:r>
            <a:r>
              <a:rPr lang="en-US" sz="2400" dirty="0"/>
              <a:t>A building or structure </a:t>
            </a:r>
            <a:r>
              <a:rPr lang="en-US" sz="2400" dirty="0" smtClean="0"/>
              <a:t>in which </a:t>
            </a:r>
            <a:r>
              <a:rPr lang="en-US" sz="2400" dirty="0"/>
              <a:t>two or more classes of occupancy exist.</a:t>
            </a:r>
          </a:p>
          <a:p>
            <a:pPr marL="685800" lvl="1" indent="-392113">
              <a:buFont typeface="Arial" pitchFamily="34" charset="0"/>
              <a:buChar char="•"/>
            </a:pPr>
            <a:r>
              <a:rPr lang="en-US" sz="2400" b="1" dirty="0"/>
              <a:t>6.1.14.2.2 Mixed Occupancy. </a:t>
            </a:r>
            <a:r>
              <a:rPr lang="en-US" sz="2400" dirty="0"/>
              <a:t>A multiple occupancy </a:t>
            </a:r>
            <a:r>
              <a:rPr lang="en-US" sz="2400" dirty="0" smtClean="0"/>
              <a:t>where the </a:t>
            </a:r>
            <a:r>
              <a:rPr lang="en-US" sz="2400" dirty="0"/>
              <a:t>occupancies are </a:t>
            </a:r>
            <a:r>
              <a:rPr lang="en-US" sz="2400" u="sng" dirty="0"/>
              <a:t>intermingled</a:t>
            </a:r>
            <a:r>
              <a:rPr lang="en-US" sz="2400" dirty="0" smtClean="0"/>
              <a:t>. (follow most stringent requirements throughout)</a:t>
            </a:r>
            <a:endParaRPr lang="en-US" sz="2400" dirty="0"/>
          </a:p>
          <a:p>
            <a:pPr marL="685800" lvl="1" indent="-392113">
              <a:buFont typeface="Arial" pitchFamily="34" charset="0"/>
              <a:buChar char="•"/>
            </a:pPr>
            <a:r>
              <a:rPr lang="en-US" sz="2400" b="1" dirty="0"/>
              <a:t>6.1.14.2.3 Separated Occupancy. </a:t>
            </a:r>
            <a:r>
              <a:rPr lang="en-US" sz="2400" dirty="0"/>
              <a:t>A multiple </a:t>
            </a:r>
            <a:r>
              <a:rPr lang="en-US" sz="2400" dirty="0" smtClean="0"/>
              <a:t>occupancy where </a:t>
            </a:r>
            <a:r>
              <a:rPr lang="en-US" sz="2400" dirty="0"/>
              <a:t>the occupancies are </a:t>
            </a:r>
            <a:r>
              <a:rPr lang="en-US" sz="2400" u="sng" dirty="0"/>
              <a:t>separated by fire </a:t>
            </a:r>
            <a:r>
              <a:rPr lang="en-US" sz="2400" u="sng" dirty="0" smtClean="0"/>
              <a:t>resistance–rated assemblies</a:t>
            </a:r>
            <a:r>
              <a:rPr lang="en-US" sz="2400" dirty="0" smtClean="0"/>
              <a:t>. </a:t>
            </a:r>
            <a:r>
              <a:rPr lang="en-US" sz="2400" dirty="0"/>
              <a:t> </a:t>
            </a:r>
            <a:r>
              <a:rPr lang="en-US" sz="2400" dirty="0" smtClean="0"/>
              <a:t>(follow separate requirements for each area)</a:t>
            </a:r>
            <a:endParaRPr lang="en-US" sz="2400" dirty="0"/>
          </a:p>
        </p:txBody>
      </p:sp>
    </p:spTree>
    <p:extLst>
      <p:ext uri="{BB962C8B-B14F-4D97-AF65-F5344CB8AC3E}">
        <p14:creationId xmlns:p14="http://schemas.microsoft.com/office/powerpoint/2010/main" val="240366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of Contents (NFPA 101)</a:t>
            </a:r>
            <a:endParaRPr lang="en-US" dirty="0"/>
          </a:p>
        </p:txBody>
      </p:sp>
      <p:sp>
        <p:nvSpPr>
          <p:cNvPr id="7" name="Content Placeholder 6"/>
          <p:cNvSpPr>
            <a:spLocks noGrp="1"/>
          </p:cNvSpPr>
          <p:nvPr>
            <p:ph idx="1"/>
          </p:nvPr>
        </p:nvSpPr>
        <p:spPr/>
        <p:txBody>
          <a:bodyPr/>
          <a:lstStyle/>
          <a:p>
            <a:pPr marL="342900" indent="-342900">
              <a:buFont typeface="Arial" pitchFamily="34" charset="0"/>
              <a:buChar char="•"/>
            </a:pPr>
            <a:r>
              <a:rPr lang="en-US" sz="2400" b="1" dirty="0"/>
              <a:t>6.2.2.2* Low Hazard Contents. </a:t>
            </a:r>
            <a:r>
              <a:rPr lang="en-US" sz="2400" dirty="0"/>
              <a:t>Low hazard contents shall </a:t>
            </a:r>
            <a:r>
              <a:rPr lang="en-US" sz="2400" dirty="0" smtClean="0"/>
              <a:t>be classified </a:t>
            </a:r>
            <a:r>
              <a:rPr lang="en-US" sz="2400" dirty="0"/>
              <a:t>as those of such low combustibility that no </a:t>
            </a:r>
            <a:r>
              <a:rPr lang="en-US" sz="2400" dirty="0" smtClean="0"/>
              <a:t>self propagating fire </a:t>
            </a:r>
            <a:r>
              <a:rPr lang="en-US" sz="2400" dirty="0"/>
              <a:t>therein can occur.</a:t>
            </a:r>
          </a:p>
          <a:p>
            <a:pPr marL="342900" indent="-342900">
              <a:buFont typeface="Arial" pitchFamily="34" charset="0"/>
              <a:buChar char="•"/>
            </a:pPr>
            <a:r>
              <a:rPr lang="en-US" sz="2400" b="1" dirty="0"/>
              <a:t>6.2.2.3* Ordinary Hazard Contents. </a:t>
            </a:r>
            <a:r>
              <a:rPr lang="en-US" sz="2400" dirty="0"/>
              <a:t>Ordinary hazard </a:t>
            </a:r>
            <a:r>
              <a:rPr lang="en-US" sz="2400" dirty="0" smtClean="0"/>
              <a:t>contents shall </a:t>
            </a:r>
            <a:r>
              <a:rPr lang="en-US" sz="2400" dirty="0"/>
              <a:t>be classified as those that are likely to burn with </a:t>
            </a:r>
            <a:r>
              <a:rPr lang="en-US" sz="2400" dirty="0" smtClean="0"/>
              <a:t>moderate rapidity </a:t>
            </a:r>
            <a:r>
              <a:rPr lang="en-US" sz="2400" dirty="0"/>
              <a:t>or to give off a considerable volume of smoke</a:t>
            </a:r>
            <a:r>
              <a:rPr lang="en-US" sz="2400" dirty="0" smtClean="0"/>
              <a:t>.  (most buildings are ordinary hazard)</a:t>
            </a:r>
            <a:endParaRPr lang="en-US" sz="2400" dirty="0"/>
          </a:p>
          <a:p>
            <a:pPr marL="342900" indent="-342900">
              <a:buFont typeface="Arial" pitchFamily="34" charset="0"/>
              <a:buChar char="•"/>
            </a:pPr>
            <a:r>
              <a:rPr lang="en-US" sz="2400" b="1" dirty="0"/>
              <a:t>6.2.2.4* High Hazard Contents. </a:t>
            </a:r>
            <a:r>
              <a:rPr lang="en-US" sz="2400" dirty="0"/>
              <a:t>High hazard contents shall </a:t>
            </a:r>
            <a:r>
              <a:rPr lang="en-US" sz="2400" dirty="0" smtClean="0"/>
              <a:t>be classified </a:t>
            </a:r>
            <a:r>
              <a:rPr lang="en-US" sz="2400" dirty="0"/>
              <a:t>as those that are likely to burn with extreme </a:t>
            </a:r>
            <a:r>
              <a:rPr lang="en-US" sz="2400" dirty="0" smtClean="0"/>
              <a:t>rapidity or </a:t>
            </a:r>
            <a:r>
              <a:rPr lang="en-US" sz="2400" dirty="0"/>
              <a:t>from which explosions are likely.</a:t>
            </a:r>
          </a:p>
        </p:txBody>
      </p:sp>
      <p:sp>
        <p:nvSpPr>
          <p:cNvPr id="8" name="Rectangle 7"/>
          <p:cNvSpPr/>
          <p:nvPr/>
        </p:nvSpPr>
        <p:spPr>
          <a:xfrm>
            <a:off x="702129" y="2808514"/>
            <a:ext cx="8082642" cy="1649186"/>
          </a:xfrm>
          <a:prstGeom prst="rect">
            <a:avLst/>
          </a:prstGeom>
          <a:solidFill>
            <a:srgbClr val="F867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15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According to NFPA 101, when is a building considered “occupied”?</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1927715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571014" cy="609600"/>
          </a:xfrm>
        </p:spPr>
        <p:txBody>
          <a:bodyPr/>
          <a:lstStyle/>
          <a:p>
            <a:r>
              <a:rPr lang="en-US" sz="3000" b="1" dirty="0" smtClean="0">
                <a:latin typeface="+mj-lt"/>
                <a:ea typeface="+mj-ea"/>
                <a:cs typeface="+mj-cs"/>
              </a:rPr>
              <a:t>Occupied vs. </a:t>
            </a:r>
            <a:r>
              <a:rPr lang="en-US" sz="3000" b="1" dirty="0" smtClean="0"/>
              <a:t>Unoccupied (NFPA 101)</a:t>
            </a:r>
            <a:endParaRPr lang="en-US" dirty="0"/>
          </a:p>
        </p:txBody>
      </p:sp>
      <p:sp>
        <p:nvSpPr>
          <p:cNvPr id="3" name="Text Placeholder 2"/>
          <p:cNvSpPr>
            <a:spLocks noGrp="1"/>
          </p:cNvSpPr>
          <p:nvPr>
            <p:ph type="body" sz="half" idx="1"/>
          </p:nvPr>
        </p:nvSpPr>
        <p:spPr>
          <a:xfrm>
            <a:off x="381000" y="1752600"/>
            <a:ext cx="3589751" cy="4114800"/>
          </a:xfrm>
        </p:spPr>
        <p:txBody>
          <a:bodyPr/>
          <a:lstStyle/>
          <a:p>
            <a:pPr marL="342900" indent="-342900">
              <a:buFont typeface="Arial" pitchFamily="34" charset="0"/>
              <a:buChar char="•"/>
            </a:pPr>
            <a:r>
              <a:rPr lang="en-US" sz="2400" dirty="0" smtClean="0"/>
              <a:t>NFPA 101 and IFC – some requirements differ for times when the building is open or </a:t>
            </a:r>
            <a:r>
              <a:rPr lang="en-US" sz="2400" u="sng" dirty="0" smtClean="0"/>
              <a:t>occupied by more than 10 people</a:t>
            </a:r>
            <a:r>
              <a:rPr lang="en-US" sz="2400" dirty="0" smtClean="0"/>
              <a:t>.</a:t>
            </a:r>
          </a:p>
          <a:p>
            <a:pPr marL="342900" indent="-342900">
              <a:buFont typeface="Arial" pitchFamily="34" charset="0"/>
              <a:buChar char="•"/>
            </a:pPr>
            <a:r>
              <a:rPr lang="en-US" sz="2400" dirty="0" smtClean="0"/>
              <a:t>IBC – no difference in requirements for occupied vs. unoccupied </a:t>
            </a:r>
            <a:endParaRPr lang="en-US" sz="2400" dirty="0"/>
          </a:p>
        </p:txBody>
      </p:sp>
      <p:pic>
        <p:nvPicPr>
          <p:cNvPr id="112642" name="Picture 2" descr="http://fastdoors1.com/PhotoAlbums/gallery/Storefront%20Security%20-%20MM9%20Mall%20Grille.jpg"/>
          <p:cNvPicPr>
            <a:picLocks noChangeAspect="1" noChangeArrowheads="1"/>
          </p:cNvPicPr>
          <p:nvPr/>
        </p:nvPicPr>
        <p:blipFill>
          <a:blip r:embed="rId2" cstate="print"/>
          <a:srcRect/>
          <a:stretch>
            <a:fillRect/>
          </a:stretch>
        </p:blipFill>
        <p:spPr bwMode="auto">
          <a:xfrm>
            <a:off x="4126325" y="1826931"/>
            <a:ext cx="4695577" cy="3521683"/>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2"/>
          </p:nvPr>
        </p:nvSpPr>
        <p:spPr>
          <a:xfrm>
            <a:off x="571502" y="3622537"/>
            <a:ext cx="4229097" cy="2993496"/>
          </a:xfrm>
        </p:spPr>
        <p:txBody>
          <a:bodyPr/>
          <a:lstStyle/>
          <a:p>
            <a:pPr marL="342900" lvl="0" indent="-342900" defTabSz="914400" eaLnBrk="0" fontAlgn="base" hangingPunct="0">
              <a:spcAft>
                <a:spcPct val="0"/>
              </a:spcAft>
              <a:buClr>
                <a:srgbClr val="D52B1E"/>
              </a:buClr>
              <a:buSzPct val="110000"/>
              <a:buFontTx/>
              <a:buChar char="•"/>
              <a:defRPr/>
            </a:pPr>
            <a:r>
              <a:rPr lang="en-US" sz="2400" kern="0" dirty="0"/>
              <a:t>Chapter </a:t>
            </a:r>
            <a:r>
              <a:rPr lang="en-US" sz="2400" kern="0" dirty="0" smtClean="0"/>
              <a:t>7                   Means </a:t>
            </a:r>
            <a:r>
              <a:rPr lang="en-US" sz="2400" kern="0" dirty="0"/>
              <a:t>of Egress</a:t>
            </a:r>
          </a:p>
          <a:p>
            <a:pPr marL="342900" lvl="0" indent="-342900" defTabSz="914400" eaLnBrk="0" fontAlgn="base" hangingPunct="0">
              <a:spcAft>
                <a:spcPct val="0"/>
              </a:spcAft>
              <a:buClr>
                <a:srgbClr val="D52B1E"/>
              </a:buClr>
              <a:buSzPct val="110000"/>
              <a:buFontTx/>
              <a:buChar char="•"/>
              <a:defRPr/>
            </a:pPr>
            <a:r>
              <a:rPr lang="en-US" sz="2400" kern="0" dirty="0"/>
              <a:t>Chapter 8 </a:t>
            </a:r>
            <a:r>
              <a:rPr lang="en-US" sz="2400" kern="0" dirty="0" smtClean="0"/>
              <a:t>                    Features </a:t>
            </a:r>
            <a:r>
              <a:rPr lang="en-US" sz="2400" kern="0" dirty="0"/>
              <a:t>of Fire Protection</a:t>
            </a:r>
          </a:p>
          <a:p>
            <a:pPr marL="342900" lvl="0" indent="-342900" defTabSz="914400" eaLnBrk="0" fontAlgn="base" hangingPunct="0">
              <a:spcAft>
                <a:spcPct val="0"/>
              </a:spcAft>
              <a:buClr>
                <a:srgbClr val="D52B1E"/>
              </a:buClr>
              <a:buSzPct val="110000"/>
              <a:buFontTx/>
              <a:buChar char="•"/>
              <a:defRPr/>
            </a:pPr>
            <a:r>
              <a:rPr lang="en-US" sz="2400" kern="0" dirty="0"/>
              <a:t>Chapters 12-42 </a:t>
            </a:r>
            <a:r>
              <a:rPr lang="en-US" sz="2400" kern="0" dirty="0" smtClean="0"/>
              <a:t>Occupancy </a:t>
            </a:r>
            <a:r>
              <a:rPr lang="en-US" sz="2400" kern="0" dirty="0"/>
              <a:t>Chapters</a:t>
            </a:r>
          </a:p>
          <a:p>
            <a:pPr marL="285750" indent="-285750">
              <a:buFont typeface="Arial" pitchFamily="34" charset="0"/>
              <a:buChar char="•"/>
            </a:pPr>
            <a:endParaRPr lang="en-US" sz="2400" dirty="0"/>
          </a:p>
        </p:txBody>
      </p:sp>
      <p:sp>
        <p:nvSpPr>
          <p:cNvPr id="8" name="Content Placeholder 7"/>
          <p:cNvSpPr>
            <a:spLocks noGrp="1"/>
          </p:cNvSpPr>
          <p:nvPr>
            <p:ph sz="quarter" idx="4"/>
          </p:nvPr>
        </p:nvSpPr>
        <p:spPr>
          <a:xfrm>
            <a:off x="5249199" y="3622537"/>
            <a:ext cx="3323302" cy="2993496"/>
          </a:xfrm>
        </p:spPr>
        <p:txBody>
          <a:bodyPr/>
          <a:lstStyle/>
          <a:p>
            <a:pPr marL="285750" indent="-285750">
              <a:buFont typeface="Arial" pitchFamily="34" charset="0"/>
              <a:buChar char="•"/>
            </a:pPr>
            <a:r>
              <a:rPr lang="en-US" sz="2400" dirty="0"/>
              <a:t>Chapter 7  </a:t>
            </a:r>
            <a:r>
              <a:rPr lang="en-US" sz="2400" dirty="0" smtClean="0"/>
              <a:t>                          Fire </a:t>
            </a:r>
            <a:r>
              <a:rPr lang="en-US" sz="2400" dirty="0"/>
              <a:t>and Smoke </a:t>
            </a:r>
            <a:r>
              <a:rPr lang="en-US" sz="2400" dirty="0" smtClean="0"/>
              <a:t>  Protection </a:t>
            </a:r>
            <a:r>
              <a:rPr lang="en-US" sz="2400" dirty="0"/>
              <a:t>Features</a:t>
            </a:r>
          </a:p>
          <a:p>
            <a:pPr marL="285750" indent="-285750">
              <a:buFont typeface="Arial" pitchFamily="34" charset="0"/>
              <a:buChar char="•"/>
            </a:pPr>
            <a:r>
              <a:rPr lang="en-US" sz="2400" dirty="0"/>
              <a:t>Chapter 10  </a:t>
            </a:r>
            <a:r>
              <a:rPr lang="en-US" sz="2400" dirty="0" smtClean="0"/>
              <a:t>                        Means </a:t>
            </a:r>
            <a:r>
              <a:rPr lang="en-US" sz="2400" dirty="0"/>
              <a:t>of Egress</a:t>
            </a:r>
          </a:p>
          <a:p>
            <a:endParaRPr lang="en-US" dirty="0"/>
          </a:p>
        </p:txBody>
      </p:sp>
      <p:pic>
        <p:nvPicPr>
          <p:cNvPr id="10" name="Picture 2" descr="http://sci-engr.com/IBC-2009.jpg"/>
          <p:cNvPicPr>
            <a:picLocks noChangeAspect="1" noChangeArrowheads="1"/>
          </p:cNvPicPr>
          <p:nvPr/>
        </p:nvPicPr>
        <p:blipFill>
          <a:blip r:embed="rId2" cstate="print"/>
          <a:srcRect/>
          <a:stretch>
            <a:fillRect/>
          </a:stretch>
        </p:blipFill>
        <p:spPr bwMode="auto">
          <a:xfrm>
            <a:off x="5303455" y="656243"/>
            <a:ext cx="2007103" cy="2593156"/>
          </a:xfrm>
          <a:prstGeom prst="rect">
            <a:avLst/>
          </a:prstGeom>
          <a:noFill/>
          <a:ln>
            <a:solidFill>
              <a:schemeClr val="tx1"/>
            </a:solidFill>
          </a:ln>
          <a:effectLst>
            <a:outerShdw blurRad="50800" dist="38100" dir="2700000" algn="tl" rotWithShape="0">
              <a:prstClr val="black">
                <a:alpha val="40000"/>
              </a:prstClr>
            </a:outerShdw>
          </a:effectLst>
        </p:spPr>
      </p:pic>
      <p:pic>
        <p:nvPicPr>
          <p:cNvPr id="11" name="Picture 4" descr="http://www.brownbookshop.com/product_images/t/nfpa_101_2012__11899.jpg"/>
          <p:cNvPicPr>
            <a:picLocks noChangeAspect="1" noChangeArrowheads="1"/>
          </p:cNvPicPr>
          <p:nvPr/>
        </p:nvPicPr>
        <p:blipFill>
          <a:blip r:embed="rId3" cstate="print"/>
          <a:srcRect/>
          <a:stretch>
            <a:fillRect/>
          </a:stretch>
        </p:blipFill>
        <p:spPr bwMode="auto">
          <a:xfrm>
            <a:off x="621731" y="623077"/>
            <a:ext cx="1993529" cy="2622119"/>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a:t>
            </a:r>
            <a:r>
              <a:rPr lang="en-US" dirty="0" err="1" smtClean="0"/>
              <a:t>Protectives</a:t>
            </a:r>
            <a:r>
              <a:rPr lang="en-US" dirty="0" smtClean="0"/>
              <a:t> (NFPA 101)</a:t>
            </a:r>
            <a:endParaRPr lang="en-US" dirty="0"/>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122" y="938212"/>
            <a:ext cx="5512307" cy="591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205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137400" cy="609600"/>
          </a:xfrm>
        </p:spPr>
        <p:txBody>
          <a:bodyPr/>
          <a:lstStyle/>
          <a:p>
            <a:pPr lvl="0"/>
            <a:r>
              <a:rPr lang="en-US" dirty="0" smtClean="0"/>
              <a:t>Opening </a:t>
            </a:r>
            <a:r>
              <a:rPr lang="en-US" dirty="0" err="1" smtClean="0"/>
              <a:t>Protectives</a:t>
            </a:r>
            <a:r>
              <a:rPr lang="en-US" dirty="0" smtClean="0"/>
              <a:t> – (IBC)</a:t>
            </a:r>
            <a:endParaRPr lang="en-US" dirty="0"/>
          </a:p>
        </p:txBody>
      </p:sp>
      <p:sp>
        <p:nvSpPr>
          <p:cNvPr id="3" name="Text Placeholder 2"/>
          <p:cNvSpPr>
            <a:spLocks noGrp="1"/>
          </p:cNvSpPr>
          <p:nvPr>
            <p:ph type="body" sz="half" idx="1"/>
          </p:nvPr>
        </p:nvSpPr>
        <p:spPr/>
        <p:txBody>
          <a:bodyPr/>
          <a:lstStyle/>
          <a:p>
            <a:endParaRPr lang="en-US"/>
          </a:p>
        </p:txBody>
      </p:sp>
      <p:sp>
        <p:nvSpPr>
          <p:cNvPr id="4" name="Chart Placeholder 3"/>
          <p:cNvSpPr>
            <a:spLocks noGrp="1"/>
          </p:cNvSpPr>
          <p:nvPr>
            <p:ph type="chart" sz="half" idx="2"/>
          </p:nvPr>
        </p:nvSpPr>
        <p:spPr/>
      </p:sp>
      <p:pic>
        <p:nvPicPr>
          <p:cNvPr id="116738" name="Picture 2" descr="http://idighardware.com/wordpress/wp-content/uploads/2009/03/IBC-715.jpg"/>
          <p:cNvPicPr>
            <a:picLocks noChangeAspect="1" noChangeArrowheads="1"/>
          </p:cNvPicPr>
          <p:nvPr/>
        </p:nvPicPr>
        <p:blipFill>
          <a:blip r:embed="rId2" cstate="print"/>
          <a:srcRect/>
          <a:stretch>
            <a:fillRect/>
          </a:stretch>
        </p:blipFill>
        <p:spPr bwMode="auto">
          <a:xfrm>
            <a:off x="72604" y="1451429"/>
            <a:ext cx="8969797" cy="469038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85800" y="497112"/>
            <a:ext cx="7772400" cy="609600"/>
          </a:xfrm>
        </p:spPr>
        <p:txBody>
          <a:bodyPr/>
          <a:lstStyle/>
          <a:p>
            <a:pPr eaLnBrk="1" hangingPunct="1"/>
            <a:r>
              <a:rPr lang="en-US" smtClean="0"/>
              <a:t>Means of Egress</a:t>
            </a:r>
          </a:p>
        </p:txBody>
      </p:sp>
      <p:sp>
        <p:nvSpPr>
          <p:cNvPr id="120835" name="Rectangle 3"/>
          <p:cNvSpPr>
            <a:spLocks noGrp="1" noChangeArrowheads="1"/>
          </p:cNvSpPr>
          <p:nvPr>
            <p:ph idx="1"/>
          </p:nvPr>
        </p:nvSpPr>
        <p:spPr>
          <a:xfrm>
            <a:off x="685800" y="1433292"/>
            <a:ext cx="3552371" cy="4114800"/>
          </a:xfrm>
        </p:spPr>
        <p:txBody>
          <a:bodyPr/>
          <a:lstStyle/>
          <a:p>
            <a:pPr marL="342900" indent="-342900" eaLnBrk="1" hangingPunct="1">
              <a:buFont typeface="Arial" pitchFamily="34" charset="0"/>
              <a:buChar char="•"/>
            </a:pPr>
            <a:r>
              <a:rPr lang="en-US" sz="2400" dirty="0" smtClean="0"/>
              <a:t>A continuous and unobstructed way of travel from any point in a building or structure to a public way</a:t>
            </a:r>
          </a:p>
          <a:p>
            <a:pPr marL="342900" indent="-342900" eaLnBrk="1" hangingPunct="1">
              <a:buFont typeface="Arial" pitchFamily="34" charset="0"/>
              <a:buChar char="•"/>
            </a:pPr>
            <a:r>
              <a:rPr lang="en-US" sz="2400" dirty="0" smtClean="0"/>
              <a:t>Not every door is an egress door.</a:t>
            </a:r>
          </a:p>
          <a:p>
            <a:pPr marL="342900" indent="-342900" eaLnBrk="1" hangingPunct="1">
              <a:buFont typeface="Arial" pitchFamily="34" charset="0"/>
              <a:buChar char="•"/>
            </a:pPr>
            <a:r>
              <a:rPr lang="en-US" sz="2400" dirty="0" smtClean="0"/>
              <a:t>Not every egress door has an exit sign.</a:t>
            </a:r>
          </a:p>
        </p:txBody>
      </p:sp>
      <p:pic>
        <p:nvPicPr>
          <p:cNvPr id="123906" name="Picture 2" descr="http://www.co.jefferson.tx.us/Purchasing/Bid_Notices/IFB08-084JN/071_219Corridor.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15" r="20515"/>
          <a:stretch/>
        </p:blipFill>
        <p:spPr bwMode="auto">
          <a:xfrm>
            <a:off x="4735286" y="938665"/>
            <a:ext cx="3543300" cy="4506575"/>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47057" y="1877786"/>
            <a:ext cx="1943100" cy="391885"/>
          </a:xfrm>
          <a:prstGeom prst="rect">
            <a:avLst/>
          </a:prstGeom>
          <a:solidFill>
            <a:srgbClr val="F86700">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385" y="587829"/>
            <a:ext cx="5760399" cy="1662861"/>
          </a:xfrm>
        </p:spPr>
        <p:txBody>
          <a:bodyPr>
            <a:normAutofit/>
          </a:bodyPr>
          <a:lstStyle/>
          <a:p>
            <a:r>
              <a:rPr lang="en-US" dirty="0"/>
              <a:t>Decoded 3 – </a:t>
            </a:r>
            <a:br>
              <a:rPr lang="en-US" dirty="0"/>
            </a:br>
            <a:r>
              <a:rPr lang="en-US" dirty="0"/>
              <a:t>Egress and Life Safety</a:t>
            </a:r>
          </a:p>
        </p:txBody>
      </p:sp>
      <p:sp>
        <p:nvSpPr>
          <p:cNvPr id="4" name="TextBox 3"/>
          <p:cNvSpPr txBox="1"/>
          <p:nvPr/>
        </p:nvSpPr>
        <p:spPr>
          <a:xfrm>
            <a:off x="386188" y="2246276"/>
            <a:ext cx="6226883" cy="4154984"/>
          </a:xfrm>
          <a:prstGeom prst="rect">
            <a:avLst/>
          </a:prstGeom>
          <a:noFill/>
        </p:spPr>
        <p:txBody>
          <a:bodyPr wrap="square" rtlCol="0">
            <a:spAutoFit/>
          </a:bodyPr>
          <a:lstStyle/>
          <a:p>
            <a:r>
              <a:rPr lang="en-US" dirty="0" smtClean="0"/>
              <a:t>Audio: 866-430-4132, Code: 781-453-5306</a:t>
            </a:r>
          </a:p>
          <a:p>
            <a:r>
              <a:rPr lang="en-US" dirty="0" smtClean="0"/>
              <a:t>Mute your phone (*6 to mute, #6 to unmute)</a:t>
            </a:r>
          </a:p>
          <a:p>
            <a:r>
              <a:rPr lang="en-US" dirty="0" smtClean="0"/>
              <a:t>This webinar is being recorded.</a:t>
            </a:r>
          </a:p>
          <a:p>
            <a:endParaRPr lang="en-US" dirty="0"/>
          </a:p>
          <a:p>
            <a:r>
              <a:rPr lang="en-US" dirty="0" smtClean="0"/>
              <a:t>If you have approval to take the COR140 Exam, please sign up with Hanne </a:t>
            </a:r>
            <a:r>
              <a:rPr lang="en-US" dirty="0" err="1" smtClean="0"/>
              <a:t>Sevachko</a:t>
            </a:r>
            <a:r>
              <a:rPr lang="en-US" dirty="0" smtClean="0"/>
              <a:t> at DHI by this Thursday.</a:t>
            </a:r>
          </a:p>
          <a:p>
            <a:r>
              <a:rPr lang="en-US" dirty="0"/>
              <a:t>	</a:t>
            </a:r>
            <a:r>
              <a:rPr lang="en-US" dirty="0" smtClean="0"/>
              <a:t>40 multiple-choice questions</a:t>
            </a:r>
          </a:p>
          <a:p>
            <a:r>
              <a:rPr lang="en-US" dirty="0"/>
              <a:t>	</a:t>
            </a:r>
            <a:r>
              <a:rPr lang="en-US" dirty="0" smtClean="0"/>
              <a:t>90 minutes</a:t>
            </a:r>
          </a:p>
          <a:p>
            <a:r>
              <a:rPr lang="en-US" dirty="0" smtClean="0"/>
              <a:t>	open book</a:t>
            </a:r>
          </a:p>
          <a:p>
            <a:r>
              <a:rPr lang="en-US" dirty="0"/>
              <a:t>	</a:t>
            </a:r>
            <a:r>
              <a:rPr lang="en-US" dirty="0" smtClean="0"/>
              <a:t>$375 </a:t>
            </a:r>
            <a:r>
              <a:rPr lang="en-US" sz="2000" dirty="0" smtClean="0"/>
              <a:t>(class is +/- $2000 including travel)</a:t>
            </a:r>
          </a:p>
        </p:txBody>
      </p:sp>
    </p:spTree>
    <p:extLst>
      <p:ext uri="{BB962C8B-B14F-4D97-AF65-F5344CB8AC3E}">
        <p14:creationId xmlns:p14="http://schemas.microsoft.com/office/powerpoint/2010/main" val="2624706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5954" name="Picture 2" descr="http://s3-media3.ak.yelpcdn.com/bphoto/QIMtc4CMe_Ghqr05aeQ5xA/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40"/>
            <a:ext cx="9144000" cy="6858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6978" name="Picture 2" descr="http://idighardware.com/wordpress/wp-content/uploads/2012/04/Pizza-Shop-Ex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24" y="0"/>
            <a:ext cx="5096328" cy="6817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Means of Egress</a:t>
            </a:r>
          </a:p>
        </p:txBody>
      </p:sp>
      <p:sp>
        <p:nvSpPr>
          <p:cNvPr id="123907" name="Rectangle 3"/>
          <p:cNvSpPr>
            <a:spLocks noGrp="1" noChangeArrowheads="1"/>
          </p:cNvSpPr>
          <p:nvPr>
            <p:ph idx="1"/>
          </p:nvPr>
        </p:nvSpPr>
        <p:spPr>
          <a:xfrm>
            <a:off x="685800" y="1502080"/>
            <a:ext cx="4186825" cy="4114800"/>
          </a:xfrm>
        </p:spPr>
        <p:txBody>
          <a:bodyPr/>
          <a:lstStyle/>
          <a:p>
            <a:pPr marL="285750" indent="-285750" eaLnBrk="1" hangingPunct="1">
              <a:buFont typeface="Arial" pitchFamily="34" charset="0"/>
              <a:buChar char="•"/>
            </a:pPr>
            <a:r>
              <a:rPr lang="en-US" sz="2400" dirty="0" smtClean="0">
                <a:solidFill>
                  <a:schemeClr val="bg2"/>
                </a:solidFill>
              </a:rPr>
              <a:t>Exit Access </a:t>
            </a:r>
            <a:r>
              <a:rPr lang="en-US" sz="2400" dirty="0" smtClean="0"/>
              <a:t>– leads from occupied portion to an exit</a:t>
            </a:r>
          </a:p>
          <a:p>
            <a:pPr marL="285750" indent="-285750" eaLnBrk="1" hangingPunct="1">
              <a:buFont typeface="Arial" pitchFamily="34" charset="0"/>
              <a:buChar char="•"/>
            </a:pPr>
            <a:r>
              <a:rPr lang="en-US" sz="2400" dirty="0" smtClean="0">
                <a:solidFill>
                  <a:schemeClr val="bg2"/>
                </a:solidFill>
              </a:rPr>
              <a:t>Exit</a:t>
            </a:r>
            <a:r>
              <a:rPr lang="en-US" sz="2400" dirty="0" smtClean="0"/>
              <a:t> – separated by fire-resistance-rated construction and opening </a:t>
            </a:r>
            <a:r>
              <a:rPr lang="en-US" sz="2400" dirty="0" err="1" smtClean="0"/>
              <a:t>protectives</a:t>
            </a:r>
            <a:r>
              <a:rPr lang="en-US" sz="2400" dirty="0" smtClean="0"/>
              <a:t> to provide a protected path of egress travel</a:t>
            </a:r>
          </a:p>
          <a:p>
            <a:pPr marL="285750" indent="-285750" eaLnBrk="1" hangingPunct="1">
              <a:buFont typeface="Arial" pitchFamily="34" charset="0"/>
              <a:buChar char="•"/>
            </a:pPr>
            <a:r>
              <a:rPr lang="en-US" sz="2400" dirty="0" smtClean="0">
                <a:solidFill>
                  <a:schemeClr val="bg2"/>
                </a:solidFill>
              </a:rPr>
              <a:t>Exit Discharge </a:t>
            </a:r>
            <a:r>
              <a:rPr lang="en-US" sz="2400" dirty="0" smtClean="0"/>
              <a:t>– between termination of an exit and a public way</a:t>
            </a:r>
          </a:p>
        </p:txBody>
      </p:sp>
      <p:pic>
        <p:nvPicPr>
          <p:cNvPr id="104450" name="Picture 2" descr="3 stages of egress"/>
          <p:cNvPicPr>
            <a:picLocks noChangeAspect="1" noChangeArrowheads="1"/>
          </p:cNvPicPr>
          <p:nvPr/>
        </p:nvPicPr>
        <p:blipFill>
          <a:blip r:embed="rId2" cstate="print"/>
          <a:srcRect t="1236"/>
          <a:stretch>
            <a:fillRect/>
          </a:stretch>
        </p:blipFill>
        <p:spPr bwMode="auto">
          <a:xfrm>
            <a:off x="4857750" y="904108"/>
            <a:ext cx="4286250" cy="5079935"/>
          </a:xfrm>
          <a:prstGeom prst="rect">
            <a:avLst/>
          </a:prstGeom>
          <a:noFill/>
        </p:spPr>
      </p:pic>
      <p:sp>
        <p:nvSpPr>
          <p:cNvPr id="5" name="TextBox 4"/>
          <p:cNvSpPr txBox="1"/>
          <p:nvPr/>
        </p:nvSpPr>
        <p:spPr>
          <a:xfrm>
            <a:off x="7188318" y="1817912"/>
            <a:ext cx="654345"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a:t>
            </a:r>
            <a:endParaRPr lang="en-US" sz="2000" b="1" dirty="0">
              <a:solidFill>
                <a:schemeClr val="bg2"/>
              </a:solidFill>
            </a:endParaRPr>
          </a:p>
        </p:txBody>
      </p:sp>
      <p:sp>
        <p:nvSpPr>
          <p:cNvPr id="6" name="TextBox 5"/>
          <p:cNvSpPr txBox="1"/>
          <p:nvPr/>
        </p:nvSpPr>
        <p:spPr>
          <a:xfrm>
            <a:off x="5364291" y="5337626"/>
            <a:ext cx="1965603"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Discharge</a:t>
            </a:r>
            <a:endParaRPr lang="en-US" sz="2000" b="1" dirty="0">
              <a:solidFill>
                <a:schemeClr val="bg2"/>
              </a:solidFill>
            </a:endParaRPr>
          </a:p>
        </p:txBody>
      </p:sp>
      <p:sp>
        <p:nvSpPr>
          <p:cNvPr id="7" name="TextBox 6"/>
          <p:cNvSpPr txBox="1"/>
          <p:nvPr/>
        </p:nvSpPr>
        <p:spPr>
          <a:xfrm>
            <a:off x="4673002" y="2260597"/>
            <a:ext cx="1083951" cy="707886"/>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a:t>
            </a:r>
          </a:p>
          <a:p>
            <a:pPr algn="ctr"/>
            <a:r>
              <a:rPr lang="en-US" sz="2000" b="1" dirty="0" smtClean="0">
                <a:solidFill>
                  <a:schemeClr val="bg2"/>
                </a:solidFill>
              </a:rPr>
              <a:t>Access</a:t>
            </a:r>
            <a:endParaRPr lang="en-US" sz="20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Passageway</a:t>
            </a:r>
            <a:endParaRPr lang="en-US" dirty="0"/>
          </a:p>
        </p:txBody>
      </p:sp>
      <p:pic>
        <p:nvPicPr>
          <p:cNvPr id="993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15" y="1670277"/>
            <a:ext cx="8637814" cy="196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7282543" y="3233057"/>
            <a:ext cx="1404257"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28602" y="3638860"/>
            <a:ext cx="1289956"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576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Passageway</a:t>
            </a:r>
            <a:endParaRPr lang="en-US" dirty="0"/>
          </a:p>
        </p:txBody>
      </p:sp>
      <p:pic>
        <p:nvPicPr>
          <p:cNvPr id="99330" name="Picture 2" descr="http://publicecodes.cyberregs.com/icod/ibc/2009f2cc/images/ICODA20100504134416767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729" y="1077686"/>
            <a:ext cx="6108667" cy="49069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75515" y="2661558"/>
            <a:ext cx="571500" cy="869609"/>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flipV="1">
            <a:off x="6047015" y="2661554"/>
            <a:ext cx="190498" cy="819833"/>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flipV="1">
            <a:off x="6240912" y="2922813"/>
            <a:ext cx="898075" cy="558574"/>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512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a:t>
            </a:r>
            <a:endParaRPr lang="en-US" dirty="0"/>
          </a:p>
        </p:txBody>
      </p:sp>
      <p:pic>
        <p:nvPicPr>
          <p:cNvPr id="128002" name="Picture 2" descr="http://1.bp.blogspot.com/__UBJfZfWDFY/TSEkXsQXAZI/AAAAAAAAAEs/1FDakvy50BI/s1600/School-Corrid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71" y="1118732"/>
            <a:ext cx="6680199" cy="5036871"/>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11107" y="0"/>
            <a:ext cx="732893" cy="461665"/>
          </a:xfrm>
          <a:prstGeom prst="rect">
            <a:avLst/>
          </a:prstGeom>
          <a:noFill/>
        </p:spPr>
        <p:txBody>
          <a:bodyPr wrap="none" rtlCol="0">
            <a:spAutoFit/>
          </a:bodyPr>
          <a:lstStyle/>
          <a:p>
            <a:r>
              <a:rPr lang="en-US" dirty="0" smtClean="0"/>
              <a:t>P25</a:t>
            </a:r>
            <a:endParaRPr lang="en-US" dirty="0"/>
          </a:p>
        </p:txBody>
      </p:sp>
    </p:spTree>
    <p:extLst>
      <p:ext uri="{BB962C8B-B14F-4D97-AF65-F5344CB8AC3E}">
        <p14:creationId xmlns:p14="http://schemas.microsoft.com/office/powerpoint/2010/main" val="550402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1234"/>
            <a:ext cx="8686801" cy="1143000"/>
          </a:xfrm>
        </p:spPr>
        <p:txBody>
          <a:bodyPr/>
          <a:lstStyle/>
          <a:p>
            <a:r>
              <a:rPr lang="en-US" dirty="0" smtClean="0"/>
              <a:t>This is not an exit passageway.  It is an exit access.</a:t>
            </a:r>
            <a:endParaRPr lang="en-US" dirty="0"/>
          </a:p>
        </p:txBody>
      </p:sp>
      <p:pic>
        <p:nvPicPr>
          <p:cNvPr id="128002" name="Picture 2" descr="http://1.bp.blogspot.com/__UBJfZfWDFY/TSEkXsQXAZI/AAAAAAAAAEs/1FDakvy50BI/s1600/School-Corrid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71" y="1118732"/>
            <a:ext cx="6680199" cy="5036871"/>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244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Means of Egress</a:t>
            </a:r>
          </a:p>
        </p:txBody>
      </p:sp>
      <p:sp>
        <p:nvSpPr>
          <p:cNvPr id="123907" name="Rectangle 3"/>
          <p:cNvSpPr>
            <a:spLocks noGrp="1" noChangeArrowheads="1"/>
          </p:cNvSpPr>
          <p:nvPr>
            <p:ph idx="1"/>
          </p:nvPr>
        </p:nvSpPr>
        <p:spPr>
          <a:xfrm>
            <a:off x="685800" y="1502080"/>
            <a:ext cx="4186825" cy="4114800"/>
          </a:xfrm>
        </p:spPr>
        <p:txBody>
          <a:bodyPr/>
          <a:lstStyle/>
          <a:p>
            <a:pPr marL="285750" indent="-285750" eaLnBrk="1" hangingPunct="1">
              <a:buFont typeface="Arial" pitchFamily="34" charset="0"/>
              <a:buChar char="•"/>
            </a:pPr>
            <a:r>
              <a:rPr lang="en-US" sz="2400" dirty="0" smtClean="0">
                <a:solidFill>
                  <a:schemeClr val="bg2"/>
                </a:solidFill>
              </a:rPr>
              <a:t>Exit Access </a:t>
            </a:r>
            <a:r>
              <a:rPr lang="en-US" sz="2400" dirty="0" smtClean="0"/>
              <a:t>– leads from occupied portion to an exit</a:t>
            </a:r>
          </a:p>
          <a:p>
            <a:pPr marL="285750" indent="-285750" eaLnBrk="1" hangingPunct="1">
              <a:buFont typeface="Arial" pitchFamily="34" charset="0"/>
              <a:buChar char="•"/>
            </a:pPr>
            <a:r>
              <a:rPr lang="en-US" sz="2400" dirty="0" smtClean="0">
                <a:solidFill>
                  <a:schemeClr val="bg2"/>
                </a:solidFill>
              </a:rPr>
              <a:t>Exit</a:t>
            </a:r>
            <a:r>
              <a:rPr lang="en-US" sz="2400" dirty="0" smtClean="0"/>
              <a:t> – separated by fire-resistance-rated construction and opening </a:t>
            </a:r>
            <a:r>
              <a:rPr lang="en-US" sz="2400" dirty="0" err="1" smtClean="0"/>
              <a:t>protectives</a:t>
            </a:r>
            <a:r>
              <a:rPr lang="en-US" sz="2400" dirty="0" smtClean="0"/>
              <a:t> to provide a protected path of egress travel</a:t>
            </a:r>
          </a:p>
          <a:p>
            <a:pPr marL="285750" indent="-285750" eaLnBrk="1" hangingPunct="1">
              <a:buFont typeface="Arial" pitchFamily="34" charset="0"/>
              <a:buChar char="•"/>
            </a:pPr>
            <a:r>
              <a:rPr lang="en-US" sz="2400" dirty="0" smtClean="0">
                <a:solidFill>
                  <a:schemeClr val="bg2"/>
                </a:solidFill>
              </a:rPr>
              <a:t>Exit Discharge </a:t>
            </a:r>
            <a:r>
              <a:rPr lang="en-US" sz="2400" dirty="0" smtClean="0"/>
              <a:t>– between termination of an exit and a public way</a:t>
            </a:r>
          </a:p>
        </p:txBody>
      </p:sp>
      <p:pic>
        <p:nvPicPr>
          <p:cNvPr id="104450" name="Picture 2" descr="3 stages of egress"/>
          <p:cNvPicPr>
            <a:picLocks noChangeAspect="1" noChangeArrowheads="1"/>
          </p:cNvPicPr>
          <p:nvPr/>
        </p:nvPicPr>
        <p:blipFill>
          <a:blip r:embed="rId2" cstate="print"/>
          <a:srcRect t="1236"/>
          <a:stretch>
            <a:fillRect/>
          </a:stretch>
        </p:blipFill>
        <p:spPr bwMode="auto">
          <a:xfrm>
            <a:off x="4857750" y="904108"/>
            <a:ext cx="4286250" cy="5079935"/>
          </a:xfrm>
          <a:prstGeom prst="rect">
            <a:avLst/>
          </a:prstGeom>
          <a:noFill/>
        </p:spPr>
      </p:pic>
      <p:sp>
        <p:nvSpPr>
          <p:cNvPr id="5" name="TextBox 4"/>
          <p:cNvSpPr txBox="1"/>
          <p:nvPr/>
        </p:nvSpPr>
        <p:spPr>
          <a:xfrm>
            <a:off x="7188318" y="1817912"/>
            <a:ext cx="654345"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a:t>
            </a:r>
            <a:endParaRPr lang="en-US" sz="2000" b="1" dirty="0">
              <a:solidFill>
                <a:schemeClr val="bg2"/>
              </a:solidFill>
            </a:endParaRPr>
          </a:p>
        </p:txBody>
      </p:sp>
      <p:sp>
        <p:nvSpPr>
          <p:cNvPr id="6" name="TextBox 5"/>
          <p:cNvSpPr txBox="1"/>
          <p:nvPr/>
        </p:nvSpPr>
        <p:spPr>
          <a:xfrm>
            <a:off x="5364291" y="5337626"/>
            <a:ext cx="1965603"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Discharge</a:t>
            </a:r>
            <a:endParaRPr lang="en-US" sz="2000" b="1" dirty="0">
              <a:solidFill>
                <a:schemeClr val="bg2"/>
              </a:solidFill>
            </a:endParaRPr>
          </a:p>
        </p:txBody>
      </p:sp>
      <p:sp>
        <p:nvSpPr>
          <p:cNvPr id="7" name="TextBox 6"/>
          <p:cNvSpPr txBox="1"/>
          <p:nvPr/>
        </p:nvSpPr>
        <p:spPr>
          <a:xfrm>
            <a:off x="4673002" y="2260597"/>
            <a:ext cx="1083951" cy="707886"/>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a:t>
            </a:r>
          </a:p>
          <a:p>
            <a:pPr algn="ctr"/>
            <a:r>
              <a:rPr lang="en-US" sz="2000" b="1" dirty="0" smtClean="0">
                <a:solidFill>
                  <a:schemeClr val="bg2"/>
                </a:solidFill>
              </a:rPr>
              <a:t>Access</a:t>
            </a:r>
            <a:endParaRPr lang="en-US" sz="2000" b="1" dirty="0">
              <a:solidFill>
                <a:schemeClr val="bg2"/>
              </a:solidFill>
            </a:endParaRPr>
          </a:p>
        </p:txBody>
      </p:sp>
      <p:sp>
        <p:nvSpPr>
          <p:cNvPr id="2" name="Rectangle 1"/>
          <p:cNvSpPr/>
          <p:nvPr/>
        </p:nvSpPr>
        <p:spPr>
          <a:xfrm>
            <a:off x="898071" y="1355271"/>
            <a:ext cx="3774931" cy="1028700"/>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03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 Exit Enclosure</a:t>
            </a:r>
            <a:endParaRPr lang="en-US" dirty="0"/>
          </a:p>
        </p:txBody>
      </p:sp>
      <p:pic>
        <p:nvPicPr>
          <p:cNvPr id="99330" name="Picture 2" descr="http://publicecodes.cyberregs.com/icod/ibc/2009f2cc/images/ICODA20100504134416767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729" y="1077686"/>
            <a:ext cx="6108667" cy="49069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16729" y="1747157"/>
            <a:ext cx="571500" cy="1175657"/>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475515" y="2661558"/>
            <a:ext cx="571500" cy="2094254"/>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flipV="1">
            <a:off x="6047015" y="2661554"/>
            <a:ext cx="190498" cy="819833"/>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flipV="1">
            <a:off x="6240912" y="2922813"/>
            <a:ext cx="898075" cy="558574"/>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218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Exit</a:t>
            </a:r>
            <a:endParaRPr lang="en-US" dirty="0"/>
          </a:p>
        </p:txBody>
      </p:sp>
      <p:sp>
        <p:nvSpPr>
          <p:cNvPr id="3" name="TextBox 2"/>
          <p:cNvSpPr txBox="1"/>
          <p:nvPr/>
        </p:nvSpPr>
        <p:spPr>
          <a:xfrm>
            <a:off x="8411107" y="0"/>
            <a:ext cx="732893" cy="461665"/>
          </a:xfrm>
          <a:prstGeom prst="rect">
            <a:avLst/>
          </a:prstGeom>
          <a:noFill/>
        </p:spPr>
        <p:txBody>
          <a:bodyPr wrap="none" rtlCol="0">
            <a:spAutoFit/>
          </a:bodyPr>
          <a:lstStyle/>
          <a:p>
            <a:r>
              <a:rPr lang="en-US" dirty="0" smtClean="0"/>
              <a:t>P29</a:t>
            </a:r>
            <a:endParaRPr lang="en-US" dirty="0"/>
          </a:p>
        </p:txBody>
      </p:sp>
    </p:spTree>
    <p:extLst>
      <p:ext uri="{BB962C8B-B14F-4D97-AF65-F5344CB8AC3E}">
        <p14:creationId xmlns:p14="http://schemas.microsoft.com/office/powerpoint/2010/main" val="1817956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45" t="14732" r="24195" b="29241"/>
          <a:stretch/>
        </p:blipFill>
        <p:spPr bwMode="auto">
          <a:xfrm>
            <a:off x="0" y="2759517"/>
            <a:ext cx="9180774" cy="409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8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71" t="21875" r="22066" b="24108"/>
          <a:stretch/>
        </p:blipFill>
        <p:spPr bwMode="auto">
          <a:xfrm>
            <a:off x="0" y="0"/>
            <a:ext cx="9180774" cy="3837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854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Exit</a:t>
            </a:r>
            <a:endParaRPr lang="en-US"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44" y="1424682"/>
            <a:ext cx="8409215" cy="269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1877786" y="2188029"/>
            <a:ext cx="2139043"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295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Exit</a:t>
            </a:r>
            <a:endParaRPr lang="en-US" dirty="0"/>
          </a:p>
        </p:txBody>
      </p:sp>
      <p:sp>
        <p:nvSpPr>
          <p:cNvPr id="3" name="Content Placeholder 2"/>
          <p:cNvSpPr>
            <a:spLocks noGrp="1"/>
          </p:cNvSpPr>
          <p:nvPr>
            <p:ph idx="1"/>
          </p:nvPr>
        </p:nvSpPr>
        <p:spPr/>
        <p:txBody>
          <a:bodyPr/>
          <a:lstStyle/>
          <a:p>
            <a:endParaRPr lang="en-US"/>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866775"/>
            <a:ext cx="874395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02529" y="3249386"/>
            <a:ext cx="2563585" cy="1045028"/>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290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of Refuge</a:t>
            </a:r>
            <a:endParaRPr lang="en-US" dirty="0"/>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31" y="1123944"/>
            <a:ext cx="7903035" cy="298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68" y="4483782"/>
            <a:ext cx="8021535" cy="111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6200000">
            <a:off x="-223874" y="2384766"/>
            <a:ext cx="1588320" cy="461665"/>
          </a:xfrm>
          <a:prstGeom prst="rect">
            <a:avLst/>
          </a:prstGeom>
          <a:noFill/>
        </p:spPr>
        <p:txBody>
          <a:bodyPr wrap="none" rtlCol="0">
            <a:spAutoFit/>
          </a:bodyPr>
          <a:lstStyle/>
          <a:p>
            <a:r>
              <a:rPr lang="en-US" b="1" dirty="0" smtClean="0">
                <a:solidFill>
                  <a:schemeClr val="bg2"/>
                </a:solidFill>
              </a:rPr>
              <a:t>NFPA 101</a:t>
            </a:r>
            <a:endParaRPr lang="en-US" b="1" dirty="0">
              <a:solidFill>
                <a:schemeClr val="bg2"/>
              </a:solidFill>
            </a:endParaRPr>
          </a:p>
        </p:txBody>
      </p:sp>
      <p:sp>
        <p:nvSpPr>
          <p:cNvPr id="7" name="TextBox 6"/>
          <p:cNvSpPr txBox="1"/>
          <p:nvPr/>
        </p:nvSpPr>
        <p:spPr>
          <a:xfrm rot="16200000">
            <a:off x="283413" y="4811411"/>
            <a:ext cx="715260" cy="461665"/>
          </a:xfrm>
          <a:prstGeom prst="rect">
            <a:avLst/>
          </a:prstGeom>
          <a:noFill/>
        </p:spPr>
        <p:txBody>
          <a:bodyPr wrap="none" rtlCol="0">
            <a:spAutoFit/>
          </a:bodyPr>
          <a:lstStyle/>
          <a:p>
            <a:r>
              <a:rPr lang="en-US" b="1" dirty="0">
                <a:solidFill>
                  <a:schemeClr val="bg2"/>
                </a:solidFill>
              </a:rPr>
              <a:t>I</a:t>
            </a:r>
            <a:r>
              <a:rPr lang="en-US" b="1" dirty="0" smtClean="0">
                <a:solidFill>
                  <a:schemeClr val="bg2"/>
                </a:solidFill>
              </a:rPr>
              <a:t>BC</a:t>
            </a:r>
            <a:endParaRPr lang="en-US" b="1" dirty="0">
              <a:solidFill>
                <a:schemeClr val="bg2"/>
              </a:solidFill>
            </a:endParaRPr>
          </a:p>
        </p:txBody>
      </p:sp>
    </p:spTree>
    <p:extLst>
      <p:ext uri="{BB962C8B-B14F-4D97-AF65-F5344CB8AC3E}">
        <p14:creationId xmlns:p14="http://schemas.microsoft.com/office/powerpoint/2010/main" val="154609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of Refuge</a:t>
            </a:r>
            <a:endParaRPr lang="en-US" dirty="0"/>
          </a:p>
        </p:txBody>
      </p:sp>
      <p:sp>
        <p:nvSpPr>
          <p:cNvPr id="3" name="Content Placeholder 2"/>
          <p:cNvSpPr>
            <a:spLocks noGrp="1"/>
          </p:cNvSpPr>
          <p:nvPr>
            <p:ph idx="1"/>
          </p:nvPr>
        </p:nvSpPr>
        <p:spPr/>
        <p:txBody>
          <a:bodyPr/>
          <a:lstStyle/>
          <a:p>
            <a:endParaRPr lang="en-US"/>
          </a:p>
        </p:txBody>
      </p:sp>
      <p:pic>
        <p:nvPicPr>
          <p:cNvPr id="101378" name="Picture 2" descr="Area of Refuge Entry Way Wall Sign: 70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29" y="951157"/>
            <a:ext cx="8313057" cy="50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47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Distance</a:t>
            </a:r>
            <a:endParaRPr lang="en-US"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33" y="930729"/>
            <a:ext cx="7914482"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5933" y="5415411"/>
            <a:ext cx="8114734" cy="830997"/>
          </a:xfrm>
          <a:prstGeom prst="rect">
            <a:avLst/>
          </a:prstGeom>
          <a:noFill/>
        </p:spPr>
        <p:txBody>
          <a:bodyPr wrap="square" rtlCol="0">
            <a:spAutoFit/>
          </a:bodyPr>
          <a:lstStyle/>
          <a:p>
            <a:r>
              <a:rPr lang="en-US" dirty="0" smtClean="0">
                <a:solidFill>
                  <a:schemeClr val="bg2"/>
                </a:solidFill>
              </a:rPr>
              <a:t>Travel distance may end at the beginning of an exit, at an exit discharge, or at a horizontal exit.</a:t>
            </a:r>
            <a:endParaRPr lang="en-US" dirty="0">
              <a:solidFill>
                <a:schemeClr val="bg2"/>
              </a:solidFill>
            </a:endParaRPr>
          </a:p>
        </p:txBody>
      </p:sp>
    </p:spTree>
    <p:extLst>
      <p:ext uri="{BB962C8B-B14F-4D97-AF65-F5344CB8AC3E}">
        <p14:creationId xmlns:p14="http://schemas.microsoft.com/office/powerpoint/2010/main" val="4267610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Distance</a:t>
            </a:r>
            <a:endParaRPr lang="en-US" dirty="0"/>
          </a:p>
        </p:txBody>
      </p:sp>
      <p:pic>
        <p:nvPicPr>
          <p:cNvPr id="112642" name="Picture 2" descr="http://support.snssurveyor.com/webhelp/scr/TravelDist2.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273" y="871540"/>
            <a:ext cx="6962742" cy="525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30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from New Educational Chapter</a:t>
            </a:r>
            <a:endParaRPr lang="en-US" dirty="0"/>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29" y="1184763"/>
            <a:ext cx="8572500" cy="4566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33257" y="2906486"/>
            <a:ext cx="3053443"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24300" y="4152900"/>
            <a:ext cx="3341914"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874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What is the common path of travel?</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311141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Path of Travel</a:t>
            </a:r>
            <a:endParaRPr lang="en-US" dirty="0"/>
          </a:p>
        </p:txBody>
      </p:sp>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29" y="1446080"/>
            <a:ext cx="8654142" cy="119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445329" y="1761425"/>
            <a:ext cx="5453742"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10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Path of Travel</a:t>
            </a:r>
            <a:endParaRPr lang="en-US" dirty="0"/>
          </a:p>
        </p:txBody>
      </p:sp>
      <p:pic>
        <p:nvPicPr>
          <p:cNvPr id="115716" name="Picture 4" descr="http://publicecodes.cyberregs.com/icod/ibc/2009f2cc/images/ICODA20100504134415767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38" y="1012373"/>
            <a:ext cx="8445738" cy="5535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53743" y="1518558"/>
            <a:ext cx="2628900" cy="4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804557" y="2318657"/>
            <a:ext cx="1502229"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290457" y="2318657"/>
            <a:ext cx="0" cy="1730829"/>
          </a:xfrm>
          <a:prstGeom prst="straightConnector1">
            <a:avLst/>
          </a:prstGeom>
          <a:ln w="508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812471" y="4425043"/>
            <a:ext cx="0" cy="114300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812471" y="5568043"/>
            <a:ext cx="1926770"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739241" y="4049486"/>
            <a:ext cx="0" cy="1518557"/>
          </a:xfrm>
          <a:prstGeom prst="straightConnector1">
            <a:avLst/>
          </a:prstGeom>
          <a:ln w="508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7968343" y="3271155"/>
            <a:ext cx="489857"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539342" y="5399312"/>
            <a:ext cx="1518558"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25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8" t="14508" r="21815" b="14286"/>
          <a:stretch/>
        </p:blipFill>
        <p:spPr bwMode="auto">
          <a:xfrm>
            <a:off x="0" y="734792"/>
            <a:ext cx="9144000" cy="489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524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Path of Travel</a:t>
            </a:r>
            <a:br>
              <a:rPr lang="en-US" dirty="0" smtClean="0"/>
            </a:br>
            <a:r>
              <a:rPr lang="en-US" dirty="0" smtClean="0"/>
              <a:t>Example from Existing Educational Chapter</a:t>
            </a:r>
            <a:endParaRPr lang="en-US" dirty="0"/>
          </a:p>
        </p:txBody>
      </p:sp>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86" y="2026160"/>
            <a:ext cx="8693126" cy="283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492727" y="2042254"/>
            <a:ext cx="3477985"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991984" y="3631568"/>
            <a:ext cx="2992687"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69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Dead End Corridor</a:t>
            </a:r>
            <a:endParaRPr lang="en-US" dirty="0"/>
          </a:p>
        </p:txBody>
      </p:sp>
      <p:pic>
        <p:nvPicPr>
          <p:cNvPr id="115716" name="Picture 4" descr="http://publicecodes.cyberregs.com/icod/ibc/2009f2cc/images/ICODA20100504134415767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38" y="1012373"/>
            <a:ext cx="8445738" cy="5535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53743" y="1518558"/>
            <a:ext cx="2628900" cy="4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968343" y="3271155"/>
            <a:ext cx="489857"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518808" y="4278086"/>
            <a:ext cx="432707" cy="1698171"/>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683954" y="3780065"/>
            <a:ext cx="888546" cy="498021"/>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74038" y="1094018"/>
            <a:ext cx="8445738" cy="996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315" y="1036184"/>
            <a:ext cx="74295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8387" y="1012373"/>
            <a:ext cx="628698" cy="461665"/>
          </a:xfrm>
          <a:prstGeom prst="rect">
            <a:avLst/>
          </a:prstGeom>
          <a:noFill/>
        </p:spPr>
        <p:txBody>
          <a:bodyPr wrap="none" rtlCol="0">
            <a:spAutoFit/>
          </a:bodyPr>
          <a:lstStyle/>
          <a:p>
            <a:r>
              <a:rPr lang="en-US" dirty="0" smtClean="0">
                <a:solidFill>
                  <a:schemeClr val="bg2"/>
                </a:solidFill>
              </a:rPr>
              <a:t>Ex:</a:t>
            </a:r>
            <a:endParaRPr lang="en-US" dirty="0">
              <a:solidFill>
                <a:schemeClr val="bg2"/>
              </a:solidFill>
            </a:endParaRPr>
          </a:p>
        </p:txBody>
      </p:sp>
      <p:sp>
        <p:nvSpPr>
          <p:cNvPr id="17" name="Rectangle 16"/>
          <p:cNvSpPr/>
          <p:nvPr/>
        </p:nvSpPr>
        <p:spPr>
          <a:xfrm>
            <a:off x="4539342" y="5399312"/>
            <a:ext cx="1518558"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676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Dead End Corridors</a:t>
            </a:r>
            <a:endParaRPr lang="en-US" dirty="0"/>
          </a:p>
        </p:txBody>
      </p:sp>
      <p:sp>
        <p:nvSpPr>
          <p:cNvPr id="3" name="Content Placeholder 2"/>
          <p:cNvSpPr>
            <a:spLocks noGrp="1"/>
          </p:cNvSpPr>
          <p:nvPr>
            <p:ph idx="1"/>
          </p:nvPr>
        </p:nvSpPr>
        <p:spPr/>
        <p:txBody>
          <a:bodyPr/>
          <a:lstStyle/>
          <a:p>
            <a:endParaRPr lang="en-US"/>
          </a:p>
        </p:txBody>
      </p:sp>
      <p:pic>
        <p:nvPicPr>
          <p:cNvPr id="4" name="Picture 4" descr="http://publicecodes.cyberregs.com/icod/ibc/2009f2cc/images/ICODA20100504134415767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38" y="1012373"/>
            <a:ext cx="8445738" cy="55353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33157" y="5127172"/>
            <a:ext cx="2008414" cy="5116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552825" y="4136571"/>
            <a:ext cx="409576" cy="17906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27146" y="3873953"/>
            <a:ext cx="3524667" cy="387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86200" y="4891088"/>
            <a:ext cx="76201" cy="619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529013" y="4893469"/>
            <a:ext cx="76201" cy="619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3886200" y="4595811"/>
            <a:ext cx="0" cy="3071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Arc 13"/>
          <p:cNvSpPr/>
          <p:nvPr/>
        </p:nvSpPr>
        <p:spPr>
          <a:xfrm rot="16200000">
            <a:off x="3594668" y="4620645"/>
            <a:ext cx="588507" cy="605515"/>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ectangle 14"/>
          <p:cNvSpPr/>
          <p:nvPr/>
        </p:nvSpPr>
        <p:spPr>
          <a:xfrm>
            <a:off x="3357563" y="4457700"/>
            <a:ext cx="785812" cy="609600"/>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968343" y="3271155"/>
            <a:ext cx="489857"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29013" y="4278087"/>
            <a:ext cx="438831" cy="624906"/>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683954" y="3780065"/>
            <a:ext cx="888546" cy="498021"/>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39342" y="5399312"/>
            <a:ext cx="1518558"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53743" y="1518558"/>
            <a:ext cx="2628900" cy="4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74038" y="1094018"/>
            <a:ext cx="8445738" cy="996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315" y="1036184"/>
            <a:ext cx="74295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688387" y="1012373"/>
            <a:ext cx="628698" cy="461665"/>
          </a:xfrm>
          <a:prstGeom prst="rect">
            <a:avLst/>
          </a:prstGeom>
          <a:noFill/>
        </p:spPr>
        <p:txBody>
          <a:bodyPr wrap="none" rtlCol="0">
            <a:spAutoFit/>
          </a:bodyPr>
          <a:lstStyle/>
          <a:p>
            <a:r>
              <a:rPr lang="en-US" dirty="0" smtClean="0">
                <a:solidFill>
                  <a:schemeClr val="bg2"/>
                </a:solidFill>
              </a:rPr>
              <a:t>Ex:</a:t>
            </a:r>
            <a:endParaRPr lang="en-US" dirty="0">
              <a:solidFill>
                <a:schemeClr val="bg2"/>
              </a:solidFill>
            </a:endParaRPr>
          </a:p>
        </p:txBody>
      </p:sp>
    </p:spTree>
    <p:extLst>
      <p:ext uri="{BB962C8B-B14F-4D97-AF65-F5344CB8AC3E}">
        <p14:creationId xmlns:p14="http://schemas.microsoft.com/office/powerpoint/2010/main" val="1657827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23850" y="219075"/>
            <a:ext cx="8077200" cy="762000"/>
          </a:xfrm>
        </p:spPr>
        <p:txBody>
          <a:bodyPr/>
          <a:lstStyle/>
          <a:p>
            <a:pPr eaLnBrk="1" hangingPunct="1"/>
            <a:r>
              <a:rPr lang="en-US" smtClean="0"/>
              <a:t>Courtyards, Terraces, and Roofs</a:t>
            </a:r>
          </a:p>
        </p:txBody>
      </p:sp>
      <p:pic>
        <p:nvPicPr>
          <p:cNvPr id="124931" name="Picture 6"/>
          <p:cNvPicPr>
            <a:picLocks noChangeAspect="1" noChangeArrowheads="1"/>
          </p:cNvPicPr>
          <p:nvPr/>
        </p:nvPicPr>
        <p:blipFill>
          <a:blip r:embed="rId2" cstate="print"/>
          <a:srcRect b="6148"/>
          <a:stretch>
            <a:fillRect/>
          </a:stretch>
        </p:blipFill>
        <p:spPr bwMode="auto">
          <a:xfrm>
            <a:off x="76200" y="1065213"/>
            <a:ext cx="8686800" cy="5792787"/>
          </a:xfrm>
          <a:prstGeom prst="rect">
            <a:avLst/>
          </a:prstGeom>
          <a:noFill/>
          <a:ln w="9525">
            <a:noFill/>
            <a:miter lim="800000"/>
            <a:headEnd/>
            <a:tailEnd/>
          </a:ln>
        </p:spPr>
      </p:pic>
      <p:sp>
        <p:nvSpPr>
          <p:cNvPr id="830471" name="Rectangle 7"/>
          <p:cNvSpPr>
            <a:spLocks noChangeArrowheads="1"/>
          </p:cNvSpPr>
          <p:nvPr/>
        </p:nvSpPr>
        <p:spPr bwMode="auto">
          <a:xfrm>
            <a:off x="1143000" y="2209800"/>
            <a:ext cx="4191000" cy="3505200"/>
          </a:xfrm>
          <a:prstGeom prst="rect">
            <a:avLst/>
          </a:prstGeom>
          <a:noFill/>
          <a:ln w="50800">
            <a:solidFill>
              <a:srgbClr val="FF0000"/>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23850" y="219075"/>
            <a:ext cx="8077200" cy="762000"/>
          </a:xfrm>
        </p:spPr>
        <p:txBody>
          <a:bodyPr/>
          <a:lstStyle/>
          <a:p>
            <a:pPr eaLnBrk="1" hangingPunct="1"/>
            <a:r>
              <a:rPr lang="en-US" smtClean="0"/>
              <a:t>Courtyards, Terraces, and Roofs</a:t>
            </a:r>
          </a:p>
        </p:txBody>
      </p:sp>
      <p:pic>
        <p:nvPicPr>
          <p:cNvPr id="125955" name="Picture 3"/>
          <p:cNvPicPr>
            <a:picLocks noChangeAspect="1" noChangeArrowheads="1"/>
          </p:cNvPicPr>
          <p:nvPr/>
        </p:nvPicPr>
        <p:blipFill>
          <a:blip r:embed="rId2" cstate="print"/>
          <a:srcRect l="6779" t="15138" r="38419" b="34157"/>
          <a:stretch>
            <a:fillRect/>
          </a:stretch>
        </p:blipFill>
        <p:spPr bwMode="auto">
          <a:xfrm>
            <a:off x="914400" y="1447800"/>
            <a:ext cx="8229600" cy="5410200"/>
          </a:xfrm>
          <a:prstGeom prst="rect">
            <a:avLst/>
          </a:prstGeom>
          <a:noFill/>
          <a:ln w="9525">
            <a:noFill/>
            <a:miter lim="800000"/>
            <a:headEnd/>
            <a:tailEnd/>
          </a:ln>
        </p:spPr>
      </p:pic>
      <p:sp>
        <p:nvSpPr>
          <p:cNvPr id="125956" name="Rectangle 4"/>
          <p:cNvSpPr>
            <a:spLocks noChangeArrowheads="1"/>
          </p:cNvSpPr>
          <p:nvPr/>
        </p:nvSpPr>
        <p:spPr bwMode="auto">
          <a:xfrm>
            <a:off x="1295400" y="1447800"/>
            <a:ext cx="4191000" cy="3505200"/>
          </a:xfrm>
          <a:prstGeom prst="rect">
            <a:avLst/>
          </a:prstGeom>
          <a:noFill/>
          <a:ln w="50800">
            <a:solidFill>
              <a:srgbClr val="FF0000"/>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81000" y="228600"/>
            <a:ext cx="4510314" cy="1219200"/>
          </a:xfrm>
        </p:spPr>
        <p:txBody>
          <a:bodyPr/>
          <a:lstStyle/>
          <a:p>
            <a:pPr eaLnBrk="1" hangingPunct="1"/>
            <a:r>
              <a:rPr lang="en-US" dirty="0" smtClean="0"/>
              <a:t>Readily Distinguishable</a:t>
            </a:r>
          </a:p>
        </p:txBody>
      </p:sp>
      <p:sp>
        <p:nvSpPr>
          <p:cNvPr id="126979" name="Rectangle 3"/>
          <p:cNvSpPr>
            <a:spLocks noGrp="1" noChangeArrowheads="1"/>
          </p:cNvSpPr>
          <p:nvPr>
            <p:ph idx="1"/>
          </p:nvPr>
        </p:nvSpPr>
        <p:spPr>
          <a:xfrm>
            <a:off x="685800" y="1752600"/>
            <a:ext cx="3857171" cy="4114800"/>
          </a:xfrm>
        </p:spPr>
        <p:txBody>
          <a:bodyPr/>
          <a:lstStyle/>
          <a:p>
            <a:pPr marL="342900" indent="-342900" eaLnBrk="1" hangingPunct="1">
              <a:buFont typeface="Arial" pitchFamily="34" charset="0"/>
              <a:buChar char="•"/>
            </a:pPr>
            <a:r>
              <a:rPr lang="en-US" sz="2400" dirty="0" smtClean="0"/>
              <a:t>Means of egress doors must be visible.</a:t>
            </a:r>
          </a:p>
          <a:p>
            <a:pPr marL="630238" lvl="1" indent="-287338" eaLnBrk="1" hangingPunct="1">
              <a:buFont typeface="Arial" pitchFamily="34" charset="0"/>
              <a:buChar char="•"/>
            </a:pPr>
            <a:r>
              <a:rPr lang="en-US" sz="2400" dirty="0" smtClean="0"/>
              <a:t>No mirrors</a:t>
            </a:r>
          </a:p>
          <a:p>
            <a:pPr marL="630238" lvl="1" indent="-287338" eaLnBrk="1" hangingPunct="1">
              <a:buFont typeface="Arial" pitchFamily="34" charset="0"/>
              <a:buChar char="•"/>
            </a:pPr>
            <a:r>
              <a:rPr lang="en-US" sz="2400" dirty="0" smtClean="0"/>
              <a:t>No drapes</a:t>
            </a:r>
          </a:p>
          <a:p>
            <a:pPr marL="630238" lvl="1" indent="-287338" eaLnBrk="1" hangingPunct="1">
              <a:buFont typeface="Arial" pitchFamily="34" charset="0"/>
              <a:buChar char="•"/>
            </a:pPr>
            <a:r>
              <a:rPr lang="en-US" sz="2400" dirty="0" smtClean="0"/>
              <a:t>No decorations</a:t>
            </a:r>
          </a:p>
          <a:p>
            <a:pPr marL="342900" indent="-342900" eaLnBrk="1" hangingPunct="1">
              <a:buFont typeface="Arial" pitchFamily="34" charset="0"/>
              <a:buChar char="•"/>
            </a:pPr>
            <a:r>
              <a:rPr lang="en-US" sz="2400" dirty="0" smtClean="0"/>
              <a:t>No invisible doors!</a:t>
            </a:r>
          </a:p>
        </p:txBody>
      </p:sp>
      <p:pic>
        <p:nvPicPr>
          <p:cNvPr id="126980" name="Picture 4" descr="Img_0712"/>
          <p:cNvPicPr>
            <a:picLocks noChangeAspect="1" noChangeArrowheads="1"/>
          </p:cNvPicPr>
          <p:nvPr/>
        </p:nvPicPr>
        <p:blipFill>
          <a:blip r:embed="rId3" cstate="print"/>
          <a:srcRect/>
          <a:stretch>
            <a:fillRect/>
          </a:stretch>
        </p:blipFill>
        <p:spPr bwMode="auto">
          <a:xfrm>
            <a:off x="4724400" y="707572"/>
            <a:ext cx="3829050" cy="5105400"/>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http://idighardware.com/wordpress/wp-content/uploads/2013/02/Painted-Exit-Clo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0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idighardware.com/wordpress/wp-content/uploads/2013/02/Painted-Exit-Op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2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071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1074" name="Picture 4" descr="fire door Mural 2"/>
          <p:cNvPicPr>
            <a:picLocks noChangeAspect="1" noChangeArrowheads="1"/>
          </p:cNvPicPr>
          <p:nvPr/>
        </p:nvPicPr>
        <p:blipFill>
          <a:blip r:embed="rId2" cstate="print"/>
          <a:srcRect/>
          <a:stretch>
            <a:fillRect/>
          </a:stretch>
        </p:blipFill>
        <p:spPr bwMode="auto">
          <a:xfrm>
            <a:off x="366510" y="42863"/>
            <a:ext cx="8440032" cy="68151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2098" name="Picture 2" descr="fire door Mural 2"/>
          <p:cNvPicPr>
            <a:picLocks noChangeAspect="1" noChangeArrowheads="1"/>
          </p:cNvPicPr>
          <p:nvPr/>
        </p:nvPicPr>
        <p:blipFill>
          <a:blip r:embed="rId2" cstate="print"/>
          <a:srcRect l="25311" t="49136" r="28943" b="18797"/>
          <a:stretch>
            <a:fillRect/>
          </a:stretch>
        </p:blipFill>
        <p:spPr bwMode="auto">
          <a:xfrm>
            <a:off x="914399" y="1437454"/>
            <a:ext cx="7229475" cy="40929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3 – Life Safety</a:t>
            </a:r>
            <a:endParaRPr lang="en-US" dirty="0"/>
          </a:p>
        </p:txBody>
      </p:sp>
      <p:sp>
        <p:nvSpPr>
          <p:cNvPr id="3" name="Text Placeholder 2"/>
          <p:cNvSpPr>
            <a:spLocks noGrp="1"/>
          </p:cNvSpPr>
          <p:nvPr>
            <p:ph type="body" sz="half" idx="1"/>
          </p:nvPr>
        </p:nvSpPr>
        <p:spPr>
          <a:xfrm>
            <a:off x="381000" y="1420586"/>
            <a:ext cx="7773444" cy="4446814"/>
          </a:xfrm>
        </p:spPr>
        <p:txBody>
          <a:bodyPr/>
          <a:lstStyle/>
          <a:p>
            <a:pPr marL="342900" indent="-342900">
              <a:buFont typeface="Arial" pitchFamily="34" charset="0"/>
              <a:buChar char="•"/>
            </a:pPr>
            <a:r>
              <a:rPr lang="en-US" sz="2400" dirty="0" smtClean="0"/>
              <a:t>IBC – NFPA 101 </a:t>
            </a:r>
            <a:r>
              <a:rPr lang="en-US" sz="2400" dirty="0"/>
              <a:t>– </a:t>
            </a:r>
            <a:r>
              <a:rPr lang="en-US" sz="2400" dirty="0" smtClean="0"/>
              <a:t>IFC</a:t>
            </a:r>
          </a:p>
          <a:p>
            <a:pPr marL="342900" indent="-342900">
              <a:buFont typeface="Arial" pitchFamily="34" charset="0"/>
              <a:buChar char="•"/>
            </a:pPr>
            <a:r>
              <a:rPr lang="en-US" sz="2400" dirty="0" smtClean="0"/>
              <a:t>Occupancy Types – Use Groups</a:t>
            </a:r>
          </a:p>
          <a:p>
            <a:pPr marL="342900" indent="-342900">
              <a:buFont typeface="Arial" pitchFamily="34" charset="0"/>
              <a:buChar char="•"/>
            </a:pPr>
            <a:r>
              <a:rPr lang="en-US" sz="2400" dirty="0" smtClean="0"/>
              <a:t>Occupied vs. Unoccupied</a:t>
            </a:r>
          </a:p>
          <a:p>
            <a:pPr marL="342900" indent="-342900">
              <a:buFont typeface="Arial" pitchFamily="34" charset="0"/>
              <a:buChar char="•"/>
            </a:pPr>
            <a:r>
              <a:rPr lang="en-US" sz="2400" dirty="0" smtClean="0"/>
              <a:t>Opening </a:t>
            </a:r>
            <a:r>
              <a:rPr lang="en-US" sz="2400" dirty="0" err="1" smtClean="0"/>
              <a:t>Protectives</a:t>
            </a:r>
            <a:endParaRPr lang="en-US" sz="2400" dirty="0" smtClean="0"/>
          </a:p>
          <a:p>
            <a:pPr marL="342900" indent="-342900">
              <a:buFont typeface="Arial" pitchFamily="34" charset="0"/>
              <a:buChar char="•"/>
            </a:pPr>
            <a:r>
              <a:rPr lang="en-US" sz="2400" dirty="0" smtClean="0"/>
              <a:t>Means of Egress</a:t>
            </a:r>
          </a:p>
          <a:p>
            <a:pPr marL="636588" lvl="1" indent="-293688">
              <a:buFont typeface="Arial" pitchFamily="34" charset="0"/>
              <a:buChar char="•"/>
            </a:pPr>
            <a:r>
              <a:rPr lang="en-US" sz="2400" dirty="0"/>
              <a:t>t</a:t>
            </a:r>
            <a:r>
              <a:rPr lang="en-US" sz="2400" dirty="0" smtClean="0"/>
              <a:t>ravel distance, common path of travel, dead end corridors</a:t>
            </a:r>
          </a:p>
          <a:p>
            <a:pPr marL="636588" lvl="1" indent="-293688">
              <a:buFont typeface="Arial" pitchFamily="34" charset="0"/>
              <a:buChar char="•"/>
            </a:pPr>
            <a:r>
              <a:rPr lang="en-US" sz="2400" dirty="0" smtClean="0"/>
              <a:t>clear width, projections, and door swing</a:t>
            </a:r>
          </a:p>
          <a:p>
            <a:pPr marL="636588" lvl="1" indent="-293688">
              <a:buFont typeface="Arial" pitchFamily="34" charset="0"/>
              <a:buChar char="•"/>
            </a:pPr>
            <a:r>
              <a:rPr lang="en-US" sz="2400" dirty="0" smtClean="0"/>
              <a:t>opening force and auto operators</a:t>
            </a:r>
          </a:p>
          <a:p>
            <a:pPr marL="636588" lvl="1" indent="-293688">
              <a:buFont typeface="Arial" pitchFamily="34" charset="0"/>
              <a:buChar char="•"/>
            </a:pPr>
            <a:r>
              <a:rPr lang="en-US" sz="2400" dirty="0" smtClean="0"/>
              <a:t>unlatching, bolts, hardware operation and height</a:t>
            </a:r>
          </a:p>
          <a:p>
            <a:pPr marL="636588" lvl="1" indent="-293688">
              <a:buFont typeface="Arial" pitchFamily="34" charset="0"/>
              <a:buChar char="•"/>
            </a:pPr>
            <a:r>
              <a:rPr lang="en-US" sz="2400" dirty="0" smtClean="0"/>
              <a:t>panic hardware</a:t>
            </a:r>
          </a:p>
          <a:p>
            <a:pPr lvl="1"/>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Luminous Egress Path Markings</a:t>
            </a:r>
            <a:endParaRPr lang="en-US" dirty="0"/>
          </a:p>
        </p:txBody>
      </p:sp>
      <p:pic>
        <p:nvPicPr>
          <p:cNvPr id="132098" name="Picture 2" descr="http://idighardware.com/wordpress/wp-content/uploads/2011/05/Luminous-Egress-Path-Markings-BALC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79"/>
          <a:stretch/>
        </p:blipFill>
        <p:spPr bwMode="auto">
          <a:xfrm>
            <a:off x="1301296" y="1047750"/>
            <a:ext cx="6608837" cy="551633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34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Luminous Egress Path Markings</a:t>
            </a:r>
            <a:endParaRPr lang="en-US" dirty="0"/>
          </a:p>
        </p:txBody>
      </p:sp>
      <p:sp>
        <p:nvSpPr>
          <p:cNvPr id="3" name="Content Placeholder 2"/>
          <p:cNvSpPr>
            <a:spLocks noGrp="1"/>
          </p:cNvSpPr>
          <p:nvPr>
            <p:ph idx="1"/>
          </p:nvPr>
        </p:nvSpPr>
        <p:spPr/>
        <p:txBody>
          <a:bodyPr/>
          <a:lstStyle/>
          <a:p>
            <a:pPr marL="285750" indent="-285750">
              <a:buFont typeface="Arial" pitchFamily="34" charset="0"/>
              <a:buChar char="•"/>
            </a:pPr>
            <a:r>
              <a:rPr lang="en-US" sz="2400" dirty="0" smtClean="0"/>
              <a:t>Not currently required by NFPA 101 occupancy chapters</a:t>
            </a:r>
          </a:p>
          <a:p>
            <a:pPr marL="285750" indent="-285750">
              <a:buFont typeface="Arial" pitchFamily="34" charset="0"/>
              <a:buChar char="•"/>
            </a:pPr>
            <a:r>
              <a:rPr lang="en-US" sz="2400" dirty="0" smtClean="0"/>
              <a:t>Required by IBC </a:t>
            </a:r>
            <a:r>
              <a:rPr lang="en-US" sz="2400" dirty="0"/>
              <a:t>in high-rise </a:t>
            </a:r>
            <a:r>
              <a:rPr lang="en-US" sz="2400" dirty="0" smtClean="0"/>
              <a:t>buildings in Group </a:t>
            </a:r>
            <a:r>
              <a:rPr lang="en-US" sz="2400" dirty="0"/>
              <a:t>A – Assembly, B – Business, E – Educational, I – Institutional, M – Mercantile, and R-1 – </a:t>
            </a:r>
            <a:r>
              <a:rPr lang="en-US" sz="2400" dirty="0" smtClean="0"/>
              <a:t>Residential</a:t>
            </a:r>
          </a:p>
          <a:p>
            <a:pPr marL="285750" indent="-285750">
              <a:buFont typeface="Arial" pitchFamily="34" charset="0"/>
              <a:buChar char="•"/>
            </a:pPr>
            <a:r>
              <a:rPr lang="en-US" sz="2400" dirty="0" smtClean="0"/>
              <a:t>Typically required on exit discharge doors – not on doors leading to the exit.</a:t>
            </a:r>
          </a:p>
          <a:p>
            <a:pPr marL="285750" indent="-285750">
              <a:buFont typeface="Arial" pitchFamily="34" charset="0"/>
              <a:buChar char="•"/>
            </a:pPr>
            <a:r>
              <a:rPr lang="en-US" sz="2400" dirty="0" smtClean="0"/>
              <a:t>1” stripe around frame</a:t>
            </a:r>
          </a:p>
          <a:p>
            <a:pPr marL="285750" indent="-285750">
              <a:buFont typeface="Arial" pitchFamily="34" charset="0"/>
              <a:buChar char="•"/>
            </a:pPr>
            <a:r>
              <a:rPr lang="en-US" sz="2400" dirty="0" smtClean="0"/>
              <a:t>Marking on or behind hardware</a:t>
            </a:r>
          </a:p>
          <a:p>
            <a:pPr marL="285750" indent="-285750">
              <a:buFont typeface="Arial" pitchFamily="34" charset="0"/>
              <a:buChar char="•"/>
            </a:pPr>
            <a:r>
              <a:rPr lang="en-US" sz="2400" dirty="0" smtClean="0"/>
              <a:t>“Exit” in bottom 18” of door</a:t>
            </a:r>
          </a:p>
          <a:p>
            <a:pPr marL="285750" indent="-285750">
              <a:buFont typeface="Arial" pitchFamily="34" charset="0"/>
              <a:buChar char="•"/>
            </a:pPr>
            <a:r>
              <a:rPr lang="en-US" sz="2400" dirty="0" smtClean="0"/>
              <a:t>Additional marking on stairs, walls, etc.</a:t>
            </a:r>
            <a:endParaRPr lang="en-US" sz="2400" dirty="0"/>
          </a:p>
        </p:txBody>
      </p:sp>
    </p:spTree>
    <p:extLst>
      <p:ext uri="{BB962C8B-B14F-4D97-AF65-F5344CB8AC3E}">
        <p14:creationId xmlns:p14="http://schemas.microsoft.com/office/powerpoint/2010/main" val="3176364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5" name="Object 4"/>
          <p:cNvGraphicFramePr>
            <a:graphicFrameLocks noChangeAspect="1"/>
          </p:cNvGraphicFramePr>
          <p:nvPr/>
        </p:nvGraphicFramePr>
        <p:xfrm>
          <a:off x="4122058" y="3395159"/>
          <a:ext cx="5021942" cy="3462842"/>
        </p:xfrm>
        <a:graphic>
          <a:graphicData uri="http://schemas.openxmlformats.org/presentationml/2006/ole">
            <mc:AlternateContent xmlns:mc="http://schemas.openxmlformats.org/markup-compatibility/2006">
              <mc:Choice xmlns:v="urn:schemas-microsoft-com:vml" Requires="v">
                <p:oleObj spid="_x0000_s93205" name="Photo House" r:id="rId3" imgW="9363475" imgH="6455677" progId="">
                  <p:embed/>
                </p:oleObj>
              </mc:Choice>
              <mc:Fallback>
                <p:oleObj name="Photo House" r:id="rId3" imgW="9363475" imgH="6455677" progId="">
                  <p:embed/>
                  <p:pic>
                    <p:nvPicPr>
                      <p:cNvPr id="0" name="Object 4"/>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4122058" y="3395159"/>
                        <a:ext cx="5021942" cy="34628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22" name="Rectangle 2"/>
          <p:cNvSpPr>
            <a:spLocks noGrp="1" noChangeArrowheads="1"/>
          </p:cNvSpPr>
          <p:nvPr>
            <p:ph type="title"/>
          </p:nvPr>
        </p:nvSpPr>
        <p:spPr/>
        <p:txBody>
          <a:bodyPr/>
          <a:lstStyle/>
          <a:p>
            <a:pPr eaLnBrk="1" hangingPunct="1"/>
            <a:r>
              <a:rPr lang="en-US" smtClean="0"/>
              <a:t>Size of Doors</a:t>
            </a:r>
            <a:endParaRPr lang="en-US" dirty="0" smtClean="0"/>
          </a:p>
        </p:txBody>
      </p:sp>
      <p:sp>
        <p:nvSpPr>
          <p:cNvPr id="133123" name="Rectangle 3"/>
          <p:cNvSpPr>
            <a:spLocks noGrp="1" noChangeArrowheads="1"/>
          </p:cNvSpPr>
          <p:nvPr>
            <p:ph idx="1"/>
          </p:nvPr>
        </p:nvSpPr>
        <p:spPr>
          <a:xfrm>
            <a:off x="457200" y="1159329"/>
            <a:ext cx="8229600" cy="4665525"/>
          </a:xfrm>
        </p:spPr>
        <p:txBody>
          <a:bodyPr/>
          <a:lstStyle/>
          <a:p>
            <a:pPr marL="342900" indent="-342900" eaLnBrk="1" hangingPunct="1">
              <a:buFont typeface="Arial" pitchFamily="34" charset="0"/>
              <a:buChar char="•"/>
            </a:pPr>
            <a:r>
              <a:rPr lang="en-US" sz="2400" dirty="0" smtClean="0"/>
              <a:t>32” clear width minimum</a:t>
            </a:r>
          </a:p>
          <a:p>
            <a:pPr marL="685800" lvl="1" indent="-407988" eaLnBrk="1" hangingPunct="1">
              <a:buFont typeface="Arial" pitchFamily="34" charset="0"/>
              <a:buChar char="•"/>
            </a:pPr>
            <a:r>
              <a:rPr lang="en-US" sz="2400" dirty="0" smtClean="0"/>
              <a:t>Measured with door open to 90 degrees</a:t>
            </a:r>
          </a:p>
          <a:p>
            <a:pPr marL="685800" lvl="1" indent="-407988" eaLnBrk="1" hangingPunct="1">
              <a:buFont typeface="Arial" pitchFamily="34" charset="0"/>
              <a:buChar char="•"/>
            </a:pPr>
            <a:r>
              <a:rPr lang="en-US" sz="2400" dirty="0" smtClean="0"/>
              <a:t>Between the face of the door and the stop</a:t>
            </a:r>
          </a:p>
          <a:p>
            <a:pPr marL="685800" lvl="1" indent="-407988" eaLnBrk="1" hangingPunct="1">
              <a:buFont typeface="Arial" pitchFamily="34" charset="0"/>
              <a:buChar char="•"/>
            </a:pPr>
            <a:r>
              <a:rPr lang="en-US" sz="2400" dirty="0" smtClean="0"/>
              <a:t>At least one leaf of a pair must comply</a:t>
            </a:r>
          </a:p>
          <a:p>
            <a:pPr marL="342900" indent="-342900" eaLnBrk="1" hangingPunct="1">
              <a:buFont typeface="Arial" pitchFamily="34" charset="0"/>
              <a:buChar char="•"/>
            </a:pPr>
            <a:r>
              <a:rPr lang="en-US" sz="2400" dirty="0" smtClean="0"/>
              <a:t>48” wide nominal max. (IBC/IFC only – not NFPA 101)</a:t>
            </a:r>
          </a:p>
          <a:p>
            <a:pPr marL="342900" indent="-342900" eaLnBrk="1" hangingPunct="1">
              <a:buFont typeface="Arial" pitchFamily="34" charset="0"/>
              <a:buChar char="•"/>
            </a:pPr>
            <a:r>
              <a:rPr lang="en-US" sz="2400" dirty="0" smtClean="0"/>
              <a:t>80” high nominal min.</a:t>
            </a:r>
          </a:p>
          <a:p>
            <a:pPr marL="342900" indent="-342900" eaLnBrk="1" hangingPunct="1">
              <a:buFont typeface="Arial" pitchFamily="34" charset="0"/>
              <a:buChar char="•"/>
            </a:pPr>
            <a:r>
              <a:rPr lang="en-US" sz="2400" dirty="0" smtClean="0"/>
              <a:t>78” to the closer arm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The clear opening width of a newly-installed door measures 31”.  What is a possible solution?</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82826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49250" y="300038"/>
            <a:ext cx="5867400" cy="609600"/>
          </a:xfrm>
        </p:spPr>
        <p:txBody>
          <a:bodyPr/>
          <a:lstStyle/>
          <a:p>
            <a:pPr eaLnBrk="1" hangingPunct="1"/>
            <a:r>
              <a:rPr lang="en-US" smtClean="0"/>
              <a:t>Swing Clear Hinges</a:t>
            </a:r>
          </a:p>
        </p:txBody>
      </p:sp>
      <p:sp>
        <p:nvSpPr>
          <p:cNvPr id="134147" name="Rectangle 3"/>
          <p:cNvSpPr>
            <a:spLocks noGrp="1" noChangeArrowheads="1"/>
          </p:cNvSpPr>
          <p:nvPr>
            <p:ph idx="1"/>
          </p:nvPr>
        </p:nvSpPr>
        <p:spPr>
          <a:xfrm>
            <a:off x="408214" y="1138238"/>
            <a:ext cx="3598636" cy="4114800"/>
          </a:xfrm>
        </p:spPr>
        <p:txBody>
          <a:bodyPr/>
          <a:lstStyle/>
          <a:p>
            <a:pPr marL="285750" indent="-285750" eaLnBrk="1" hangingPunct="1">
              <a:buFont typeface="Arial" pitchFamily="34" charset="0"/>
              <a:buChar char="•"/>
            </a:pPr>
            <a:r>
              <a:rPr lang="en-US" sz="2400" dirty="0" smtClean="0"/>
              <a:t>May be used to gain more clearance on existing openings.</a:t>
            </a:r>
          </a:p>
        </p:txBody>
      </p:sp>
      <p:pic>
        <p:nvPicPr>
          <p:cNvPr id="134148" name="Picture 4" descr="hinge3"/>
          <p:cNvPicPr>
            <a:picLocks noChangeAspect="1" noChangeArrowheads="1"/>
          </p:cNvPicPr>
          <p:nvPr/>
        </p:nvPicPr>
        <p:blipFill>
          <a:blip r:embed="rId2" cstate="print"/>
          <a:srcRect/>
          <a:stretch>
            <a:fillRect/>
          </a:stretch>
        </p:blipFill>
        <p:spPr bwMode="auto">
          <a:xfrm>
            <a:off x="4267200" y="1752600"/>
            <a:ext cx="4191000" cy="3570288"/>
          </a:xfrm>
          <a:prstGeom prst="rect">
            <a:avLst/>
          </a:prstGeom>
          <a:noFill/>
          <a:ln w="9525">
            <a:noFill/>
            <a:miter lim="800000"/>
            <a:headEnd/>
            <a:tailEnd/>
          </a:ln>
        </p:spPr>
      </p:pic>
      <p:pic>
        <p:nvPicPr>
          <p:cNvPr id="134149" name="Picture 5" descr="BB1262_M"/>
          <p:cNvPicPr>
            <a:picLocks noChangeAspect="1" noChangeArrowheads="1"/>
          </p:cNvPicPr>
          <p:nvPr/>
        </p:nvPicPr>
        <p:blipFill>
          <a:blip r:embed="rId3" cstate="print"/>
          <a:srcRect/>
          <a:stretch>
            <a:fillRect/>
          </a:stretch>
        </p:blipFill>
        <p:spPr bwMode="auto">
          <a:xfrm>
            <a:off x="1190172" y="2833920"/>
            <a:ext cx="2078038" cy="304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22" name="Picture 2" descr="http://idighardware.com/wordpress/wp-content/uploads/2010/12/Unequal-Pai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278" y="-1"/>
            <a:ext cx="5226958" cy="6886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4146" name="Picture 2" descr="http://idighardware.com/wordpress/wp-content/uploads/2010/12/Hotel-Bridg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606" y="190045"/>
            <a:ext cx="4801054" cy="6509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smtClean="0"/>
              <a:t>Projections Into Clear Width (IBC)</a:t>
            </a:r>
            <a:br>
              <a:rPr lang="en-US" dirty="0" smtClean="0"/>
            </a:br>
            <a:endParaRPr lang="en-US" dirty="0" smtClean="0"/>
          </a:p>
        </p:txBody>
      </p:sp>
      <p:sp>
        <p:nvSpPr>
          <p:cNvPr id="137219" name="Rectangle 5"/>
          <p:cNvSpPr>
            <a:spLocks noChangeArrowheads="1"/>
          </p:cNvSpPr>
          <p:nvPr/>
        </p:nvSpPr>
        <p:spPr bwMode="auto">
          <a:xfrm>
            <a:off x="381000" y="1545564"/>
            <a:ext cx="4343400" cy="4114800"/>
          </a:xfrm>
          <a:prstGeom prst="rect">
            <a:avLst/>
          </a:prstGeom>
          <a:noFill/>
          <a:ln w="9525">
            <a:noFill/>
            <a:miter lim="800000"/>
            <a:headEnd/>
            <a:tailEnd/>
          </a:ln>
        </p:spPr>
        <p:txBody>
          <a:bodyPr/>
          <a:lstStyle/>
          <a:p>
            <a:pPr marL="342900" indent="-342900">
              <a:spcBef>
                <a:spcPct val="20000"/>
              </a:spcBef>
              <a:buClr>
                <a:srgbClr val="D52B1E"/>
              </a:buClr>
              <a:buSzPct val="110000"/>
              <a:buFontTx/>
              <a:buChar char="•"/>
            </a:pPr>
            <a:r>
              <a:rPr lang="en-US" sz="2800" b="0" dirty="0"/>
              <a:t>No projections into the required clear opening width lower than 34” above the floor.</a:t>
            </a:r>
          </a:p>
          <a:p>
            <a:pPr marL="342900" indent="-342900">
              <a:spcBef>
                <a:spcPct val="20000"/>
              </a:spcBef>
              <a:buClr>
                <a:srgbClr val="D52B1E"/>
              </a:buClr>
              <a:buSzPct val="110000"/>
              <a:buFontTx/>
              <a:buChar char="•"/>
            </a:pPr>
            <a:r>
              <a:rPr lang="en-US" sz="2800" b="0" dirty="0"/>
              <a:t>Projections into the required clear opening width between 34” and 80” above the floor shall not exceed 4”.</a:t>
            </a:r>
          </a:p>
        </p:txBody>
      </p:sp>
      <p:sp>
        <p:nvSpPr>
          <p:cNvPr id="137220" name="Rectangle 6" descr="Medium wood"/>
          <p:cNvSpPr>
            <a:spLocks noChangeArrowheads="1"/>
          </p:cNvSpPr>
          <p:nvPr/>
        </p:nvSpPr>
        <p:spPr bwMode="auto">
          <a:xfrm>
            <a:off x="6477000" y="1524000"/>
            <a:ext cx="1981200" cy="3962400"/>
          </a:xfrm>
          <a:prstGeom prst="rect">
            <a:avLst/>
          </a:prstGeom>
          <a:blipFill dpi="0" rotWithShape="0">
            <a:blip r:embed="rId3" cstate="print"/>
            <a:srcRect/>
            <a:tile tx="0" ty="0" sx="100000" sy="100000" flip="none" algn="tl"/>
          </a:blipFill>
          <a:ln w="12700">
            <a:solidFill>
              <a:schemeClr val="tx1"/>
            </a:solidFill>
            <a:miter lim="800000"/>
            <a:headEnd/>
            <a:tailEnd/>
          </a:ln>
        </p:spPr>
        <p:txBody>
          <a:bodyPr wrap="none" anchor="ctr"/>
          <a:lstStyle/>
          <a:p>
            <a:endParaRPr lang="en-US"/>
          </a:p>
        </p:txBody>
      </p:sp>
      <p:sp useBgFill="1">
        <p:nvSpPr>
          <p:cNvPr id="137229" name="Line 9"/>
          <p:cNvSpPr>
            <a:spLocks noChangeShapeType="1"/>
          </p:cNvSpPr>
          <p:nvPr/>
        </p:nvSpPr>
        <p:spPr bwMode="auto">
          <a:xfrm flipH="1">
            <a:off x="5715000" y="5486400"/>
            <a:ext cx="685800" cy="0"/>
          </a:xfrm>
          <a:prstGeom prst="line">
            <a:avLst/>
          </a:prstGeom>
          <a:ln w="50800">
            <a:solidFill>
              <a:schemeClr val="tx1"/>
            </a:solidFill>
            <a:round/>
            <a:headEnd/>
            <a:tailEnd/>
          </a:ln>
        </p:spPr>
        <p:txBody>
          <a:bodyPr wrap="none" anchor="ctr"/>
          <a:lstStyle/>
          <a:p>
            <a:endParaRPr lang="en-US"/>
          </a:p>
        </p:txBody>
      </p:sp>
      <p:sp useBgFill="1">
        <p:nvSpPr>
          <p:cNvPr id="137230" name="Line 10"/>
          <p:cNvSpPr>
            <a:spLocks noChangeShapeType="1"/>
          </p:cNvSpPr>
          <p:nvPr/>
        </p:nvSpPr>
        <p:spPr bwMode="auto">
          <a:xfrm flipH="1">
            <a:off x="5715000" y="4114800"/>
            <a:ext cx="685800" cy="0"/>
          </a:xfrm>
          <a:prstGeom prst="line">
            <a:avLst/>
          </a:prstGeom>
          <a:ln w="50800">
            <a:solidFill>
              <a:schemeClr val="tx1"/>
            </a:solidFill>
            <a:round/>
            <a:headEnd/>
            <a:tailEnd/>
          </a:ln>
        </p:spPr>
        <p:txBody>
          <a:bodyPr wrap="none" anchor="ctr"/>
          <a:lstStyle/>
          <a:p>
            <a:endParaRPr lang="en-US"/>
          </a:p>
        </p:txBody>
      </p:sp>
      <p:sp useBgFill="1">
        <p:nvSpPr>
          <p:cNvPr id="137231" name="Line 11"/>
          <p:cNvSpPr>
            <a:spLocks noChangeShapeType="1"/>
          </p:cNvSpPr>
          <p:nvPr/>
        </p:nvSpPr>
        <p:spPr bwMode="auto">
          <a:xfrm>
            <a:off x="5867400" y="5033962"/>
            <a:ext cx="0" cy="452437"/>
          </a:xfrm>
          <a:prstGeom prst="line">
            <a:avLst/>
          </a:prstGeom>
          <a:ln w="50800">
            <a:solidFill>
              <a:schemeClr val="tx1"/>
            </a:solidFill>
            <a:round/>
            <a:headEnd type="none" w="med" len="med"/>
            <a:tailEnd type="triangle" w="med" len="med"/>
          </a:ln>
        </p:spPr>
        <p:txBody>
          <a:bodyPr wrap="none" anchor="ctr"/>
          <a:lstStyle/>
          <a:p>
            <a:endParaRPr lang="en-US"/>
          </a:p>
        </p:txBody>
      </p:sp>
      <p:sp useBgFill="1">
        <p:nvSpPr>
          <p:cNvPr id="137232" name="Text Box 12"/>
          <p:cNvSpPr txBox="1">
            <a:spLocks noChangeArrowheads="1"/>
          </p:cNvSpPr>
          <p:nvPr/>
        </p:nvSpPr>
        <p:spPr bwMode="auto">
          <a:xfrm>
            <a:off x="4968875" y="4572000"/>
            <a:ext cx="1431925" cy="461963"/>
          </a:xfrm>
          <a:prstGeom prst="rect">
            <a:avLst/>
          </a:prstGeom>
          <a:ln w="12700">
            <a:noFill/>
            <a:miter lim="800000"/>
            <a:headEnd/>
            <a:tailEnd/>
          </a:ln>
        </p:spPr>
        <p:txBody>
          <a:bodyPr wrap="square">
            <a:spAutoFit/>
          </a:bodyPr>
          <a:lstStyle/>
          <a:p>
            <a:pPr algn="ctr" eaLnBrk="0" hangingPunct="0"/>
            <a:r>
              <a:rPr lang="en-US" b="0" dirty="0">
                <a:latin typeface="+mj-lt"/>
              </a:rPr>
              <a:t>No </a:t>
            </a:r>
            <a:r>
              <a:rPr lang="en-US" b="0" dirty="0" err="1">
                <a:latin typeface="+mj-lt"/>
              </a:rPr>
              <a:t>Proj</a:t>
            </a:r>
            <a:r>
              <a:rPr lang="en-US" b="0" dirty="0">
                <a:latin typeface="+mj-lt"/>
              </a:rPr>
              <a:t>.</a:t>
            </a:r>
          </a:p>
        </p:txBody>
      </p:sp>
      <p:sp useBgFill="1">
        <p:nvSpPr>
          <p:cNvPr id="137226" name="Line 14"/>
          <p:cNvSpPr>
            <a:spLocks noChangeShapeType="1"/>
          </p:cNvSpPr>
          <p:nvPr/>
        </p:nvSpPr>
        <p:spPr bwMode="auto">
          <a:xfrm flipH="1">
            <a:off x="5715000" y="1524000"/>
            <a:ext cx="685800" cy="0"/>
          </a:xfrm>
          <a:prstGeom prst="line">
            <a:avLst/>
          </a:prstGeom>
          <a:ln w="50800">
            <a:solidFill>
              <a:schemeClr val="accent2"/>
            </a:solidFill>
            <a:round/>
            <a:headEnd/>
            <a:tailEnd/>
          </a:ln>
        </p:spPr>
        <p:txBody>
          <a:bodyPr wrap="none" anchor="ctr"/>
          <a:lstStyle/>
          <a:p>
            <a:endParaRPr lang="en-US"/>
          </a:p>
        </p:txBody>
      </p:sp>
      <p:sp useBgFill="1">
        <p:nvSpPr>
          <p:cNvPr id="137227" name="Line 15"/>
          <p:cNvSpPr>
            <a:spLocks noChangeShapeType="1"/>
          </p:cNvSpPr>
          <p:nvPr/>
        </p:nvSpPr>
        <p:spPr bwMode="auto">
          <a:xfrm>
            <a:off x="5867400" y="1524000"/>
            <a:ext cx="0" cy="1010653"/>
          </a:xfrm>
          <a:prstGeom prst="line">
            <a:avLst/>
          </a:prstGeom>
          <a:ln w="50800">
            <a:solidFill>
              <a:schemeClr val="accent2"/>
            </a:solidFill>
            <a:round/>
            <a:headEnd type="triangle" w="med" len="med"/>
            <a:tailEnd type="none" w="med" len="med"/>
          </a:ln>
        </p:spPr>
        <p:txBody>
          <a:bodyPr wrap="none" anchor="ctr"/>
          <a:lstStyle/>
          <a:p>
            <a:endParaRPr lang="en-US"/>
          </a:p>
        </p:txBody>
      </p:sp>
      <p:sp useBgFill="1">
        <p:nvSpPr>
          <p:cNvPr id="137228" name="Text Box 16"/>
          <p:cNvSpPr txBox="1">
            <a:spLocks noChangeArrowheads="1"/>
          </p:cNvSpPr>
          <p:nvPr/>
        </p:nvSpPr>
        <p:spPr bwMode="auto">
          <a:xfrm>
            <a:off x="5213684" y="2623502"/>
            <a:ext cx="1219200" cy="460863"/>
          </a:xfrm>
          <a:prstGeom prst="rect">
            <a:avLst/>
          </a:prstGeom>
          <a:ln w="12700">
            <a:noFill/>
            <a:miter lim="800000"/>
            <a:headEnd/>
            <a:tailEnd/>
          </a:ln>
        </p:spPr>
        <p:txBody>
          <a:bodyPr>
            <a:spAutoFit/>
          </a:bodyPr>
          <a:lstStyle/>
          <a:p>
            <a:pPr algn="ctr" eaLnBrk="0" hangingPunct="0"/>
            <a:r>
              <a:rPr lang="en-US" b="0" dirty="0">
                <a:solidFill>
                  <a:schemeClr val="accent2"/>
                </a:solidFill>
                <a:latin typeface="+mj-lt"/>
              </a:rPr>
              <a:t>4</a:t>
            </a:r>
            <a:r>
              <a:rPr lang="en-US" b="0" dirty="0" smtClean="0">
                <a:solidFill>
                  <a:schemeClr val="accent2"/>
                </a:solidFill>
                <a:latin typeface="+mj-lt"/>
              </a:rPr>
              <a:t>” Max</a:t>
            </a:r>
            <a:r>
              <a:rPr lang="en-US" b="0" dirty="0">
                <a:solidFill>
                  <a:schemeClr val="accent2"/>
                </a:solidFill>
                <a:latin typeface="+mj-lt"/>
              </a:rPr>
              <a:t>.</a:t>
            </a:r>
          </a:p>
        </p:txBody>
      </p:sp>
      <p:sp>
        <p:nvSpPr>
          <p:cNvPr id="5" name="Rectangle 4"/>
          <p:cNvSpPr/>
          <p:nvPr/>
        </p:nvSpPr>
        <p:spPr>
          <a:xfrm>
            <a:off x="6753727" y="1892968"/>
            <a:ext cx="1427747" cy="2910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8" name="Line 15"/>
          <p:cNvSpPr>
            <a:spLocks noChangeShapeType="1"/>
          </p:cNvSpPr>
          <p:nvPr/>
        </p:nvSpPr>
        <p:spPr bwMode="auto">
          <a:xfrm>
            <a:off x="5879265" y="3122318"/>
            <a:ext cx="0" cy="1010653"/>
          </a:xfrm>
          <a:prstGeom prst="line">
            <a:avLst/>
          </a:prstGeom>
          <a:ln w="50800">
            <a:solidFill>
              <a:schemeClr val="accent2"/>
            </a:solidFill>
            <a:round/>
            <a:headEnd type="none" w="med" len="med"/>
            <a:tailEnd type="triangle" w="med" len="med"/>
          </a:ln>
        </p:spPr>
        <p:txBody>
          <a:bodyPr wrap="none" anchor="ctr"/>
          <a:lstStyle/>
          <a:p>
            <a:endParaRPr lang="en-US"/>
          </a:p>
        </p:txBody>
      </p:sp>
      <p:sp useBgFill="1">
        <p:nvSpPr>
          <p:cNvPr id="19" name="Line 11"/>
          <p:cNvSpPr>
            <a:spLocks noChangeShapeType="1"/>
          </p:cNvSpPr>
          <p:nvPr/>
        </p:nvSpPr>
        <p:spPr bwMode="auto">
          <a:xfrm>
            <a:off x="5879265" y="4114800"/>
            <a:ext cx="0" cy="452437"/>
          </a:xfrm>
          <a:prstGeom prst="line">
            <a:avLst/>
          </a:prstGeom>
          <a:ln w="50800">
            <a:solidFill>
              <a:schemeClr val="tx1"/>
            </a:solidFill>
            <a:round/>
            <a:headEnd type="triangle" w="med" len="med"/>
            <a:tailEnd type="none" w="med" len="med"/>
          </a:ln>
        </p:spPr>
        <p:txBody>
          <a:bodyPr wrap="none" anchor="ctr"/>
          <a:lstStyle/>
          <a:p>
            <a:endParaRPr lang="en-US"/>
          </a:p>
        </p:txBody>
      </p:sp>
      <p:sp>
        <p:nvSpPr>
          <p:cNvPr id="137224" name="Rectangle 19"/>
          <p:cNvSpPr>
            <a:spLocks noChangeArrowheads="1"/>
          </p:cNvSpPr>
          <p:nvPr/>
        </p:nvSpPr>
        <p:spPr bwMode="auto">
          <a:xfrm>
            <a:off x="6600825" y="3657600"/>
            <a:ext cx="1704975" cy="168275"/>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137225" name="Rectangle 18"/>
          <p:cNvSpPr>
            <a:spLocks noChangeArrowheads="1"/>
          </p:cNvSpPr>
          <p:nvPr/>
        </p:nvSpPr>
        <p:spPr bwMode="auto">
          <a:xfrm>
            <a:off x="8229600" y="3505200"/>
            <a:ext cx="171450" cy="433388"/>
          </a:xfrm>
          <a:prstGeom prst="rect">
            <a:avLst/>
          </a:prstGeom>
          <a:solidFill>
            <a:srgbClr val="96969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757251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smtClean="0"/>
              <a:t>Projections Into Clear Width (NFPA 101)</a:t>
            </a:r>
            <a:br>
              <a:rPr lang="en-US" dirty="0" smtClean="0"/>
            </a:br>
            <a:endParaRPr lang="en-US" dirty="0" smtClean="0"/>
          </a:p>
        </p:txBody>
      </p:sp>
      <p:sp>
        <p:nvSpPr>
          <p:cNvPr id="137219" name="Rectangle 5"/>
          <p:cNvSpPr>
            <a:spLocks noChangeArrowheads="1"/>
          </p:cNvSpPr>
          <p:nvPr/>
        </p:nvSpPr>
        <p:spPr bwMode="auto">
          <a:xfrm>
            <a:off x="381000" y="1545564"/>
            <a:ext cx="4343400" cy="4114800"/>
          </a:xfrm>
          <a:prstGeom prst="rect">
            <a:avLst/>
          </a:prstGeom>
          <a:noFill/>
          <a:ln w="9525">
            <a:noFill/>
            <a:miter lim="800000"/>
            <a:headEnd/>
            <a:tailEnd/>
          </a:ln>
        </p:spPr>
        <p:txBody>
          <a:bodyPr/>
          <a:lstStyle/>
          <a:p>
            <a:pPr marL="342900" indent="-342900">
              <a:spcBef>
                <a:spcPct val="20000"/>
              </a:spcBef>
              <a:buClr>
                <a:srgbClr val="D52B1E"/>
              </a:buClr>
              <a:buSzPct val="110000"/>
              <a:buFontTx/>
              <a:buChar char="•"/>
            </a:pPr>
            <a:r>
              <a:rPr lang="en-US" sz="2800" b="0" dirty="0" smtClean="0"/>
              <a:t>NFPA 101 limits the 4” projections to 34”-48” above the floor, hinge side only, only to address panic hardware. </a:t>
            </a:r>
            <a:endParaRPr lang="en-US" sz="2800" b="0" dirty="0"/>
          </a:p>
        </p:txBody>
      </p:sp>
      <p:sp>
        <p:nvSpPr>
          <p:cNvPr id="137220" name="Rectangle 6" descr="Medium wood"/>
          <p:cNvSpPr>
            <a:spLocks noChangeArrowheads="1"/>
          </p:cNvSpPr>
          <p:nvPr/>
        </p:nvSpPr>
        <p:spPr bwMode="auto">
          <a:xfrm>
            <a:off x="6477000" y="1524000"/>
            <a:ext cx="1981200" cy="3962400"/>
          </a:xfrm>
          <a:prstGeom prst="rect">
            <a:avLst/>
          </a:prstGeom>
          <a:blipFill dpi="0" rotWithShape="0">
            <a:blip r:embed="rId3" cstate="print"/>
            <a:srcRect/>
            <a:tile tx="0" ty="0" sx="100000" sy="100000" flip="none" algn="tl"/>
          </a:blipFill>
          <a:ln w="12700">
            <a:solidFill>
              <a:schemeClr val="tx1"/>
            </a:solidFill>
            <a:miter lim="800000"/>
            <a:headEnd/>
            <a:tailEnd/>
          </a:ln>
        </p:spPr>
        <p:txBody>
          <a:bodyPr wrap="none" anchor="ctr"/>
          <a:lstStyle/>
          <a:p>
            <a:endParaRPr lang="en-US"/>
          </a:p>
        </p:txBody>
      </p:sp>
      <p:sp useBgFill="1">
        <p:nvSpPr>
          <p:cNvPr id="137229" name="Line 9"/>
          <p:cNvSpPr>
            <a:spLocks noChangeShapeType="1"/>
          </p:cNvSpPr>
          <p:nvPr/>
        </p:nvSpPr>
        <p:spPr bwMode="auto">
          <a:xfrm flipH="1">
            <a:off x="5715000" y="5486400"/>
            <a:ext cx="685800" cy="0"/>
          </a:xfrm>
          <a:prstGeom prst="line">
            <a:avLst/>
          </a:prstGeom>
          <a:ln w="50800">
            <a:solidFill>
              <a:schemeClr val="tx1"/>
            </a:solidFill>
            <a:round/>
            <a:headEnd/>
            <a:tailEnd/>
          </a:ln>
        </p:spPr>
        <p:txBody>
          <a:bodyPr wrap="none" anchor="ctr"/>
          <a:lstStyle/>
          <a:p>
            <a:endParaRPr lang="en-US"/>
          </a:p>
        </p:txBody>
      </p:sp>
      <p:sp useBgFill="1">
        <p:nvSpPr>
          <p:cNvPr id="137230" name="Line 10"/>
          <p:cNvSpPr>
            <a:spLocks noChangeShapeType="1"/>
          </p:cNvSpPr>
          <p:nvPr/>
        </p:nvSpPr>
        <p:spPr bwMode="auto">
          <a:xfrm flipH="1">
            <a:off x="5715000" y="4114800"/>
            <a:ext cx="685800" cy="0"/>
          </a:xfrm>
          <a:prstGeom prst="line">
            <a:avLst/>
          </a:prstGeom>
          <a:ln w="50800">
            <a:solidFill>
              <a:schemeClr val="tx1"/>
            </a:solidFill>
            <a:round/>
            <a:headEnd/>
            <a:tailEnd/>
          </a:ln>
        </p:spPr>
        <p:txBody>
          <a:bodyPr wrap="none" anchor="ctr"/>
          <a:lstStyle/>
          <a:p>
            <a:endParaRPr lang="en-US"/>
          </a:p>
        </p:txBody>
      </p:sp>
      <p:sp useBgFill="1">
        <p:nvSpPr>
          <p:cNvPr id="137231" name="Line 11"/>
          <p:cNvSpPr>
            <a:spLocks noChangeShapeType="1"/>
          </p:cNvSpPr>
          <p:nvPr/>
        </p:nvSpPr>
        <p:spPr bwMode="auto">
          <a:xfrm>
            <a:off x="5867400" y="5033962"/>
            <a:ext cx="0" cy="452437"/>
          </a:xfrm>
          <a:prstGeom prst="line">
            <a:avLst/>
          </a:prstGeom>
          <a:ln w="50800">
            <a:solidFill>
              <a:schemeClr val="tx1"/>
            </a:solidFill>
            <a:round/>
            <a:headEnd type="none" w="med" len="med"/>
            <a:tailEnd type="triangle" w="med" len="med"/>
          </a:ln>
        </p:spPr>
        <p:txBody>
          <a:bodyPr wrap="none" anchor="ctr"/>
          <a:lstStyle/>
          <a:p>
            <a:endParaRPr lang="en-US"/>
          </a:p>
        </p:txBody>
      </p:sp>
      <p:sp useBgFill="1">
        <p:nvSpPr>
          <p:cNvPr id="137232" name="Text Box 12"/>
          <p:cNvSpPr txBox="1">
            <a:spLocks noChangeArrowheads="1"/>
          </p:cNvSpPr>
          <p:nvPr/>
        </p:nvSpPr>
        <p:spPr bwMode="auto">
          <a:xfrm>
            <a:off x="4968875" y="4572000"/>
            <a:ext cx="1431925" cy="461963"/>
          </a:xfrm>
          <a:prstGeom prst="rect">
            <a:avLst/>
          </a:prstGeom>
          <a:ln w="12700">
            <a:noFill/>
            <a:miter lim="800000"/>
            <a:headEnd/>
            <a:tailEnd/>
          </a:ln>
        </p:spPr>
        <p:txBody>
          <a:bodyPr wrap="square">
            <a:spAutoFit/>
          </a:bodyPr>
          <a:lstStyle/>
          <a:p>
            <a:pPr algn="ctr" eaLnBrk="0" hangingPunct="0"/>
            <a:r>
              <a:rPr lang="en-US" b="0" dirty="0">
                <a:latin typeface="+mj-lt"/>
              </a:rPr>
              <a:t>No </a:t>
            </a:r>
            <a:r>
              <a:rPr lang="en-US" b="0" dirty="0" err="1">
                <a:latin typeface="+mj-lt"/>
              </a:rPr>
              <a:t>Proj</a:t>
            </a:r>
            <a:r>
              <a:rPr lang="en-US" b="0" dirty="0">
                <a:latin typeface="+mj-lt"/>
              </a:rPr>
              <a:t>.</a:t>
            </a:r>
          </a:p>
        </p:txBody>
      </p:sp>
      <p:sp useBgFill="1">
        <p:nvSpPr>
          <p:cNvPr id="137226" name="Line 14"/>
          <p:cNvSpPr>
            <a:spLocks noChangeShapeType="1"/>
          </p:cNvSpPr>
          <p:nvPr/>
        </p:nvSpPr>
        <p:spPr bwMode="auto">
          <a:xfrm flipH="1">
            <a:off x="5715000" y="2732346"/>
            <a:ext cx="685800" cy="0"/>
          </a:xfrm>
          <a:prstGeom prst="line">
            <a:avLst/>
          </a:prstGeom>
          <a:ln w="50800">
            <a:solidFill>
              <a:schemeClr val="accent2"/>
            </a:solidFill>
            <a:round/>
            <a:headEnd/>
            <a:tailEnd/>
          </a:ln>
        </p:spPr>
        <p:txBody>
          <a:bodyPr wrap="none" anchor="ctr"/>
          <a:lstStyle/>
          <a:p>
            <a:endParaRPr lang="en-US"/>
          </a:p>
        </p:txBody>
      </p:sp>
      <p:sp useBgFill="1">
        <p:nvSpPr>
          <p:cNvPr id="137227" name="Line 15"/>
          <p:cNvSpPr>
            <a:spLocks noChangeShapeType="1"/>
          </p:cNvSpPr>
          <p:nvPr/>
        </p:nvSpPr>
        <p:spPr bwMode="auto">
          <a:xfrm>
            <a:off x="5867400" y="2747802"/>
            <a:ext cx="0" cy="505327"/>
          </a:xfrm>
          <a:prstGeom prst="line">
            <a:avLst/>
          </a:prstGeom>
          <a:ln w="50800">
            <a:solidFill>
              <a:schemeClr val="accent2"/>
            </a:solidFill>
            <a:round/>
            <a:headEnd type="triangle" w="med" len="med"/>
            <a:tailEnd type="none" w="med" len="med"/>
          </a:ln>
        </p:spPr>
        <p:txBody>
          <a:bodyPr wrap="none" anchor="ctr"/>
          <a:lstStyle/>
          <a:p>
            <a:endParaRPr lang="en-US"/>
          </a:p>
        </p:txBody>
      </p:sp>
      <p:sp useBgFill="1">
        <p:nvSpPr>
          <p:cNvPr id="137228" name="Text Box 16"/>
          <p:cNvSpPr txBox="1">
            <a:spLocks noChangeArrowheads="1"/>
          </p:cNvSpPr>
          <p:nvPr/>
        </p:nvSpPr>
        <p:spPr bwMode="auto">
          <a:xfrm>
            <a:off x="5213684" y="3260333"/>
            <a:ext cx="1219200" cy="460863"/>
          </a:xfrm>
          <a:prstGeom prst="rect">
            <a:avLst/>
          </a:prstGeom>
          <a:ln w="12700">
            <a:noFill/>
            <a:miter lim="800000"/>
            <a:headEnd/>
            <a:tailEnd/>
          </a:ln>
        </p:spPr>
        <p:txBody>
          <a:bodyPr>
            <a:spAutoFit/>
          </a:bodyPr>
          <a:lstStyle/>
          <a:p>
            <a:pPr algn="ctr" eaLnBrk="0" hangingPunct="0"/>
            <a:r>
              <a:rPr lang="en-US" b="0" dirty="0">
                <a:solidFill>
                  <a:schemeClr val="accent2"/>
                </a:solidFill>
                <a:latin typeface="+mj-lt"/>
              </a:rPr>
              <a:t>4</a:t>
            </a:r>
            <a:r>
              <a:rPr lang="en-US" b="0" dirty="0" smtClean="0">
                <a:solidFill>
                  <a:schemeClr val="accent2"/>
                </a:solidFill>
                <a:latin typeface="+mj-lt"/>
              </a:rPr>
              <a:t>” Max</a:t>
            </a:r>
            <a:r>
              <a:rPr lang="en-US" b="0" dirty="0">
                <a:solidFill>
                  <a:schemeClr val="accent2"/>
                </a:solidFill>
                <a:latin typeface="+mj-lt"/>
              </a:rPr>
              <a:t>.</a:t>
            </a:r>
          </a:p>
        </p:txBody>
      </p:sp>
      <p:sp>
        <p:nvSpPr>
          <p:cNvPr id="5" name="Rectangle 4"/>
          <p:cNvSpPr/>
          <p:nvPr/>
        </p:nvSpPr>
        <p:spPr>
          <a:xfrm>
            <a:off x="6753727" y="1892968"/>
            <a:ext cx="1427747" cy="2910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8" name="Line 15"/>
          <p:cNvSpPr>
            <a:spLocks noChangeShapeType="1"/>
          </p:cNvSpPr>
          <p:nvPr/>
        </p:nvSpPr>
        <p:spPr bwMode="auto">
          <a:xfrm>
            <a:off x="5879265" y="3721894"/>
            <a:ext cx="0" cy="411077"/>
          </a:xfrm>
          <a:prstGeom prst="line">
            <a:avLst/>
          </a:prstGeom>
          <a:ln w="50800">
            <a:solidFill>
              <a:schemeClr val="accent2"/>
            </a:solidFill>
            <a:round/>
            <a:headEnd type="none" w="med" len="med"/>
            <a:tailEnd type="triangle" w="med" len="med"/>
          </a:ln>
        </p:spPr>
        <p:txBody>
          <a:bodyPr wrap="none" anchor="ctr"/>
          <a:lstStyle/>
          <a:p>
            <a:endParaRPr lang="en-US"/>
          </a:p>
        </p:txBody>
      </p:sp>
      <p:sp useBgFill="1">
        <p:nvSpPr>
          <p:cNvPr id="19" name="Line 11"/>
          <p:cNvSpPr>
            <a:spLocks noChangeShapeType="1"/>
          </p:cNvSpPr>
          <p:nvPr/>
        </p:nvSpPr>
        <p:spPr bwMode="auto">
          <a:xfrm>
            <a:off x="5879265" y="4114800"/>
            <a:ext cx="0" cy="452437"/>
          </a:xfrm>
          <a:prstGeom prst="line">
            <a:avLst/>
          </a:prstGeom>
          <a:ln w="50800">
            <a:solidFill>
              <a:schemeClr val="tx1"/>
            </a:solidFill>
            <a:round/>
            <a:headEnd type="triangle" w="med" len="med"/>
            <a:tailEnd type="none" w="med" len="med"/>
          </a:ln>
        </p:spPr>
        <p:txBody>
          <a:bodyPr wrap="none" anchor="ctr"/>
          <a:lstStyle/>
          <a:p>
            <a:endParaRPr lang="en-US"/>
          </a:p>
        </p:txBody>
      </p:sp>
      <p:sp>
        <p:nvSpPr>
          <p:cNvPr id="137224" name="Rectangle 19"/>
          <p:cNvSpPr>
            <a:spLocks noChangeArrowheads="1"/>
          </p:cNvSpPr>
          <p:nvPr/>
        </p:nvSpPr>
        <p:spPr bwMode="auto">
          <a:xfrm>
            <a:off x="6600825" y="3657600"/>
            <a:ext cx="1704975" cy="168275"/>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137225" name="Rectangle 18"/>
          <p:cNvSpPr>
            <a:spLocks noChangeArrowheads="1"/>
          </p:cNvSpPr>
          <p:nvPr/>
        </p:nvSpPr>
        <p:spPr bwMode="auto">
          <a:xfrm>
            <a:off x="8229600" y="3505200"/>
            <a:ext cx="171450" cy="433388"/>
          </a:xfrm>
          <a:prstGeom prst="rect">
            <a:avLst/>
          </a:prstGeom>
          <a:solidFill>
            <a:srgbClr val="96969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531911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Grp="1" noChangeAspect="1"/>
          </p:cNvGraphicFramePr>
          <p:nvPr>
            <p:extLst>
              <p:ext uri="{D42A27DB-BD31-4B8C-83A1-F6EECF244321}">
                <p14:modId xmlns:p14="http://schemas.microsoft.com/office/powerpoint/2010/main" val="547781618"/>
              </p:ext>
            </p:extLst>
          </p:nvPr>
        </p:nvGraphicFramePr>
        <p:xfrm>
          <a:off x="425667" y="308562"/>
          <a:ext cx="8080375" cy="5572192"/>
        </p:xfrm>
        <a:graphic>
          <a:graphicData uri="http://schemas.openxmlformats.org/presentationml/2006/ole">
            <mc:AlternateContent xmlns:mc="http://schemas.openxmlformats.org/markup-compatibility/2006">
              <mc:Choice xmlns:v="urn:schemas-microsoft-com:vml" Requires="v">
                <p:oleObj spid="_x0000_s95246" name="Photo House" r:id="rId3" imgW="9363475" imgH="6455677" progId="">
                  <p:embed/>
                </p:oleObj>
              </mc:Choice>
              <mc:Fallback>
                <p:oleObj name="Photo House" r:id="rId3" imgW="9363475" imgH="6455677" progId="">
                  <p:embed/>
                  <p:pic>
                    <p:nvPicPr>
                      <p:cNvPr id="0" name=""/>
                      <p:cNvPicPr>
                        <a:picLocks noGrp="1"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425667" y="308562"/>
                        <a:ext cx="8080375" cy="5572192"/>
                      </a:xfrm>
                      <a:prstGeom prst="rect">
                        <a:avLst/>
                      </a:prstGeom>
                      <a:noFill/>
                      <a:ln>
                        <a:noFill/>
                      </a:ln>
                    </p:spPr>
                  </p:pic>
                </p:oleObj>
              </mc:Fallback>
            </mc:AlternateContent>
          </a:graphicData>
        </a:graphic>
      </p:graphicFrame>
      <p:sp>
        <p:nvSpPr>
          <p:cNvPr id="10" name="Rectangle 9"/>
          <p:cNvSpPr/>
          <p:nvPr/>
        </p:nvSpPr>
        <p:spPr>
          <a:xfrm>
            <a:off x="5884476" y="4758741"/>
            <a:ext cx="220717" cy="583324"/>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98776" y="2125900"/>
            <a:ext cx="106417" cy="2632841"/>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15311" y="3066754"/>
            <a:ext cx="3105806" cy="3046988"/>
          </a:xfrm>
          <a:prstGeom prst="rect">
            <a:avLst/>
          </a:prstGeom>
          <a:noFill/>
        </p:spPr>
        <p:txBody>
          <a:bodyPr wrap="square" rtlCol="0">
            <a:spAutoFit/>
          </a:bodyPr>
          <a:lstStyle/>
          <a:p>
            <a:r>
              <a:rPr lang="en-US" sz="3200" b="1" dirty="0" smtClean="0">
                <a:solidFill>
                  <a:schemeClr val="bg2"/>
                </a:solidFill>
              </a:rPr>
              <a:t>May not project more than 4” into the REQUIRED minimum clear width of 32”.</a:t>
            </a:r>
            <a:endParaRPr lang="en-US" sz="3200" b="1" dirty="0">
              <a:solidFill>
                <a:schemeClr val="bg2"/>
              </a:solidFill>
            </a:endParaRPr>
          </a:p>
        </p:txBody>
      </p:sp>
      <p:sp>
        <p:nvSpPr>
          <p:cNvPr id="12" name="TextBox 11"/>
          <p:cNvSpPr txBox="1"/>
          <p:nvPr/>
        </p:nvSpPr>
        <p:spPr>
          <a:xfrm>
            <a:off x="3314700" y="793922"/>
            <a:ext cx="2282064" cy="461665"/>
          </a:xfrm>
          <a:prstGeom prst="rect">
            <a:avLst/>
          </a:prstGeom>
          <a:solidFill>
            <a:schemeClr val="bg1"/>
          </a:solidFill>
        </p:spPr>
        <p:txBody>
          <a:bodyPr wrap="square" rtlCol="0">
            <a:spAutoFit/>
          </a:bodyPr>
          <a:lstStyle/>
          <a:p>
            <a:pPr algn="ctr"/>
            <a:r>
              <a:rPr lang="en-US" dirty="0">
                <a:solidFill>
                  <a:schemeClr val="bg2"/>
                </a:solidFill>
              </a:rPr>
              <a:t>32” </a:t>
            </a:r>
            <a:r>
              <a:rPr lang="en-US" dirty="0" smtClean="0">
                <a:solidFill>
                  <a:schemeClr val="bg2"/>
                </a:solidFill>
              </a:rPr>
              <a:t>clear min.</a:t>
            </a:r>
            <a:endParaRPr lang="en-US" dirty="0">
              <a:solidFill>
                <a:schemeClr val="bg2"/>
              </a:solidFill>
            </a:endParaRPr>
          </a:p>
        </p:txBody>
      </p:sp>
      <p:sp>
        <p:nvSpPr>
          <p:cNvPr id="13" name="Rectangle 12"/>
          <p:cNvSpPr/>
          <p:nvPr/>
        </p:nvSpPr>
        <p:spPr>
          <a:xfrm>
            <a:off x="3972911" y="1897027"/>
            <a:ext cx="2017989" cy="106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816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Code vs. Life Safety Code or Fire Code</a:t>
            </a:r>
            <a:endParaRPr lang="en-US" dirty="0"/>
          </a:p>
        </p:txBody>
      </p:sp>
      <p:pic>
        <p:nvPicPr>
          <p:cNvPr id="19458" name="Picture 2" descr="http://sci-engr.com/IBC-2009.jpg"/>
          <p:cNvPicPr>
            <a:picLocks noChangeAspect="1" noChangeArrowheads="1"/>
          </p:cNvPicPr>
          <p:nvPr/>
        </p:nvPicPr>
        <p:blipFill>
          <a:blip r:embed="rId3" cstate="print"/>
          <a:srcRect/>
          <a:stretch>
            <a:fillRect/>
          </a:stretch>
        </p:blipFill>
        <p:spPr bwMode="auto">
          <a:xfrm>
            <a:off x="540587" y="1283368"/>
            <a:ext cx="2298370" cy="2969470"/>
          </a:xfrm>
          <a:prstGeom prst="rect">
            <a:avLst/>
          </a:prstGeom>
          <a:noFill/>
          <a:ln>
            <a:solidFill>
              <a:schemeClr val="tx1"/>
            </a:solidFill>
          </a:ln>
          <a:effectLst>
            <a:outerShdw blurRad="50800" dist="38100" dir="2700000" algn="tl" rotWithShape="0">
              <a:prstClr val="black">
                <a:alpha val="40000"/>
              </a:prstClr>
            </a:outerShdw>
          </a:effectLst>
        </p:spPr>
      </p:pic>
      <p:pic>
        <p:nvPicPr>
          <p:cNvPr id="19460" name="Picture 4" descr="http://www.brownbookshop.com/product_images/t/nfpa_101_2012__11899.jpg"/>
          <p:cNvPicPr>
            <a:picLocks noChangeAspect="1" noChangeArrowheads="1"/>
          </p:cNvPicPr>
          <p:nvPr/>
        </p:nvPicPr>
        <p:blipFill>
          <a:blip r:embed="rId4" cstate="print"/>
          <a:srcRect/>
          <a:stretch>
            <a:fillRect/>
          </a:stretch>
        </p:blipFill>
        <p:spPr bwMode="auto">
          <a:xfrm>
            <a:off x="3335709" y="1272161"/>
            <a:ext cx="2282826" cy="3002636"/>
          </a:xfrm>
          <a:prstGeom prst="rect">
            <a:avLst/>
          </a:prstGeom>
          <a:noFill/>
          <a:ln>
            <a:solidFill>
              <a:schemeClr val="tx1"/>
            </a:solidFill>
          </a:ln>
          <a:effectLst>
            <a:outerShdw blurRad="50800" dist="38100" dir="2700000" algn="tl" rotWithShape="0">
              <a:prstClr val="black">
                <a:alpha val="40000"/>
              </a:prstClr>
            </a:outerShdw>
          </a:effectLst>
        </p:spPr>
      </p:pic>
      <p:pic>
        <p:nvPicPr>
          <p:cNvPr id="133122" name="Picture 2" descr="http://www.cityoftacoma.org/CMSAdmin/File.ashx?cid=15373"/>
          <p:cNvPicPr>
            <a:picLocks noChangeAspect="1" noChangeArrowheads="1"/>
          </p:cNvPicPr>
          <p:nvPr/>
        </p:nvPicPr>
        <p:blipFill>
          <a:blip r:embed="rId5" cstate="print"/>
          <a:srcRect l="11199" r="11475"/>
          <a:stretch>
            <a:fillRect/>
          </a:stretch>
        </p:blipFill>
        <p:spPr bwMode="auto">
          <a:xfrm>
            <a:off x="6100175" y="1258866"/>
            <a:ext cx="2342365" cy="3029207"/>
          </a:xfrm>
          <a:prstGeom prst="rect">
            <a:avLst/>
          </a:prstGeom>
          <a:noFill/>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930730" y="4800332"/>
            <a:ext cx="7246620" cy="1200329"/>
          </a:xfrm>
          <a:prstGeom prst="rect">
            <a:avLst/>
          </a:prstGeom>
          <a:noFill/>
        </p:spPr>
        <p:txBody>
          <a:bodyPr wrap="square" rtlCol="0">
            <a:spAutoFit/>
          </a:bodyPr>
          <a:lstStyle/>
          <a:p>
            <a:pPr algn="ctr"/>
            <a:r>
              <a:rPr lang="en-US" dirty="0" smtClean="0">
                <a:solidFill>
                  <a:schemeClr val="bg2"/>
                </a:solidFill>
              </a:rPr>
              <a:t>A building code is typically used only during design/construction.  After completion, the applicable fire code is enforced.</a:t>
            </a:r>
            <a:endParaRPr lang="en-US"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4509"/>
          <a:stretch/>
        </p:blipFill>
        <p:spPr>
          <a:xfrm>
            <a:off x="512684" y="378374"/>
            <a:ext cx="8076735" cy="5927834"/>
          </a:xfrm>
        </p:spPr>
      </p:pic>
      <p:sp>
        <p:nvSpPr>
          <p:cNvPr id="5" name="TextBox 4"/>
          <p:cNvSpPr txBox="1"/>
          <p:nvPr/>
        </p:nvSpPr>
        <p:spPr>
          <a:xfrm>
            <a:off x="3673367" y="573208"/>
            <a:ext cx="1835567" cy="461665"/>
          </a:xfrm>
          <a:prstGeom prst="rect">
            <a:avLst/>
          </a:prstGeom>
          <a:noFill/>
        </p:spPr>
        <p:txBody>
          <a:bodyPr wrap="none" rtlCol="0">
            <a:spAutoFit/>
          </a:bodyPr>
          <a:lstStyle/>
          <a:p>
            <a:r>
              <a:rPr lang="en-US" dirty="0" smtClean="0">
                <a:solidFill>
                  <a:schemeClr val="bg2"/>
                </a:solidFill>
              </a:rPr>
              <a:t>4’ wide door</a:t>
            </a:r>
            <a:endParaRPr lang="en-US" dirty="0">
              <a:solidFill>
                <a:schemeClr val="bg2"/>
              </a:solidFill>
            </a:endParaRPr>
          </a:p>
        </p:txBody>
      </p:sp>
      <p:sp>
        <p:nvSpPr>
          <p:cNvPr id="6" name="TextBox 5"/>
          <p:cNvSpPr txBox="1"/>
          <p:nvPr/>
        </p:nvSpPr>
        <p:spPr>
          <a:xfrm>
            <a:off x="3657948" y="1182415"/>
            <a:ext cx="1435008" cy="830997"/>
          </a:xfrm>
          <a:prstGeom prst="rect">
            <a:avLst/>
          </a:prstGeom>
          <a:solidFill>
            <a:schemeClr val="bg1"/>
          </a:solidFill>
        </p:spPr>
        <p:txBody>
          <a:bodyPr wrap="none" rtlCol="0">
            <a:spAutoFit/>
          </a:bodyPr>
          <a:lstStyle/>
          <a:p>
            <a:r>
              <a:rPr lang="en-US" dirty="0">
                <a:solidFill>
                  <a:schemeClr val="bg2"/>
                </a:solidFill>
              </a:rPr>
              <a:t>32” clear</a:t>
            </a:r>
          </a:p>
          <a:p>
            <a:r>
              <a:rPr lang="en-US" dirty="0">
                <a:solidFill>
                  <a:schemeClr val="bg2"/>
                </a:solidFill>
              </a:rPr>
              <a:t>minimum</a:t>
            </a:r>
          </a:p>
        </p:txBody>
      </p:sp>
      <p:sp>
        <p:nvSpPr>
          <p:cNvPr id="7" name="Rectangle 6"/>
          <p:cNvSpPr/>
          <p:nvPr/>
        </p:nvSpPr>
        <p:spPr>
          <a:xfrm>
            <a:off x="5943599" y="5265684"/>
            <a:ext cx="220717" cy="583324"/>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57899" y="2632843"/>
            <a:ext cx="106417" cy="2632841"/>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234152" y="2380593"/>
            <a:ext cx="819805" cy="106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15311" y="3066754"/>
            <a:ext cx="3105806" cy="3046988"/>
          </a:xfrm>
          <a:prstGeom prst="rect">
            <a:avLst/>
          </a:prstGeom>
          <a:noFill/>
        </p:spPr>
        <p:txBody>
          <a:bodyPr wrap="square" rtlCol="0">
            <a:spAutoFit/>
          </a:bodyPr>
          <a:lstStyle/>
          <a:p>
            <a:r>
              <a:rPr lang="en-US" sz="3200" b="1" dirty="0" smtClean="0">
                <a:solidFill>
                  <a:schemeClr val="bg2"/>
                </a:solidFill>
              </a:rPr>
              <a:t>May not project more than 4” into the REQUIRED minimum clear width of 32”.</a:t>
            </a:r>
            <a:endParaRPr lang="en-US" sz="3200" b="1" dirty="0">
              <a:solidFill>
                <a:schemeClr val="bg2"/>
              </a:solidFill>
            </a:endParaRPr>
          </a:p>
        </p:txBody>
      </p:sp>
    </p:spTree>
    <p:extLst>
      <p:ext uri="{BB962C8B-B14F-4D97-AF65-F5344CB8AC3E}">
        <p14:creationId xmlns:p14="http://schemas.microsoft.com/office/powerpoint/2010/main" val="2237037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When is a door required to swing in the direction of egress?</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311141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707574"/>
            <a:ext cx="5867400" cy="609600"/>
          </a:xfrm>
        </p:spPr>
        <p:txBody>
          <a:bodyPr/>
          <a:lstStyle/>
          <a:p>
            <a:pPr eaLnBrk="1" hangingPunct="1"/>
            <a:r>
              <a:rPr lang="en-US" dirty="0" smtClean="0"/>
              <a:t>Door Swing</a:t>
            </a:r>
          </a:p>
        </p:txBody>
      </p:sp>
      <p:sp>
        <p:nvSpPr>
          <p:cNvPr id="138243" name="Rectangle 3"/>
          <p:cNvSpPr>
            <a:spLocks noGrp="1" noChangeArrowheads="1"/>
          </p:cNvSpPr>
          <p:nvPr>
            <p:ph idx="1"/>
          </p:nvPr>
        </p:nvSpPr>
        <p:spPr>
          <a:xfrm>
            <a:off x="381000" y="1752600"/>
            <a:ext cx="4419600" cy="4114800"/>
          </a:xfrm>
        </p:spPr>
        <p:txBody>
          <a:bodyPr/>
          <a:lstStyle/>
          <a:p>
            <a:pPr marL="285750" indent="-285750" eaLnBrk="1" hangingPunct="1">
              <a:buFont typeface="Arial" pitchFamily="34" charset="0"/>
              <a:buChar char="•"/>
            </a:pPr>
            <a:r>
              <a:rPr lang="en-US" sz="2400" dirty="0" smtClean="0"/>
              <a:t>Egress doors shall be side-hinged swinging</a:t>
            </a:r>
          </a:p>
          <a:p>
            <a:pPr marL="293688" lvl="1" indent="-293688" eaLnBrk="1" hangingPunct="1">
              <a:buFont typeface="Arial" pitchFamily="34" charset="0"/>
              <a:buChar char="•"/>
            </a:pPr>
            <a:r>
              <a:rPr lang="en-US" sz="2400" dirty="0" smtClean="0"/>
              <a:t>Exceptions – consult code</a:t>
            </a:r>
          </a:p>
          <a:p>
            <a:pPr marL="285750" indent="-285750" eaLnBrk="1" hangingPunct="1">
              <a:buFont typeface="Arial" pitchFamily="34" charset="0"/>
              <a:buChar char="•"/>
            </a:pPr>
            <a:r>
              <a:rPr lang="en-US" sz="2400" dirty="0" smtClean="0"/>
              <a:t>Swing in the direction of egress:</a:t>
            </a:r>
          </a:p>
          <a:p>
            <a:pPr marL="679450" lvl="1" indent="-385763" eaLnBrk="1" hangingPunct="1">
              <a:buFont typeface="Arial" pitchFamily="34" charset="0"/>
              <a:buChar char="•"/>
            </a:pPr>
            <a:r>
              <a:rPr lang="en-US" sz="2400" dirty="0"/>
              <a:t>W</a:t>
            </a:r>
            <a:r>
              <a:rPr lang="en-US" sz="2400" dirty="0" smtClean="0"/>
              <a:t>hen serving an occupant load of 50 or more</a:t>
            </a:r>
          </a:p>
          <a:p>
            <a:pPr marL="679450" lvl="1" indent="-385763" eaLnBrk="1" hangingPunct="1">
              <a:buFont typeface="Arial" pitchFamily="34" charset="0"/>
              <a:buChar char="•"/>
            </a:pPr>
            <a:r>
              <a:rPr lang="en-US" sz="2400" dirty="0" smtClean="0"/>
              <a:t>Group H occupancy</a:t>
            </a:r>
          </a:p>
        </p:txBody>
      </p:sp>
      <p:pic>
        <p:nvPicPr>
          <p:cNvPr id="138244" name="Picture 5" descr="IMG_0223"/>
          <p:cNvPicPr>
            <a:picLocks noChangeAspect="1" noChangeArrowheads="1"/>
          </p:cNvPicPr>
          <p:nvPr/>
        </p:nvPicPr>
        <p:blipFill>
          <a:blip r:embed="rId3" cstate="print"/>
          <a:srcRect/>
          <a:stretch>
            <a:fillRect/>
          </a:stretch>
        </p:blipFill>
        <p:spPr bwMode="auto">
          <a:xfrm>
            <a:off x="5105400" y="892614"/>
            <a:ext cx="3679825" cy="4906963"/>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Encroachment</a:t>
            </a:r>
            <a:endParaRPr lang="en-US" dirty="0"/>
          </a:p>
        </p:txBody>
      </p:sp>
      <p:sp>
        <p:nvSpPr>
          <p:cNvPr id="3" name="Content Placeholder 2"/>
          <p:cNvSpPr>
            <a:spLocks noGrp="1"/>
          </p:cNvSpPr>
          <p:nvPr>
            <p:ph idx="1"/>
          </p:nvPr>
        </p:nvSpPr>
        <p:spPr>
          <a:xfrm>
            <a:off x="457199" y="1143000"/>
            <a:ext cx="8539843" cy="4681854"/>
          </a:xfrm>
        </p:spPr>
        <p:txBody>
          <a:bodyPr/>
          <a:lstStyle/>
          <a:p>
            <a:pPr marL="285750" indent="-285750">
              <a:buFont typeface="Arial" pitchFamily="34" charset="0"/>
              <a:buChar char="•"/>
            </a:pPr>
            <a:r>
              <a:rPr lang="en-US" sz="2400" dirty="0" smtClean="0"/>
              <a:t>Must encroach no more than ½ of the required width at any point in door swing</a:t>
            </a:r>
          </a:p>
          <a:p>
            <a:pPr marL="285750" indent="-285750">
              <a:buFont typeface="Arial" pitchFamily="34" charset="0"/>
              <a:buChar char="•"/>
            </a:pPr>
            <a:r>
              <a:rPr lang="en-US" sz="2400" dirty="0" smtClean="0"/>
              <a:t>7” maximum encroachment on required minimum width when fully open (be careful of </a:t>
            </a:r>
            <a:r>
              <a:rPr lang="en-US" sz="2400" dirty="0" err="1" smtClean="0"/>
              <a:t>cush</a:t>
            </a:r>
            <a:r>
              <a:rPr lang="en-US" sz="2400" dirty="0" smtClean="0"/>
              <a:t> closers and </a:t>
            </a:r>
            <a:r>
              <a:rPr lang="en-US" sz="2400" dirty="0" err="1" smtClean="0"/>
              <a:t>o.h</a:t>
            </a:r>
            <a:r>
              <a:rPr lang="en-US" sz="2400" dirty="0" smtClean="0"/>
              <a:t>. stops)</a:t>
            </a:r>
          </a:p>
          <a:p>
            <a:pPr marL="285750" indent="-285750">
              <a:buFont typeface="Arial" pitchFamily="34" charset="0"/>
              <a:buChar char="•"/>
            </a:pPr>
            <a:endParaRPr lang="en-US" sz="2400" dirty="0" smtClean="0"/>
          </a:p>
          <a:p>
            <a:endParaRPr lang="en-US" dirty="0"/>
          </a:p>
        </p:txBody>
      </p:sp>
      <p:pic>
        <p:nvPicPr>
          <p:cNvPr id="117762" name="Picture 2" descr="http://idighardware.com/wordpress/wp-content/uploads/2012/10/Encroachment-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02656"/>
            <a:ext cx="9144000" cy="39504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3142" y="4376057"/>
            <a:ext cx="3755571"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18956" y="4376057"/>
            <a:ext cx="3820887"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9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Encroachment</a:t>
            </a:r>
            <a:endParaRPr lang="en-US" dirty="0"/>
          </a:p>
        </p:txBody>
      </p:sp>
      <p:sp>
        <p:nvSpPr>
          <p:cNvPr id="3" name="Content Placeholder 2"/>
          <p:cNvSpPr>
            <a:spLocks noGrp="1"/>
          </p:cNvSpPr>
          <p:nvPr>
            <p:ph idx="1"/>
          </p:nvPr>
        </p:nvSpPr>
        <p:spPr>
          <a:xfrm>
            <a:off x="457199" y="1143000"/>
            <a:ext cx="8539843" cy="4681854"/>
          </a:xfrm>
        </p:spPr>
        <p:txBody>
          <a:bodyPr/>
          <a:lstStyle/>
          <a:p>
            <a:pPr marL="285750" indent="-285750">
              <a:buFont typeface="Arial" pitchFamily="34" charset="0"/>
              <a:buChar char="•"/>
            </a:pPr>
            <a:r>
              <a:rPr lang="en-US" sz="2400" dirty="0" smtClean="0"/>
              <a:t>Must encroach no more than ½ of the required width at any point in door swing</a:t>
            </a:r>
          </a:p>
          <a:p>
            <a:pPr marL="285750" indent="-285750">
              <a:buFont typeface="Arial" pitchFamily="34" charset="0"/>
              <a:buChar char="•"/>
            </a:pPr>
            <a:r>
              <a:rPr lang="en-US" sz="2400" dirty="0" smtClean="0"/>
              <a:t>7” maximum encroachment on required minimum width when fully open (be careful of </a:t>
            </a:r>
            <a:r>
              <a:rPr lang="en-US" sz="2400" dirty="0" err="1" smtClean="0"/>
              <a:t>cush</a:t>
            </a:r>
            <a:r>
              <a:rPr lang="en-US" sz="2400" dirty="0" smtClean="0"/>
              <a:t> closers and </a:t>
            </a:r>
            <a:r>
              <a:rPr lang="en-US" sz="2400" dirty="0" err="1" smtClean="0"/>
              <a:t>o.h</a:t>
            </a:r>
            <a:r>
              <a:rPr lang="en-US" sz="2400" dirty="0" smtClean="0"/>
              <a:t>. stops)</a:t>
            </a:r>
          </a:p>
          <a:p>
            <a:pPr marL="285750" indent="-285750">
              <a:buFont typeface="Arial" pitchFamily="34" charset="0"/>
              <a:buChar char="•"/>
            </a:pPr>
            <a:endParaRPr lang="en-US" sz="2400" dirty="0" smtClean="0"/>
          </a:p>
          <a:p>
            <a:endParaRPr lang="en-US" dirty="0"/>
          </a:p>
        </p:txBody>
      </p:sp>
      <p:pic>
        <p:nvPicPr>
          <p:cNvPr id="117762" name="Picture 2" descr="http://idighardware.com/wordpress/wp-content/uploads/2012/10/Encroachment-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02656"/>
            <a:ext cx="9144000" cy="39504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3142" y="4376057"/>
            <a:ext cx="3755571"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18956" y="4376057"/>
            <a:ext cx="3820887" cy="9633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453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424543"/>
            <a:ext cx="5867400" cy="947057"/>
          </a:xfrm>
        </p:spPr>
        <p:txBody>
          <a:bodyPr/>
          <a:lstStyle/>
          <a:p>
            <a:pPr eaLnBrk="1" hangingPunct="1"/>
            <a:r>
              <a:rPr lang="en-US" dirty="0" smtClean="0"/>
              <a:t>Door Opening Force</a:t>
            </a:r>
            <a:br>
              <a:rPr lang="en-US" dirty="0" smtClean="0"/>
            </a:br>
            <a:endParaRPr lang="en-US" dirty="0" smtClean="0"/>
          </a:p>
        </p:txBody>
      </p:sp>
      <p:sp>
        <p:nvSpPr>
          <p:cNvPr id="139267" name="Rectangle 3"/>
          <p:cNvSpPr>
            <a:spLocks noGrp="1" noChangeArrowheads="1"/>
          </p:cNvSpPr>
          <p:nvPr>
            <p:ph idx="1"/>
          </p:nvPr>
        </p:nvSpPr>
        <p:spPr>
          <a:xfrm>
            <a:off x="381000" y="1273629"/>
            <a:ext cx="3717471" cy="4593771"/>
          </a:xfrm>
        </p:spPr>
        <p:txBody>
          <a:bodyPr/>
          <a:lstStyle/>
          <a:p>
            <a:pPr marL="342900" indent="-342900" eaLnBrk="1" hangingPunct="1">
              <a:buFont typeface="Arial" pitchFamily="34" charset="0"/>
              <a:buChar char="•"/>
            </a:pPr>
            <a:r>
              <a:rPr lang="en-US" sz="2400" dirty="0" smtClean="0"/>
              <a:t>Interior swinging egress doors (non-fire-rated) – 5 lbs</a:t>
            </a:r>
          </a:p>
          <a:p>
            <a:pPr marL="342900" indent="-342900" eaLnBrk="1" hangingPunct="1">
              <a:buFont typeface="Arial" pitchFamily="34" charset="0"/>
              <a:buChar char="•"/>
            </a:pPr>
            <a:r>
              <a:rPr lang="en-US" sz="2400" dirty="0" smtClean="0"/>
              <a:t>Other swinging doors + sliding and folding…</a:t>
            </a:r>
          </a:p>
        </p:txBody>
      </p:sp>
      <p:pic>
        <p:nvPicPr>
          <p:cNvPr id="139268" name="Picture 4" descr="MVC-001X"/>
          <p:cNvPicPr>
            <a:picLocks noChangeAspect="1" noChangeArrowheads="1"/>
          </p:cNvPicPr>
          <p:nvPr/>
        </p:nvPicPr>
        <p:blipFill>
          <a:blip r:embed="rId3" cstate="print"/>
          <a:srcRect l="10156" t="30208" r="13281" b="18230"/>
          <a:stretch>
            <a:fillRect/>
          </a:stretch>
        </p:blipFill>
        <p:spPr bwMode="auto">
          <a:xfrm>
            <a:off x="4419600" y="1975755"/>
            <a:ext cx="4191000" cy="2116138"/>
          </a:xfrm>
          <a:prstGeom prst="rect">
            <a:avLst/>
          </a:prstGeom>
          <a:noFill/>
          <a:ln w="25400">
            <a:solidFill>
              <a:srgbClr val="FF0000"/>
            </a:solidFill>
            <a:miter lim="800000"/>
            <a:headEnd/>
            <a:tailEnd/>
          </a:ln>
        </p:spPr>
      </p:pic>
      <p:pic>
        <p:nvPicPr>
          <p:cNvPr id="139269" name="Picture 5" descr="force gauge Horizontal pic"/>
          <p:cNvPicPr>
            <a:picLocks noChangeAspect="1" noChangeArrowheads="1"/>
          </p:cNvPicPr>
          <p:nvPr/>
        </p:nvPicPr>
        <p:blipFill>
          <a:blip r:embed="rId4" cstate="print"/>
          <a:srcRect l="8160" t="25552" r="12689" b="47037"/>
          <a:stretch>
            <a:fillRect/>
          </a:stretch>
        </p:blipFill>
        <p:spPr bwMode="auto">
          <a:xfrm rot="10800000" flipH="1" flipV="1">
            <a:off x="4419600" y="4343400"/>
            <a:ext cx="4191000" cy="554038"/>
          </a:xfrm>
          <a:prstGeom prst="rect">
            <a:avLst/>
          </a:prstGeom>
          <a:noFill/>
          <a:ln w="25400">
            <a:solidFill>
              <a:srgbClr val="FF0000"/>
            </a:solidFill>
            <a:miter lim="800000"/>
            <a:headEnd/>
            <a:tailEnd/>
          </a:ln>
        </p:spPr>
      </p:pic>
      <p:sp>
        <p:nvSpPr>
          <p:cNvPr id="2" name="TextBox 1"/>
          <p:cNvSpPr txBox="1"/>
          <p:nvPr/>
        </p:nvSpPr>
        <p:spPr>
          <a:xfrm>
            <a:off x="8411107" y="0"/>
            <a:ext cx="732893" cy="461665"/>
          </a:xfrm>
          <a:prstGeom prst="rect">
            <a:avLst/>
          </a:prstGeom>
          <a:noFill/>
        </p:spPr>
        <p:txBody>
          <a:bodyPr wrap="none" rtlCol="0">
            <a:spAutoFit/>
          </a:bodyPr>
          <a:lstStyle/>
          <a:p>
            <a:r>
              <a:rPr lang="en-US" dirty="0" smtClean="0"/>
              <a:t>P65</a:t>
            </a:r>
            <a:endParaRPr lang="en-US" dirty="0"/>
          </a:p>
        </p:txBody>
      </p:sp>
    </p:spTree>
    <p:extLst>
      <p:ext uri="{BB962C8B-B14F-4D97-AF65-F5344CB8AC3E}">
        <p14:creationId xmlns:p14="http://schemas.microsoft.com/office/powerpoint/2010/main" val="311892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424543"/>
            <a:ext cx="5867400" cy="947057"/>
          </a:xfrm>
        </p:spPr>
        <p:txBody>
          <a:bodyPr/>
          <a:lstStyle/>
          <a:p>
            <a:pPr eaLnBrk="1" hangingPunct="1"/>
            <a:r>
              <a:rPr lang="en-US" dirty="0" smtClean="0"/>
              <a:t>Door Opening Force</a:t>
            </a:r>
            <a:br>
              <a:rPr lang="en-US" dirty="0" smtClean="0"/>
            </a:br>
            <a:endParaRPr lang="en-US" dirty="0" smtClean="0"/>
          </a:p>
        </p:txBody>
      </p:sp>
      <p:sp>
        <p:nvSpPr>
          <p:cNvPr id="139267" name="Rectangle 3"/>
          <p:cNvSpPr>
            <a:spLocks noGrp="1" noChangeArrowheads="1"/>
          </p:cNvSpPr>
          <p:nvPr>
            <p:ph idx="1"/>
          </p:nvPr>
        </p:nvSpPr>
        <p:spPr>
          <a:xfrm>
            <a:off x="381000" y="1273629"/>
            <a:ext cx="3717471" cy="4593771"/>
          </a:xfrm>
        </p:spPr>
        <p:txBody>
          <a:bodyPr/>
          <a:lstStyle/>
          <a:p>
            <a:pPr marL="342900" indent="-342900" eaLnBrk="1" hangingPunct="1">
              <a:buFont typeface="Arial" pitchFamily="34" charset="0"/>
              <a:buChar char="•"/>
            </a:pPr>
            <a:r>
              <a:rPr lang="en-US" sz="2400" dirty="0" smtClean="0"/>
              <a:t>Interior swinging egress doors (non-fire-rated) – 5 lbs</a:t>
            </a:r>
          </a:p>
          <a:p>
            <a:pPr marL="342900" indent="-342900" eaLnBrk="1" hangingPunct="1">
              <a:buFont typeface="Arial" pitchFamily="34" charset="0"/>
              <a:buChar char="•"/>
            </a:pPr>
            <a:r>
              <a:rPr lang="en-US" sz="2400" dirty="0" smtClean="0"/>
              <a:t>Other swinging doors + sliding and folding</a:t>
            </a:r>
          </a:p>
          <a:p>
            <a:pPr marL="679450" lvl="1" indent="-336550" eaLnBrk="1" hangingPunct="1">
              <a:buFont typeface="Arial" pitchFamily="34" charset="0"/>
              <a:buChar char="•"/>
            </a:pPr>
            <a:r>
              <a:rPr lang="en-US" sz="2400" dirty="0" smtClean="0"/>
              <a:t>15 pounds to release latch</a:t>
            </a:r>
          </a:p>
          <a:p>
            <a:pPr marL="679450" lvl="1" indent="-336550" eaLnBrk="1" hangingPunct="1">
              <a:buFont typeface="Arial" pitchFamily="34" charset="0"/>
              <a:buChar char="•"/>
            </a:pPr>
            <a:r>
              <a:rPr lang="en-US" sz="2400" dirty="0" smtClean="0"/>
              <a:t>30 pounds to set the door in motion</a:t>
            </a:r>
          </a:p>
          <a:p>
            <a:pPr marL="679450" lvl="1" indent="-336550" eaLnBrk="1" hangingPunct="1">
              <a:buFont typeface="Arial" pitchFamily="34" charset="0"/>
              <a:buChar char="•"/>
            </a:pPr>
            <a:r>
              <a:rPr lang="en-US" sz="2400" dirty="0" smtClean="0"/>
              <a:t>15 pounds to swing door to fully-open position</a:t>
            </a:r>
          </a:p>
        </p:txBody>
      </p:sp>
      <p:pic>
        <p:nvPicPr>
          <p:cNvPr id="139268" name="Picture 4" descr="MVC-001X"/>
          <p:cNvPicPr>
            <a:picLocks noChangeAspect="1" noChangeArrowheads="1"/>
          </p:cNvPicPr>
          <p:nvPr/>
        </p:nvPicPr>
        <p:blipFill>
          <a:blip r:embed="rId3" cstate="print"/>
          <a:srcRect l="10156" t="30208" r="13281" b="18230"/>
          <a:stretch>
            <a:fillRect/>
          </a:stretch>
        </p:blipFill>
        <p:spPr bwMode="auto">
          <a:xfrm>
            <a:off x="4419600" y="1975755"/>
            <a:ext cx="4191000" cy="2116138"/>
          </a:xfrm>
          <a:prstGeom prst="rect">
            <a:avLst/>
          </a:prstGeom>
          <a:noFill/>
          <a:ln w="25400">
            <a:solidFill>
              <a:srgbClr val="FF0000"/>
            </a:solidFill>
            <a:miter lim="800000"/>
            <a:headEnd/>
            <a:tailEnd/>
          </a:ln>
        </p:spPr>
      </p:pic>
      <p:pic>
        <p:nvPicPr>
          <p:cNvPr id="139269" name="Picture 5" descr="force gauge Horizontal pic"/>
          <p:cNvPicPr>
            <a:picLocks noChangeAspect="1" noChangeArrowheads="1"/>
          </p:cNvPicPr>
          <p:nvPr/>
        </p:nvPicPr>
        <p:blipFill>
          <a:blip r:embed="rId4" cstate="print"/>
          <a:srcRect l="8160" t="25552" r="12689" b="47037"/>
          <a:stretch>
            <a:fillRect/>
          </a:stretch>
        </p:blipFill>
        <p:spPr bwMode="auto">
          <a:xfrm rot="10800000" flipH="1" flipV="1">
            <a:off x="4419600" y="4343400"/>
            <a:ext cx="4191000" cy="554038"/>
          </a:xfrm>
          <a:prstGeom prst="rect">
            <a:avLst/>
          </a:prstGeom>
          <a:noFill/>
          <a:ln w="25400">
            <a:solidFill>
              <a:srgbClr val="FF0000"/>
            </a:solidFill>
            <a:miter lim="800000"/>
            <a:headEnd/>
            <a:tailEnd/>
          </a:ln>
        </p:spPr>
      </p:pic>
      <p:sp>
        <p:nvSpPr>
          <p:cNvPr id="2" name="TextBox 1"/>
          <p:cNvSpPr txBox="1"/>
          <p:nvPr/>
        </p:nvSpPr>
        <p:spPr>
          <a:xfrm>
            <a:off x="8411107" y="0"/>
            <a:ext cx="732893" cy="461665"/>
          </a:xfrm>
          <a:prstGeom prst="rect">
            <a:avLst/>
          </a:prstGeom>
          <a:noFill/>
        </p:spPr>
        <p:txBody>
          <a:bodyPr wrap="none" rtlCol="0">
            <a:spAutoFit/>
          </a:bodyPr>
          <a:lstStyle/>
          <a:p>
            <a:r>
              <a:rPr lang="en-US" dirty="0" smtClean="0"/>
              <a:t>P66</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81000" y="533400"/>
            <a:ext cx="5867400" cy="1066800"/>
          </a:xfrm>
        </p:spPr>
        <p:txBody>
          <a:bodyPr/>
          <a:lstStyle/>
          <a:p>
            <a:pPr eaLnBrk="1" hangingPunct="1"/>
            <a:r>
              <a:rPr lang="en-US" dirty="0" smtClean="0"/>
              <a:t>Power-Operated Doors</a:t>
            </a:r>
          </a:p>
        </p:txBody>
      </p:sp>
      <p:pic>
        <p:nvPicPr>
          <p:cNvPr id="135170" name="Picture 2" descr="http://idighardware.com/wordpress/wp-content/uploads/2013/10/aa-auto-opera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413" y="1659385"/>
            <a:ext cx="3194505" cy="413725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11107" y="4465"/>
            <a:ext cx="732893" cy="461665"/>
          </a:xfrm>
          <a:prstGeom prst="rect">
            <a:avLst/>
          </a:prstGeom>
          <a:noFill/>
        </p:spPr>
        <p:txBody>
          <a:bodyPr wrap="none" rtlCol="0">
            <a:spAutoFit/>
          </a:bodyPr>
          <a:lstStyle/>
          <a:p>
            <a:r>
              <a:rPr lang="en-US" dirty="0" smtClean="0"/>
              <a:t>P67</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81000" y="533400"/>
            <a:ext cx="5867400" cy="1066800"/>
          </a:xfrm>
        </p:spPr>
        <p:txBody>
          <a:bodyPr/>
          <a:lstStyle/>
          <a:p>
            <a:pPr eaLnBrk="1" hangingPunct="1"/>
            <a:r>
              <a:rPr lang="en-US" dirty="0" smtClean="0"/>
              <a:t>Power-Operated Doors</a:t>
            </a:r>
          </a:p>
        </p:txBody>
      </p:sp>
      <p:sp>
        <p:nvSpPr>
          <p:cNvPr id="143363" name="Rectangle 3"/>
          <p:cNvSpPr>
            <a:spLocks noGrp="1" noChangeArrowheads="1"/>
          </p:cNvSpPr>
          <p:nvPr>
            <p:ph idx="1"/>
          </p:nvPr>
        </p:nvSpPr>
        <p:spPr>
          <a:xfrm>
            <a:off x="457199" y="1673340"/>
            <a:ext cx="4669971" cy="4151514"/>
          </a:xfrm>
          <a:noFill/>
        </p:spPr>
        <p:txBody>
          <a:bodyPr/>
          <a:lstStyle/>
          <a:p>
            <a:pPr marL="342900" indent="-342900" eaLnBrk="1" hangingPunct="1">
              <a:buFont typeface="Arial" pitchFamily="34" charset="0"/>
              <a:buChar char="•"/>
            </a:pPr>
            <a:r>
              <a:rPr lang="en-US" sz="2400" dirty="0" smtClean="0"/>
              <a:t>In the event of a power failure:</a:t>
            </a:r>
          </a:p>
          <a:p>
            <a:pPr marL="630238" lvl="1" indent="-287338" eaLnBrk="1" hangingPunct="1">
              <a:buFont typeface="Arial" pitchFamily="34" charset="0"/>
              <a:buChar char="•"/>
            </a:pPr>
            <a:r>
              <a:rPr lang="en-US" sz="2400" dirty="0" smtClean="0"/>
              <a:t>15 pounds to release latch</a:t>
            </a:r>
          </a:p>
          <a:p>
            <a:pPr marL="630238" lvl="1" indent="-287338" eaLnBrk="1" hangingPunct="1">
              <a:buFont typeface="Arial" pitchFamily="34" charset="0"/>
              <a:buChar char="•"/>
            </a:pPr>
            <a:r>
              <a:rPr lang="en-US" sz="2400" dirty="0" smtClean="0"/>
              <a:t>50 pounds to set door in motion</a:t>
            </a:r>
          </a:p>
          <a:p>
            <a:pPr marL="630238" lvl="1" indent="-287338" eaLnBrk="1" hangingPunct="1">
              <a:buFont typeface="Arial" pitchFamily="34" charset="0"/>
              <a:buChar char="•"/>
            </a:pPr>
            <a:r>
              <a:rPr lang="en-US" sz="2400" dirty="0" smtClean="0"/>
              <a:t>30 pounds to open to fully-open position</a:t>
            </a:r>
          </a:p>
          <a:p>
            <a:pPr marL="342900" indent="-342900" eaLnBrk="1" hangingPunct="1">
              <a:buFont typeface="Arial" pitchFamily="34" charset="0"/>
              <a:buChar char="•"/>
            </a:pPr>
            <a:r>
              <a:rPr lang="en-US" sz="2400" dirty="0" smtClean="0"/>
              <a:t>Full-Power Operated - A156.10</a:t>
            </a:r>
          </a:p>
          <a:p>
            <a:pPr marL="342900" indent="-342900" eaLnBrk="1" hangingPunct="1">
              <a:buFont typeface="Arial" pitchFamily="34" charset="0"/>
              <a:buChar char="•"/>
            </a:pPr>
            <a:r>
              <a:rPr lang="en-US" sz="2400" dirty="0" smtClean="0"/>
              <a:t>Power-Assist and Low Energy - A156.19</a:t>
            </a:r>
          </a:p>
        </p:txBody>
      </p:sp>
      <p:pic>
        <p:nvPicPr>
          <p:cNvPr id="135170" name="Picture 2" descr="http://idighardware.com/wordpress/wp-content/uploads/2013/10/aa-auto-opera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413" y="1659385"/>
            <a:ext cx="3194505" cy="413725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85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What are some of the rules for operating hardware on an egress door?</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137665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What does “Approved” mean when it is used in the IBC or NFPA 101?</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1026246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81000" y="533400"/>
            <a:ext cx="5867400" cy="1066800"/>
          </a:xfrm>
        </p:spPr>
        <p:txBody>
          <a:bodyPr/>
          <a:lstStyle/>
          <a:p>
            <a:pPr eaLnBrk="1" hangingPunct="1"/>
            <a:r>
              <a:rPr lang="en-US" dirty="0" smtClean="0"/>
              <a:t>Door Operations</a:t>
            </a:r>
          </a:p>
        </p:txBody>
      </p:sp>
      <p:sp>
        <p:nvSpPr>
          <p:cNvPr id="150531" name="Rectangle 3"/>
          <p:cNvSpPr>
            <a:spLocks noGrp="1" noChangeArrowheads="1"/>
          </p:cNvSpPr>
          <p:nvPr>
            <p:ph idx="1"/>
          </p:nvPr>
        </p:nvSpPr>
        <p:spPr>
          <a:xfrm>
            <a:off x="381000" y="1981200"/>
            <a:ext cx="3537857" cy="4114800"/>
          </a:xfrm>
        </p:spPr>
        <p:txBody>
          <a:bodyPr/>
          <a:lstStyle/>
          <a:p>
            <a:pPr marL="285750" indent="-285750" eaLnBrk="1" hangingPunct="1">
              <a:buFont typeface="Arial" pitchFamily="34" charset="0"/>
              <a:buChar char="•"/>
            </a:pPr>
            <a:r>
              <a:rPr lang="en-US" sz="2400" dirty="0" smtClean="0"/>
              <a:t>Readily </a:t>
            </a:r>
            <a:r>
              <a:rPr lang="en-US" sz="2400" dirty="0" err="1" smtClean="0"/>
              <a:t>openable</a:t>
            </a:r>
            <a:endParaRPr lang="en-US" sz="2400" dirty="0" smtClean="0"/>
          </a:p>
          <a:p>
            <a:pPr marL="285750" indent="-285750" eaLnBrk="1" hangingPunct="1">
              <a:buFont typeface="Arial" pitchFamily="34" charset="0"/>
              <a:buChar char="•"/>
            </a:pPr>
            <a:r>
              <a:rPr lang="en-US" sz="2400" dirty="0" smtClean="0"/>
              <a:t>No key or special knowledge or effort</a:t>
            </a:r>
          </a:p>
          <a:p>
            <a:pPr eaLnBrk="1" hangingPunct="1"/>
            <a:endParaRPr lang="en-US" dirty="0" smtClean="0"/>
          </a:p>
        </p:txBody>
      </p:sp>
      <p:pic>
        <p:nvPicPr>
          <p:cNvPr id="4" name="Picture 3" descr="exit Bar"/>
          <p:cNvPicPr>
            <a:picLocks noChangeAspect="1" noChangeArrowheads="1"/>
          </p:cNvPicPr>
          <p:nvPr/>
        </p:nvPicPr>
        <p:blipFill rotWithShape="1">
          <a:blip r:embed="rId3" cstate="print"/>
          <a:srcRect l="18929" r="19465"/>
          <a:stretch/>
        </p:blipFill>
        <p:spPr bwMode="auto">
          <a:xfrm>
            <a:off x="4145442" y="800100"/>
            <a:ext cx="4067832" cy="4947557"/>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idighardware.com/wordpress/wp-content/uploads/2012/04/Rim-x-Removable-Mullio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0290" name="Picture 2" descr="http://idighardware.com/wordpress/wp-content/uploads/2011/08/IMG_1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9"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36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5474" name="Picture 2" descr="http://idighardware.com/wordpress/wp-content/uploads/2013/03/Health-Care-Facility-Pani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992" y="16328"/>
            <a:ext cx="5161643" cy="68746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d-orbit"/>
          <p:cNvPicPr>
            <a:picLocks noChangeAspect="1" noChangeArrowheads="1"/>
          </p:cNvPicPr>
          <p:nvPr/>
        </p:nvPicPr>
        <p:blipFill>
          <a:blip r:embed="rId3" cstate="print"/>
          <a:srcRect/>
          <a:stretch>
            <a:fillRect/>
          </a:stretch>
        </p:blipFill>
        <p:spPr bwMode="auto">
          <a:xfrm>
            <a:off x="6056313" y="3725863"/>
            <a:ext cx="2325687" cy="1981200"/>
          </a:xfrm>
          <a:prstGeom prst="rect">
            <a:avLst/>
          </a:prstGeom>
          <a:noFill/>
          <a:ln w="57150">
            <a:solidFill>
              <a:srgbClr val="FF0000"/>
            </a:solidFill>
            <a:miter lim="800000"/>
            <a:headEnd/>
            <a:tailEnd/>
          </a:ln>
        </p:spPr>
      </p:pic>
      <p:sp>
        <p:nvSpPr>
          <p:cNvPr id="4100" name="Rectangle 3"/>
          <p:cNvSpPr>
            <a:spLocks noGrp="1" noChangeArrowheads="1"/>
          </p:cNvSpPr>
          <p:nvPr>
            <p:ph type="title"/>
          </p:nvPr>
        </p:nvSpPr>
        <p:spPr>
          <a:xfrm>
            <a:off x="720725" y="409575"/>
            <a:ext cx="7772400" cy="990600"/>
          </a:xfrm>
          <a:noFill/>
        </p:spPr>
        <p:txBody>
          <a:bodyPr lIns="90488" tIns="44450" rIns="90488" bIns="44450" anchor="ctr"/>
          <a:lstStyle/>
          <a:p>
            <a:pPr eaLnBrk="1" hangingPunct="1"/>
            <a:r>
              <a:rPr lang="en-US" smtClean="0"/>
              <a:t> </a:t>
            </a:r>
          </a:p>
        </p:txBody>
      </p:sp>
      <p:sp>
        <p:nvSpPr>
          <p:cNvPr id="4102" name="Rectangle 5"/>
          <p:cNvSpPr>
            <a:spLocks noGrp="1" noChangeArrowheads="1"/>
          </p:cNvSpPr>
          <p:nvPr>
            <p:ph idx="1"/>
          </p:nvPr>
        </p:nvSpPr>
        <p:spPr>
          <a:xfrm>
            <a:off x="381000" y="2057400"/>
            <a:ext cx="4572000" cy="3600450"/>
          </a:xfrm>
          <a:noFill/>
        </p:spPr>
        <p:txBody>
          <a:bodyPr lIns="90488" tIns="44450" rIns="90488" bIns="44450"/>
          <a:lstStyle/>
          <a:p>
            <a:pPr marL="285750" indent="-285750" eaLnBrk="1" hangingPunct="1">
              <a:buFont typeface="Arial" pitchFamily="34" charset="0"/>
              <a:buChar char="•"/>
            </a:pPr>
            <a:r>
              <a:rPr lang="en-US" sz="2400" dirty="0" smtClean="0"/>
              <a:t>Easy to grasp</a:t>
            </a:r>
          </a:p>
          <a:p>
            <a:pPr marL="285750" indent="-285750" eaLnBrk="1" hangingPunct="1">
              <a:buFont typeface="Arial" pitchFamily="34" charset="0"/>
              <a:buChar char="•"/>
            </a:pPr>
            <a:r>
              <a:rPr lang="en-US" sz="2400" dirty="0" smtClean="0"/>
              <a:t>Operable with one hand</a:t>
            </a:r>
          </a:p>
          <a:p>
            <a:pPr marL="285750" indent="-285750" eaLnBrk="1" hangingPunct="1">
              <a:buFont typeface="Arial" pitchFamily="34" charset="0"/>
              <a:buChar char="•"/>
            </a:pPr>
            <a:r>
              <a:rPr lang="en-US" sz="2400" dirty="0" smtClean="0"/>
              <a:t>No tight grasping</a:t>
            </a:r>
          </a:p>
          <a:p>
            <a:pPr marL="285750" indent="-285750" eaLnBrk="1" hangingPunct="1">
              <a:buFont typeface="Arial" pitchFamily="34" charset="0"/>
              <a:buChar char="•"/>
            </a:pPr>
            <a:r>
              <a:rPr lang="en-US" sz="2400" dirty="0" smtClean="0"/>
              <a:t>No tight pinching</a:t>
            </a:r>
          </a:p>
          <a:p>
            <a:pPr marL="285750" indent="-285750" eaLnBrk="1" hangingPunct="1">
              <a:buFont typeface="Arial" pitchFamily="34" charset="0"/>
              <a:buChar char="•"/>
            </a:pPr>
            <a:r>
              <a:rPr lang="en-US" sz="2400" dirty="0" smtClean="0"/>
              <a:t>No twisting of the wrist</a:t>
            </a:r>
          </a:p>
        </p:txBody>
      </p:sp>
      <p:sp>
        <p:nvSpPr>
          <p:cNvPr id="4101" name="Rectangle 4"/>
          <p:cNvSpPr>
            <a:spLocks noChangeArrowheads="1"/>
          </p:cNvSpPr>
          <p:nvPr/>
        </p:nvSpPr>
        <p:spPr bwMode="auto">
          <a:xfrm>
            <a:off x="381000" y="685800"/>
            <a:ext cx="4267200" cy="1143000"/>
          </a:xfrm>
          <a:prstGeom prst="rect">
            <a:avLst/>
          </a:prstGeom>
          <a:noFill/>
          <a:ln w="12700">
            <a:noFill/>
            <a:miter lim="800000"/>
            <a:headEnd/>
            <a:tailEnd/>
          </a:ln>
        </p:spPr>
        <p:txBody>
          <a:bodyPr lIns="90488" tIns="44450" rIns="90488" bIns="44450" anchor="ctr"/>
          <a:lstStyle/>
          <a:p>
            <a:pPr defTabSz="917575" eaLnBrk="0" hangingPunct="0"/>
            <a:r>
              <a:rPr lang="en-US" sz="3000" b="1" dirty="0" smtClean="0">
                <a:solidFill>
                  <a:srgbClr val="747678"/>
                </a:solidFill>
                <a:latin typeface="+mj-lt"/>
                <a:ea typeface="+mj-ea"/>
                <a:cs typeface="+mj-cs"/>
              </a:rPr>
              <a:t>Hardware</a:t>
            </a:r>
          </a:p>
        </p:txBody>
      </p:sp>
      <p:sp>
        <p:nvSpPr>
          <p:cNvPr id="4103" name="Rectangle 6"/>
          <p:cNvSpPr>
            <a:spLocks noChangeArrowheads="1"/>
          </p:cNvSpPr>
          <p:nvPr/>
        </p:nvSpPr>
        <p:spPr bwMode="auto">
          <a:xfrm>
            <a:off x="4876800" y="2398713"/>
            <a:ext cx="1080425" cy="643766"/>
          </a:xfrm>
          <a:prstGeom prst="rect">
            <a:avLst/>
          </a:prstGeom>
          <a:noFill/>
          <a:ln w="12700">
            <a:noFill/>
            <a:miter lim="800000"/>
            <a:headEnd/>
            <a:tailEnd/>
          </a:ln>
        </p:spPr>
        <p:txBody>
          <a:bodyPr wrap="none" lIns="90488" tIns="44450" rIns="90488" bIns="44450">
            <a:spAutoFit/>
          </a:bodyPr>
          <a:lstStyle/>
          <a:p>
            <a:pPr eaLnBrk="0" hangingPunct="0"/>
            <a:r>
              <a:rPr lang="en-US" sz="3600" b="1" dirty="0">
                <a:solidFill>
                  <a:schemeClr val="folHlink"/>
                </a:solidFill>
                <a:latin typeface="Century Gothic" pitchFamily="34" charset="0"/>
              </a:rPr>
              <a:t>YES!</a:t>
            </a:r>
          </a:p>
        </p:txBody>
      </p:sp>
      <p:sp>
        <p:nvSpPr>
          <p:cNvPr id="4104" name="Rectangle 7"/>
          <p:cNvSpPr>
            <a:spLocks noChangeArrowheads="1"/>
          </p:cNvSpPr>
          <p:nvPr/>
        </p:nvSpPr>
        <p:spPr bwMode="auto">
          <a:xfrm>
            <a:off x="4800600" y="4953000"/>
            <a:ext cx="1041953" cy="643766"/>
          </a:xfrm>
          <a:prstGeom prst="rect">
            <a:avLst/>
          </a:prstGeom>
          <a:noFill/>
          <a:ln w="12700">
            <a:noFill/>
            <a:miter lim="800000"/>
            <a:headEnd/>
            <a:tailEnd/>
          </a:ln>
        </p:spPr>
        <p:txBody>
          <a:bodyPr wrap="none" lIns="90488" tIns="44450" rIns="90488" bIns="44450">
            <a:spAutoFit/>
          </a:bodyPr>
          <a:lstStyle/>
          <a:p>
            <a:pPr eaLnBrk="0" hangingPunct="0"/>
            <a:r>
              <a:rPr lang="en-US" sz="3600" b="1" dirty="0">
                <a:solidFill>
                  <a:schemeClr val="folHlink"/>
                </a:solidFill>
                <a:latin typeface="Century Gothic" pitchFamily="34" charset="0"/>
              </a:rPr>
              <a:t>NO!</a:t>
            </a:r>
          </a:p>
        </p:txBody>
      </p:sp>
      <p:sp>
        <p:nvSpPr>
          <p:cNvPr id="4105" name="Oval 8"/>
          <p:cNvSpPr>
            <a:spLocks noChangeArrowheads="1"/>
          </p:cNvSpPr>
          <p:nvPr/>
        </p:nvSpPr>
        <p:spPr bwMode="auto">
          <a:xfrm>
            <a:off x="6013450" y="3468688"/>
            <a:ext cx="2444750" cy="2444750"/>
          </a:xfrm>
          <a:prstGeom prst="ellipse">
            <a:avLst/>
          </a:prstGeom>
          <a:noFill/>
          <a:ln w="127000">
            <a:solidFill>
              <a:srgbClr val="FF0000"/>
            </a:solidFill>
            <a:round/>
            <a:headEnd/>
            <a:tailEnd/>
          </a:ln>
        </p:spPr>
        <p:txBody>
          <a:bodyPr wrap="none" anchor="ctr"/>
          <a:lstStyle/>
          <a:p>
            <a:endParaRPr lang="en-US"/>
          </a:p>
        </p:txBody>
      </p:sp>
      <p:sp>
        <p:nvSpPr>
          <p:cNvPr id="4106" name="Line 9"/>
          <p:cNvSpPr>
            <a:spLocks noChangeShapeType="1"/>
          </p:cNvSpPr>
          <p:nvPr/>
        </p:nvSpPr>
        <p:spPr bwMode="auto">
          <a:xfrm>
            <a:off x="6442075" y="3821113"/>
            <a:ext cx="1654175" cy="1654175"/>
          </a:xfrm>
          <a:prstGeom prst="line">
            <a:avLst/>
          </a:prstGeom>
          <a:noFill/>
          <a:ln w="127000">
            <a:solidFill>
              <a:srgbClr val="FF0000"/>
            </a:solidFill>
            <a:round/>
            <a:headEnd/>
            <a:tailEnd/>
          </a:ln>
        </p:spPr>
        <p:txBody>
          <a:bodyPr wrap="none" anchor="ctr"/>
          <a:lstStyle/>
          <a:p>
            <a:endParaRPr lang="en-US"/>
          </a:p>
        </p:txBody>
      </p:sp>
      <p:pic>
        <p:nvPicPr>
          <p:cNvPr id="4107" name="Picture 10" descr="Lever Handle"/>
          <p:cNvPicPr>
            <a:picLocks noChangeAspect="1" noChangeArrowheads="1"/>
          </p:cNvPicPr>
          <p:nvPr/>
        </p:nvPicPr>
        <p:blipFill>
          <a:blip r:embed="rId4" cstate="print"/>
          <a:srcRect/>
          <a:stretch>
            <a:fillRect/>
          </a:stretch>
        </p:blipFill>
        <p:spPr bwMode="auto">
          <a:xfrm>
            <a:off x="6324600" y="1752600"/>
            <a:ext cx="1447800" cy="1284288"/>
          </a:xfrm>
          <a:prstGeom prst="rect">
            <a:avLst/>
          </a:prstGeom>
          <a:noFill/>
          <a:ln w="38100">
            <a:solidFill>
              <a:srgbClr val="FF0000"/>
            </a:solidFill>
            <a:miter lim="800000"/>
            <a:headEnd/>
            <a:tailEnd/>
          </a:ln>
        </p:spPr>
      </p:pic>
      <p:graphicFrame>
        <p:nvGraphicFramePr>
          <p:cNvPr id="4098" name="Object 11">
            <a:hlinkClick r:id="" action="ppaction://ole?verb=0"/>
          </p:cNvPr>
          <p:cNvGraphicFramePr>
            <a:graphicFrameLocks/>
          </p:cNvGraphicFramePr>
          <p:nvPr/>
        </p:nvGraphicFramePr>
        <p:xfrm>
          <a:off x="4876800" y="914400"/>
          <a:ext cx="1524000" cy="1143000"/>
        </p:xfrm>
        <a:graphic>
          <a:graphicData uri="http://schemas.openxmlformats.org/presentationml/2006/ole">
            <mc:AlternateContent xmlns:mc="http://schemas.openxmlformats.org/markup-compatibility/2006">
              <mc:Choice xmlns:v="urn:schemas-microsoft-com:vml" Requires="v">
                <p:oleObj spid="_x0000_s2070" name="Clip" r:id="rId5" imgW="5485714" imgH="3903729" progId="">
                  <p:embed/>
                </p:oleObj>
              </mc:Choice>
              <mc:Fallback>
                <p:oleObj name="Clip" r:id="rId5" imgW="5485714" imgH="3903729" progId="">
                  <p:embed/>
                  <p:pic>
                    <p:nvPicPr>
                      <p:cNvPr id="0" name="Object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914400"/>
                        <a:ext cx="1524000" cy="1143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dirty="0" smtClean="0"/>
              <a:t>Hardware Height</a:t>
            </a:r>
          </a:p>
        </p:txBody>
      </p:sp>
      <p:sp>
        <p:nvSpPr>
          <p:cNvPr id="159747" name="Rectangle 3"/>
          <p:cNvSpPr>
            <a:spLocks noGrp="1" noChangeArrowheads="1"/>
          </p:cNvSpPr>
          <p:nvPr>
            <p:ph idx="1"/>
          </p:nvPr>
        </p:nvSpPr>
        <p:spPr>
          <a:xfrm>
            <a:off x="457200" y="1673340"/>
            <a:ext cx="3886200" cy="4151514"/>
          </a:xfrm>
          <a:noFill/>
        </p:spPr>
        <p:txBody>
          <a:bodyPr/>
          <a:lstStyle/>
          <a:p>
            <a:pPr marL="285750" indent="-285750" eaLnBrk="1" hangingPunct="1">
              <a:buFont typeface="Arial" pitchFamily="34" charset="0"/>
              <a:buChar char="•"/>
            </a:pPr>
            <a:r>
              <a:rPr lang="en-US" sz="2400" dirty="0" smtClean="0"/>
              <a:t>Operating Devices</a:t>
            </a:r>
          </a:p>
          <a:p>
            <a:pPr marL="630238" lvl="1" indent="-336550" eaLnBrk="1" hangingPunct="1">
              <a:buFont typeface="Arial" pitchFamily="34" charset="0"/>
              <a:buChar char="•"/>
            </a:pPr>
            <a:r>
              <a:rPr lang="en-US" sz="2400" dirty="0" smtClean="0"/>
              <a:t>34” minimum AFF</a:t>
            </a:r>
          </a:p>
          <a:p>
            <a:pPr marL="630238" lvl="1" indent="-336550" eaLnBrk="1" hangingPunct="1">
              <a:buFont typeface="Arial" pitchFamily="34" charset="0"/>
              <a:buChar char="•"/>
            </a:pPr>
            <a:r>
              <a:rPr lang="en-US" sz="2400" dirty="0" smtClean="0"/>
              <a:t>48” maximum AFF</a:t>
            </a:r>
          </a:p>
          <a:p>
            <a:pPr marL="630238" lvl="1" indent="-336550" eaLnBrk="1" hangingPunct="1">
              <a:buFont typeface="Arial" pitchFamily="34" charset="0"/>
              <a:buChar char="•"/>
            </a:pPr>
            <a:r>
              <a:rPr lang="en-US" sz="2400" dirty="0" smtClean="0"/>
              <a:t>Locks used only for security purposes – any height</a:t>
            </a:r>
          </a:p>
        </p:txBody>
      </p:sp>
      <p:pic>
        <p:nvPicPr>
          <p:cNvPr id="162818" name="Picture 2" descr="http://idighardware.com/wordpress/wp-content/uploads/2011/08/WDW-Door-2-Panics.jpg"/>
          <p:cNvPicPr>
            <a:picLocks noChangeAspect="1" noChangeArrowheads="1"/>
          </p:cNvPicPr>
          <p:nvPr/>
        </p:nvPicPr>
        <p:blipFill rotWithShape="1">
          <a:blip r:embed="rId3" cstate="print"/>
          <a:srcRect l="5509" r="11236" b="10639"/>
          <a:stretch/>
        </p:blipFill>
        <p:spPr bwMode="auto">
          <a:xfrm>
            <a:off x="4474028" y="685800"/>
            <a:ext cx="3918857" cy="5633357"/>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r>
              <a:rPr lang="en-US" dirty="0" smtClean="0"/>
              <a:t>Locks &amp; Latches</a:t>
            </a:r>
          </a:p>
        </p:txBody>
      </p:sp>
      <p:sp>
        <p:nvSpPr>
          <p:cNvPr id="160771" name="Rectangle 3"/>
          <p:cNvSpPr>
            <a:spLocks noGrp="1" noChangeArrowheads="1"/>
          </p:cNvSpPr>
          <p:nvPr>
            <p:ph idx="1"/>
          </p:nvPr>
        </p:nvSpPr>
        <p:spPr>
          <a:xfrm>
            <a:off x="457200" y="947057"/>
            <a:ext cx="7788729" cy="4877797"/>
          </a:xfrm>
        </p:spPr>
        <p:txBody>
          <a:bodyPr/>
          <a:lstStyle/>
          <a:p>
            <a:pPr marL="285750" indent="-285750" eaLnBrk="1" hangingPunct="1">
              <a:buFont typeface="Arial" pitchFamily="34" charset="0"/>
              <a:buChar char="•"/>
            </a:pPr>
            <a:r>
              <a:rPr lang="en-US" sz="2400" dirty="0" smtClean="0"/>
              <a:t>Permitted to prevent operation of doors </a:t>
            </a:r>
            <a:r>
              <a:rPr lang="en-US" sz="2400" dirty="0" smtClean="0"/>
              <a:t>where </a:t>
            </a:r>
            <a:r>
              <a:rPr lang="en-US" sz="2400" dirty="0" smtClean="0"/>
              <a:t>any of the following exists:</a:t>
            </a:r>
          </a:p>
          <a:p>
            <a:pPr marL="630238" lvl="1" indent="-336550" eaLnBrk="1" hangingPunct="1">
              <a:buFont typeface="Arial" pitchFamily="34" charset="0"/>
              <a:buChar char="•"/>
            </a:pPr>
            <a:r>
              <a:rPr lang="en-US" sz="2400" dirty="0" smtClean="0"/>
              <a:t>Places of detention or restraint</a:t>
            </a:r>
          </a:p>
          <a:p>
            <a:pPr marL="630238" lvl="1" indent="-336550" eaLnBrk="1" hangingPunct="1">
              <a:buFont typeface="Arial" pitchFamily="34" charset="0"/>
              <a:buChar char="•"/>
            </a:pPr>
            <a:r>
              <a:rPr lang="en-US" sz="2400" dirty="0" smtClean="0"/>
              <a:t>Use Group A with an occupant load of 300 or less, Groups B, F, M, and S, and in </a:t>
            </a:r>
            <a:r>
              <a:rPr lang="en-US" sz="2400" dirty="0" smtClean="0"/>
              <a:t>churches</a:t>
            </a:r>
          </a:p>
          <a:p>
            <a:pPr marL="969963" lvl="3" indent="-336550">
              <a:buFont typeface="Arial" pitchFamily="34" charset="0"/>
              <a:buChar char="•"/>
            </a:pPr>
            <a:r>
              <a:rPr lang="en-US" sz="2400" dirty="0" smtClean="0"/>
              <a:t>Main </a:t>
            </a:r>
            <a:r>
              <a:rPr lang="en-US" sz="2400" dirty="0" smtClean="0"/>
              <a:t>exterior door </a:t>
            </a:r>
            <a:endParaRPr lang="en-US" sz="2400" dirty="0" smtClean="0"/>
          </a:p>
          <a:p>
            <a:pPr marL="969963" lvl="3" indent="-336550">
              <a:buFont typeface="Arial" pitchFamily="34" charset="0"/>
              <a:buChar char="•"/>
            </a:pPr>
            <a:r>
              <a:rPr lang="en-US" sz="2400" dirty="0"/>
              <a:t>Key-operated locking from egress side</a:t>
            </a:r>
          </a:p>
          <a:p>
            <a:pPr marL="969963" lvl="3" indent="-336550">
              <a:buFont typeface="Arial" pitchFamily="34" charset="0"/>
              <a:buChar char="•"/>
            </a:pPr>
            <a:r>
              <a:rPr lang="en-US" sz="2400" dirty="0" smtClean="0"/>
              <a:t>Locking </a:t>
            </a:r>
            <a:r>
              <a:rPr lang="en-US" sz="2400" dirty="0" smtClean="0"/>
              <a:t>device readily distinguishable as </a:t>
            </a:r>
            <a:r>
              <a:rPr lang="en-US" sz="2400" dirty="0" smtClean="0"/>
              <a:t>locked</a:t>
            </a:r>
          </a:p>
          <a:p>
            <a:pPr marL="969963" lvl="3" indent="-336550">
              <a:buFont typeface="Arial" pitchFamily="34" charset="0"/>
              <a:buChar char="•"/>
            </a:pPr>
            <a:r>
              <a:rPr lang="en-US" sz="2400" dirty="0" smtClean="0"/>
              <a:t>Signage </a:t>
            </a:r>
            <a:r>
              <a:rPr lang="en-US" sz="2400" dirty="0" smtClean="0"/>
              <a:t>on or adjacent to </a:t>
            </a:r>
            <a:r>
              <a:rPr lang="en-US" sz="2400" dirty="0" smtClean="0"/>
              <a:t>door</a:t>
            </a:r>
          </a:p>
          <a:p>
            <a:pPr marL="969963" lvl="3" indent="-336550">
              <a:buFont typeface="Arial" pitchFamily="34" charset="0"/>
              <a:buChar char="•"/>
            </a:pPr>
            <a:r>
              <a:rPr lang="en-US" sz="2400" dirty="0" smtClean="0"/>
              <a:t>Revocable </a:t>
            </a:r>
            <a:r>
              <a:rPr lang="en-US" sz="2400" dirty="0" smtClean="0"/>
              <a:t>by the building official </a:t>
            </a:r>
            <a:r>
              <a:rPr lang="en-US" sz="2400" dirty="0" smtClean="0"/>
              <a:t>                                    for </a:t>
            </a:r>
            <a:r>
              <a:rPr lang="en-US" sz="2400" dirty="0" smtClean="0"/>
              <a:t>cause</a:t>
            </a:r>
          </a:p>
        </p:txBody>
      </p:sp>
      <p:pic>
        <p:nvPicPr>
          <p:cNvPr id="96258" name="Picture 2" descr="http://ecx.images-amazon.com/images/I/51%2BuQA9qgQ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486" y="4831819"/>
            <a:ext cx="2808514" cy="20261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dirty="0" smtClean="0"/>
              <a:t>Locks &amp; Latches (continued)</a:t>
            </a:r>
          </a:p>
        </p:txBody>
      </p:sp>
      <p:sp>
        <p:nvSpPr>
          <p:cNvPr id="161795" name="Rectangle 3"/>
          <p:cNvSpPr>
            <a:spLocks noGrp="1" noChangeArrowheads="1"/>
          </p:cNvSpPr>
          <p:nvPr>
            <p:ph idx="1"/>
          </p:nvPr>
        </p:nvSpPr>
        <p:spPr>
          <a:xfrm>
            <a:off x="457200" y="1110343"/>
            <a:ext cx="8001000" cy="4714511"/>
          </a:xfrm>
        </p:spPr>
        <p:txBody>
          <a:bodyPr/>
          <a:lstStyle/>
          <a:p>
            <a:pPr marL="285750" indent="-285750" eaLnBrk="1" hangingPunct="1">
              <a:buFont typeface="Arial" pitchFamily="34" charset="0"/>
              <a:buChar char="•"/>
            </a:pPr>
            <a:r>
              <a:rPr lang="en-US" sz="2400" dirty="0" smtClean="0"/>
              <a:t>Permitted to prevent operation of doors where any of the following exists:</a:t>
            </a:r>
          </a:p>
          <a:p>
            <a:pPr marL="565150" lvl="1" indent="-271463" eaLnBrk="1" hangingPunct="1">
              <a:buFont typeface="Arial" pitchFamily="34" charset="0"/>
              <a:buChar char="•"/>
            </a:pPr>
            <a:r>
              <a:rPr lang="en-US" sz="2400" dirty="0" smtClean="0"/>
              <a:t>Individual dwelling or sleeping units of Group R occupancies with an occupant load of 10 or less, </a:t>
            </a:r>
            <a:r>
              <a:rPr lang="en-US" sz="2400" b="1" dirty="0" smtClean="0"/>
              <a:t>one</a:t>
            </a:r>
            <a:r>
              <a:rPr lang="en-US" sz="2400" dirty="0" smtClean="0"/>
              <a:t> additional…   (may vary by local code)</a:t>
            </a:r>
          </a:p>
          <a:p>
            <a:pPr marL="914400" lvl="2" indent="-342900" eaLnBrk="1" hangingPunct="1">
              <a:buFont typeface="Arial" pitchFamily="34" charset="0"/>
              <a:buChar char="•"/>
            </a:pPr>
            <a:r>
              <a:rPr lang="en-US" sz="2400" dirty="0" err="1" smtClean="0"/>
              <a:t>Nightlatch</a:t>
            </a:r>
            <a:endParaRPr lang="en-US" sz="2400" dirty="0" smtClean="0"/>
          </a:p>
          <a:p>
            <a:pPr marL="914400" lvl="2" indent="-342900" eaLnBrk="1" hangingPunct="1">
              <a:buFont typeface="Arial" pitchFamily="34" charset="0"/>
              <a:buChar char="•"/>
            </a:pPr>
            <a:r>
              <a:rPr lang="en-US" sz="2400" dirty="0" smtClean="0"/>
              <a:t>Deadbolt</a:t>
            </a:r>
          </a:p>
          <a:p>
            <a:pPr marL="914400" lvl="2" indent="-342900" eaLnBrk="1" hangingPunct="1">
              <a:buFont typeface="Arial" pitchFamily="34" charset="0"/>
              <a:buChar char="•"/>
            </a:pPr>
            <a:r>
              <a:rPr lang="en-US" sz="2400" dirty="0" smtClean="0"/>
              <a:t>Security chain</a:t>
            </a:r>
          </a:p>
          <a:p>
            <a:pPr marL="914400" lvl="2" indent="-342900" eaLnBrk="1" hangingPunct="1">
              <a:buFont typeface="Arial" pitchFamily="34" charset="0"/>
              <a:buChar char="•"/>
            </a:pPr>
            <a:r>
              <a:rPr lang="en-US" sz="2400" dirty="0" smtClean="0"/>
              <a:t>No key or tool                                                          needed on egress side</a:t>
            </a:r>
          </a:p>
        </p:txBody>
      </p:sp>
      <p:pic>
        <p:nvPicPr>
          <p:cNvPr id="142338" name="Picture 2" descr="sourcefire-door-with-many-locks-shutterstock_74201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457" y="3357790"/>
            <a:ext cx="3810000" cy="23812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p:cNvSpPr>
            <a:spLocks noGrp="1" noChangeArrowheads="1"/>
          </p:cNvSpPr>
          <p:nvPr>
            <p:ph type="title"/>
          </p:nvPr>
        </p:nvSpPr>
        <p:spPr/>
        <p:txBody>
          <a:bodyPr/>
          <a:lstStyle/>
          <a:p>
            <a:pPr eaLnBrk="1" hangingPunct="1"/>
            <a:r>
              <a:rPr lang="en-US" dirty="0" smtClean="0"/>
              <a:t>Bolt Locks (IBC)</a:t>
            </a:r>
          </a:p>
        </p:txBody>
      </p:sp>
      <p:sp>
        <p:nvSpPr>
          <p:cNvPr id="162820" name="Rectangle 3"/>
          <p:cNvSpPr>
            <a:spLocks noGrp="1" noChangeArrowheads="1"/>
          </p:cNvSpPr>
          <p:nvPr>
            <p:ph idx="1"/>
          </p:nvPr>
        </p:nvSpPr>
        <p:spPr>
          <a:xfrm>
            <a:off x="457200" y="1077686"/>
            <a:ext cx="8229600" cy="4747168"/>
          </a:xfrm>
          <a:noFill/>
        </p:spPr>
        <p:txBody>
          <a:bodyPr/>
          <a:lstStyle/>
          <a:p>
            <a:pPr marL="342900" indent="-342900" eaLnBrk="1" hangingPunct="1">
              <a:buFont typeface="Arial" pitchFamily="34" charset="0"/>
              <a:buChar char="•"/>
            </a:pPr>
            <a:r>
              <a:rPr lang="en-US" sz="2400" dirty="0" smtClean="0"/>
              <a:t>Manual flush bolts or surface bolts not permitted</a:t>
            </a:r>
          </a:p>
          <a:p>
            <a:pPr marL="342900" indent="-342900" eaLnBrk="1" hangingPunct="1">
              <a:buFont typeface="Arial" pitchFamily="34" charset="0"/>
              <a:buChar char="•"/>
            </a:pPr>
            <a:r>
              <a:rPr lang="en-US" sz="2400" dirty="0" smtClean="0"/>
              <a:t>Exceptions:</a:t>
            </a:r>
          </a:p>
          <a:p>
            <a:pPr marL="744538" lvl="1" indent="-401638" eaLnBrk="1" hangingPunct="1">
              <a:buFont typeface="Arial" pitchFamily="34" charset="0"/>
              <a:buChar char="•"/>
            </a:pPr>
            <a:r>
              <a:rPr lang="en-US" sz="2400" dirty="0" smtClean="0"/>
              <a:t>Doors not required for egress in dwelling units.</a:t>
            </a:r>
          </a:p>
          <a:p>
            <a:pPr marL="744538" lvl="1" indent="-401638" eaLnBrk="1" hangingPunct="1">
              <a:buFont typeface="Arial" pitchFamily="34" charset="0"/>
              <a:buChar char="•"/>
            </a:pPr>
            <a:r>
              <a:rPr lang="en-US" sz="2400" dirty="0" smtClean="0"/>
              <a:t>Storage or equipment rooms.</a:t>
            </a:r>
          </a:p>
          <a:p>
            <a:pPr marL="744538" lvl="1" indent="-401638" eaLnBrk="1" hangingPunct="1">
              <a:buFont typeface="Arial" pitchFamily="34" charset="0"/>
              <a:buChar char="•"/>
            </a:pPr>
            <a:r>
              <a:rPr lang="en-US" sz="2400" dirty="0" smtClean="0"/>
              <a:t>Group B, F, or S occupancy with an occupant load of less than 50.</a:t>
            </a:r>
          </a:p>
          <a:p>
            <a:pPr marL="744538" lvl="1" indent="-401638" eaLnBrk="1" hangingPunct="1">
              <a:buFont typeface="Arial" pitchFamily="34" charset="0"/>
              <a:buChar char="•"/>
            </a:pPr>
            <a:r>
              <a:rPr lang="en-US" sz="2400" dirty="0" smtClean="0"/>
              <a:t>Group B, F, or S occupancy where inactive leaf is not needed to meet egress width requirements and building is fully </a:t>
            </a:r>
            <a:r>
              <a:rPr lang="en-US" sz="2400" dirty="0" err="1" smtClean="0"/>
              <a:t>sprinklered</a:t>
            </a:r>
            <a:r>
              <a:rPr lang="en-US" sz="2400" dirty="0" smtClean="0"/>
              <a:t>.</a:t>
            </a:r>
          </a:p>
          <a:p>
            <a:pPr marL="744538" lvl="1" indent="-401638" eaLnBrk="1" hangingPunct="1">
              <a:buFont typeface="Arial" pitchFamily="34" charset="0"/>
              <a:buChar char="•"/>
            </a:pPr>
            <a:r>
              <a:rPr lang="en-US" sz="2400" dirty="0" smtClean="0"/>
              <a:t>Pairs at hospital patient rooms may have constant latching bolts.</a:t>
            </a:r>
          </a:p>
          <a:p>
            <a:pPr marL="744538" lvl="1" indent="-401638" eaLnBrk="1" hangingPunct="1">
              <a:buFont typeface="Arial" pitchFamily="34" charset="0"/>
              <a:buChar char="•"/>
            </a:pPr>
            <a:r>
              <a:rPr lang="en-US" sz="2400" dirty="0" smtClean="0"/>
              <a:t>No dummy hardware on inactive leaf.</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dirty="0" smtClean="0"/>
              <a:t>Unlatching</a:t>
            </a:r>
          </a:p>
        </p:txBody>
      </p:sp>
      <p:sp>
        <p:nvSpPr>
          <p:cNvPr id="163843" name="Rectangle 3"/>
          <p:cNvSpPr>
            <a:spLocks noGrp="1" noChangeArrowheads="1"/>
          </p:cNvSpPr>
          <p:nvPr>
            <p:ph idx="1"/>
          </p:nvPr>
        </p:nvSpPr>
        <p:spPr>
          <a:xfrm>
            <a:off x="457200" y="1257300"/>
            <a:ext cx="8507186" cy="4567554"/>
          </a:xfrm>
        </p:spPr>
        <p:txBody>
          <a:bodyPr/>
          <a:lstStyle/>
          <a:p>
            <a:pPr marL="285750" indent="-285750" eaLnBrk="1" hangingPunct="1">
              <a:buFont typeface="Arial" pitchFamily="34" charset="0"/>
              <a:buChar char="•"/>
            </a:pPr>
            <a:r>
              <a:rPr lang="en-US" sz="2400" dirty="0" smtClean="0"/>
              <a:t>Unlatching any leaf shall not require more than 1 operation</a:t>
            </a:r>
          </a:p>
          <a:p>
            <a:pPr marL="285750" indent="-285750" eaLnBrk="1" hangingPunct="1">
              <a:buFont typeface="Arial" pitchFamily="34" charset="0"/>
              <a:buChar char="•"/>
            </a:pPr>
            <a:r>
              <a:rPr lang="en-US" sz="2400" dirty="0" smtClean="0"/>
              <a:t>Exception:</a:t>
            </a:r>
          </a:p>
          <a:p>
            <a:pPr marL="630238" lvl="1" indent="-336550" eaLnBrk="1" hangingPunct="1">
              <a:buFont typeface="Arial" pitchFamily="34" charset="0"/>
              <a:buChar char="•"/>
            </a:pPr>
            <a:r>
              <a:rPr lang="en-US" sz="2400" dirty="0" smtClean="0"/>
              <a:t>Places of detention or restraint</a:t>
            </a:r>
          </a:p>
          <a:p>
            <a:pPr marL="630238" lvl="1" indent="-336550" eaLnBrk="1" hangingPunct="1">
              <a:buFont typeface="Arial" pitchFamily="34" charset="0"/>
              <a:buChar char="•"/>
            </a:pPr>
            <a:r>
              <a:rPr lang="en-US" sz="2400" dirty="0" smtClean="0"/>
              <a:t>Storage or equipment rooms</a:t>
            </a:r>
          </a:p>
          <a:p>
            <a:pPr marL="630238" lvl="1" indent="-336550" eaLnBrk="1" hangingPunct="1">
              <a:buFont typeface="Arial" pitchFamily="34" charset="0"/>
              <a:buChar char="•"/>
            </a:pPr>
            <a:r>
              <a:rPr lang="en-US" sz="2400" dirty="0" smtClean="0"/>
              <a:t>Automatic flush bolts</a:t>
            </a:r>
          </a:p>
          <a:p>
            <a:pPr marL="630238" lvl="1" indent="-336550" eaLnBrk="1" hangingPunct="1">
              <a:buFont typeface="Arial" pitchFamily="34" charset="0"/>
              <a:buChar char="•"/>
            </a:pPr>
            <a:r>
              <a:rPr lang="en-US" sz="2400" dirty="0" smtClean="0"/>
              <a:t>Individual dwelling units and guestrooms of Group R occupancies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Approved</a:t>
            </a:r>
            <a:endParaRPr lang="en-US" dirty="0"/>
          </a:p>
        </p:txBody>
      </p:sp>
      <p:pic>
        <p:nvPicPr>
          <p:cNvPr id="1116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68"/>
          <a:stretch/>
        </p:blipFill>
        <p:spPr bwMode="auto">
          <a:xfrm>
            <a:off x="275547" y="1294039"/>
            <a:ext cx="8868454" cy="91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20" name="Picture 4" descr="http://www.solarpowerrocks.com/wp-content/uploads/2008/01/approved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815" b="21391"/>
          <a:stretch/>
        </p:blipFill>
        <p:spPr bwMode="auto">
          <a:xfrm>
            <a:off x="378425" y="2090058"/>
            <a:ext cx="8368775" cy="369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70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6" name="Picture 4" descr="http://idighardware.com/wordpress/wp-content/uploads/2012/04/2-Motions-to-Exit.jpg"/>
          <p:cNvPicPr>
            <a:picLocks noChangeAspect="1" noChangeArrowheads="1"/>
          </p:cNvPicPr>
          <p:nvPr/>
        </p:nvPicPr>
        <p:blipFill rotWithShape="1">
          <a:blip r:embed="rId2" cstate="print"/>
          <a:srcRect l="7559" r="2814"/>
          <a:stretch/>
        </p:blipFill>
        <p:spPr bwMode="auto">
          <a:xfrm>
            <a:off x="1" y="377369"/>
            <a:ext cx="9144000" cy="6103257"/>
          </a:xfrm>
          <a:prstGeom prst="rect">
            <a:avLst/>
          </a:prstGeom>
          <a:noFill/>
        </p:spPr>
      </p:pic>
    </p:spTree>
    <p:extLst>
      <p:ext uri="{BB962C8B-B14F-4D97-AF65-F5344CB8AC3E}">
        <p14:creationId xmlns:p14="http://schemas.microsoft.com/office/powerpoint/2010/main" val="825854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7218" name="Picture 2" descr="http://idighardware.com/wordpress/wp-content/uploads/2013/07/Exit-or-N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014" y="0"/>
            <a:ext cx="5586185" cy="6815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67329" y="1916291"/>
            <a:ext cx="5784920" cy="3254018"/>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5" name="Picture 5" descr="5 Motions to Release Latc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650841"/>
            <a:ext cx="4343400" cy="578491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80142"/>
            <a:ext cx="5867400" cy="609600"/>
          </a:xfrm>
        </p:spPr>
        <p:txBody>
          <a:bodyPr/>
          <a:lstStyle/>
          <a:p>
            <a:r>
              <a:rPr lang="en-US" dirty="0" smtClean="0"/>
              <a:t>Panic and Fire Exit Hardware</a:t>
            </a:r>
            <a:endParaRPr lang="en-US" dirty="0"/>
          </a:p>
        </p:txBody>
      </p:sp>
      <p:pic>
        <p:nvPicPr>
          <p:cNvPr id="191490" name="Picture 2" descr="http://www.rbadoor.com/images/99-98.gif"/>
          <p:cNvPicPr>
            <a:picLocks noChangeAspect="1" noChangeArrowheads="1"/>
          </p:cNvPicPr>
          <p:nvPr/>
        </p:nvPicPr>
        <p:blipFill>
          <a:blip r:embed="rId2" cstate="print"/>
          <a:srcRect l="10143" t="27886" b="41638"/>
          <a:stretch>
            <a:fillRect/>
          </a:stretch>
        </p:blipFill>
        <p:spPr bwMode="auto">
          <a:xfrm>
            <a:off x="261256" y="1727199"/>
            <a:ext cx="5777255" cy="1959430"/>
          </a:xfrm>
          <a:prstGeom prst="rect">
            <a:avLst/>
          </a:prstGeom>
          <a:noFill/>
        </p:spPr>
      </p:pic>
      <p:pic>
        <p:nvPicPr>
          <p:cNvPr id="191492" name="Picture 4" descr="http://www.harborcitysupply.net/images/products/detail/VonDuprin55.jpg"/>
          <p:cNvPicPr>
            <a:picLocks noChangeAspect="1" noChangeArrowheads="1"/>
          </p:cNvPicPr>
          <p:nvPr/>
        </p:nvPicPr>
        <p:blipFill>
          <a:blip r:embed="rId3" cstate="print"/>
          <a:srcRect t="31146" b="30896"/>
          <a:stretch>
            <a:fillRect/>
          </a:stretch>
        </p:blipFill>
        <p:spPr bwMode="auto">
          <a:xfrm rot="168504">
            <a:off x="2677746" y="3396343"/>
            <a:ext cx="6194564" cy="2351314"/>
          </a:xfrm>
          <a:prstGeom prst="rect">
            <a:avLst/>
          </a:prstGeom>
          <a:noFill/>
        </p:spPr>
      </p:pic>
      <p:sp>
        <p:nvSpPr>
          <p:cNvPr id="7" name="TextBox 6"/>
          <p:cNvSpPr txBox="1"/>
          <p:nvPr/>
        </p:nvSpPr>
        <p:spPr>
          <a:xfrm>
            <a:off x="3744686" y="1770743"/>
            <a:ext cx="2170787" cy="461665"/>
          </a:xfrm>
          <a:prstGeom prst="rect">
            <a:avLst/>
          </a:prstGeom>
          <a:noFill/>
        </p:spPr>
        <p:txBody>
          <a:bodyPr wrap="none" rtlCol="0">
            <a:spAutoFit/>
          </a:bodyPr>
          <a:lstStyle/>
          <a:p>
            <a:r>
              <a:rPr lang="en-US" dirty="0" smtClean="0"/>
              <a:t>touchpad style</a:t>
            </a:r>
            <a:endParaRPr lang="en-US" dirty="0"/>
          </a:p>
        </p:txBody>
      </p:sp>
      <p:sp>
        <p:nvSpPr>
          <p:cNvPr id="8" name="TextBox 7"/>
          <p:cNvSpPr txBox="1"/>
          <p:nvPr/>
        </p:nvSpPr>
        <p:spPr>
          <a:xfrm>
            <a:off x="6342743" y="5239657"/>
            <a:ext cx="2084225" cy="461665"/>
          </a:xfrm>
          <a:prstGeom prst="rect">
            <a:avLst/>
          </a:prstGeom>
          <a:noFill/>
        </p:spPr>
        <p:txBody>
          <a:bodyPr wrap="none" rtlCol="0">
            <a:spAutoFit/>
          </a:bodyPr>
          <a:lstStyle/>
          <a:p>
            <a:r>
              <a:rPr lang="en-US" dirty="0" smtClean="0"/>
              <a:t>crossbar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According to NFPA 101-2009, where is panic hardware required?</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82826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kern="0" dirty="0"/>
              <a:t>Panic and Fire Exit Hardware</a:t>
            </a:r>
            <a:r>
              <a:rPr lang="en-US" b="1" kern="0" dirty="0">
                <a:solidFill>
                  <a:srgbClr val="747678"/>
                </a:solidFill>
              </a:rPr>
              <a:t/>
            </a:r>
            <a:br>
              <a:rPr lang="en-US" b="1" kern="0" dirty="0">
                <a:solidFill>
                  <a:srgbClr val="747678"/>
                </a:solidFill>
              </a:rPr>
            </a:br>
            <a:endParaRPr lang="en-US" dirty="0"/>
          </a:p>
        </p:txBody>
      </p:sp>
      <p:sp>
        <p:nvSpPr>
          <p:cNvPr id="168963" name="Rectangle 3"/>
          <p:cNvSpPr>
            <a:spLocks noGrp="1" noChangeArrowheads="1"/>
          </p:cNvSpPr>
          <p:nvPr>
            <p:ph idx="1"/>
          </p:nvPr>
        </p:nvSpPr>
        <p:spPr>
          <a:xfrm>
            <a:off x="457200" y="1273629"/>
            <a:ext cx="8229600" cy="4551225"/>
          </a:xfrm>
          <a:noFill/>
        </p:spPr>
        <p:txBody>
          <a:bodyPr lIns="90488" tIns="44450" rIns="90488" bIns="44450"/>
          <a:lstStyle/>
          <a:p>
            <a:pPr eaLnBrk="1" hangingPunct="1">
              <a:lnSpc>
                <a:spcPct val="90000"/>
              </a:lnSpc>
            </a:pPr>
            <a:r>
              <a:rPr lang="en-US" sz="2400" b="1" dirty="0" smtClean="0">
                <a:solidFill>
                  <a:schemeClr val="bg2"/>
                </a:solidFill>
              </a:rPr>
              <a:t>IBC 2006, 2009, 2012</a:t>
            </a:r>
          </a:p>
          <a:p>
            <a:pPr lvl="1" eaLnBrk="1" hangingPunct="1">
              <a:lnSpc>
                <a:spcPct val="90000"/>
              </a:lnSpc>
            </a:pPr>
            <a:r>
              <a:rPr lang="en-US" sz="2400" dirty="0" smtClean="0"/>
              <a:t>Educational and Assembly Occupancies with an occupant load of </a:t>
            </a:r>
            <a:r>
              <a:rPr lang="en-US" sz="2400" b="1" dirty="0" smtClean="0">
                <a:solidFill>
                  <a:schemeClr val="bg2"/>
                </a:solidFill>
              </a:rPr>
              <a:t>50 or more</a:t>
            </a:r>
          </a:p>
          <a:p>
            <a:pPr lvl="1" eaLnBrk="1" hangingPunct="1">
              <a:lnSpc>
                <a:spcPct val="90000"/>
              </a:lnSpc>
            </a:pPr>
            <a:r>
              <a:rPr lang="en-US" sz="2400" dirty="0" smtClean="0"/>
              <a:t>All High Hazard Occupancies</a:t>
            </a:r>
          </a:p>
          <a:p>
            <a:pPr eaLnBrk="1" hangingPunct="1">
              <a:lnSpc>
                <a:spcPct val="90000"/>
              </a:lnSpc>
            </a:pPr>
            <a:r>
              <a:rPr lang="en-US" sz="2400" b="1" dirty="0" smtClean="0">
                <a:solidFill>
                  <a:schemeClr val="bg2"/>
                </a:solidFill>
              </a:rPr>
              <a:t>IBC 2000, 2003</a:t>
            </a:r>
          </a:p>
          <a:p>
            <a:pPr lvl="1" eaLnBrk="1" hangingPunct="1">
              <a:lnSpc>
                <a:spcPct val="90000"/>
              </a:lnSpc>
            </a:pPr>
            <a:r>
              <a:rPr lang="en-US" sz="2400" dirty="0" smtClean="0"/>
              <a:t>Educational and Assembly Occupancies with an occupant load of </a:t>
            </a:r>
            <a:r>
              <a:rPr lang="en-US" sz="2400" b="1" dirty="0" smtClean="0">
                <a:solidFill>
                  <a:schemeClr val="bg2"/>
                </a:solidFill>
              </a:rPr>
              <a:t>100 or more</a:t>
            </a:r>
          </a:p>
          <a:p>
            <a:pPr lvl="1" eaLnBrk="1" hangingPunct="1">
              <a:lnSpc>
                <a:spcPct val="90000"/>
              </a:lnSpc>
            </a:pPr>
            <a:r>
              <a:rPr lang="en-US" sz="2400" dirty="0" smtClean="0"/>
              <a:t>Some High Hazard Occupancies</a:t>
            </a:r>
          </a:p>
          <a:p>
            <a:pPr eaLnBrk="1" hangingPunct="1">
              <a:lnSpc>
                <a:spcPct val="90000"/>
              </a:lnSpc>
            </a:pPr>
            <a:r>
              <a:rPr lang="en-US" sz="2400" b="1" dirty="0" smtClean="0">
                <a:solidFill>
                  <a:schemeClr val="bg2"/>
                </a:solidFill>
              </a:rPr>
              <a:t>NFPA 101 (all)</a:t>
            </a:r>
          </a:p>
          <a:p>
            <a:pPr lvl="1" eaLnBrk="1" hangingPunct="1">
              <a:lnSpc>
                <a:spcPct val="90000"/>
              </a:lnSpc>
            </a:pPr>
            <a:r>
              <a:rPr lang="en-US" sz="2400" dirty="0" smtClean="0"/>
              <a:t>Educational, Assembly, and Day Care Occupancies with an occupant load of </a:t>
            </a:r>
            <a:r>
              <a:rPr lang="en-US" sz="2400" b="1" dirty="0" smtClean="0">
                <a:solidFill>
                  <a:schemeClr val="bg2"/>
                </a:solidFill>
              </a:rPr>
              <a:t>100 or more</a:t>
            </a:r>
          </a:p>
          <a:p>
            <a:pPr lvl="1" eaLnBrk="1" hangingPunct="1">
              <a:lnSpc>
                <a:spcPct val="90000"/>
              </a:lnSpc>
            </a:pPr>
            <a:r>
              <a:rPr lang="en-US" sz="2400" dirty="0" smtClean="0"/>
              <a:t>Some High Hazard Occupancies</a:t>
            </a:r>
          </a:p>
          <a:p>
            <a:pPr eaLnBrk="1" hangingPunct="1">
              <a:lnSpc>
                <a:spcPct val="90000"/>
              </a:lnSpc>
            </a:pPr>
            <a:endParaRPr lang="en-US" dirty="0" smtClean="0"/>
          </a:p>
          <a:p>
            <a:pPr lvl="1" eaLnBrk="1" hangingPunct="1">
              <a:lnSpc>
                <a:spcPct val="90000"/>
              </a:lnSpc>
            </a:pPr>
            <a:endParaRPr lang="en-US" dirty="0" smtClean="0"/>
          </a:p>
        </p:txBody>
      </p:sp>
      <p:sp>
        <p:nvSpPr>
          <p:cNvPr id="3" name="5-Point Star 2"/>
          <p:cNvSpPr/>
          <p:nvPr/>
        </p:nvSpPr>
        <p:spPr>
          <a:xfrm>
            <a:off x="5388429" y="5127172"/>
            <a:ext cx="1208314" cy="1208314"/>
          </a:xfrm>
          <a:prstGeom prst="star5">
            <a:avLst/>
          </a:prstGeom>
          <a:solidFill>
            <a:srgbClr val="F86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381000"/>
            <a:ext cx="6756400" cy="1905000"/>
          </a:xfrm>
          <a:noFill/>
        </p:spPr>
        <p:txBody>
          <a:bodyPr lIns="90488" tIns="44450" rIns="90488" bIns="44450" anchor="ctr"/>
          <a:lstStyle/>
          <a:p>
            <a:pPr eaLnBrk="1" hangingPunct="1"/>
            <a:r>
              <a:rPr lang="en-US" dirty="0" smtClean="0"/>
              <a:t>Panic and Fire Exit Hardware </a:t>
            </a:r>
          </a:p>
        </p:txBody>
      </p:sp>
      <p:sp>
        <p:nvSpPr>
          <p:cNvPr id="169987" name="Rectangle 3"/>
          <p:cNvSpPr>
            <a:spLocks noGrp="1" noChangeArrowheads="1"/>
          </p:cNvSpPr>
          <p:nvPr>
            <p:ph idx="1"/>
          </p:nvPr>
        </p:nvSpPr>
        <p:spPr>
          <a:xfrm>
            <a:off x="457200" y="2133600"/>
            <a:ext cx="8305800" cy="2971800"/>
          </a:xfrm>
          <a:noFill/>
        </p:spPr>
        <p:txBody>
          <a:bodyPr lIns="90488" tIns="44450" rIns="90488" bIns="44450"/>
          <a:lstStyle/>
          <a:p>
            <a:pPr marL="342900" indent="-342900" eaLnBrk="1" hangingPunct="1">
              <a:lnSpc>
                <a:spcPct val="90000"/>
              </a:lnSpc>
              <a:buFont typeface="Arial" pitchFamily="34" charset="0"/>
              <a:buChar char="•"/>
            </a:pPr>
            <a:r>
              <a:rPr lang="en-US" sz="2400" dirty="0" smtClean="0"/>
              <a:t>Requirement for panic hardware applies to means of egress doors in these occupancy types which </a:t>
            </a:r>
            <a:r>
              <a:rPr lang="en-US" sz="2400" u="sng" dirty="0" smtClean="0"/>
              <a:t>latch or lock</a:t>
            </a:r>
            <a:r>
              <a:rPr lang="en-US" sz="2400" dirty="0" smtClean="0"/>
              <a:t>.</a:t>
            </a:r>
          </a:p>
        </p:txBody>
      </p:sp>
      <p:pic>
        <p:nvPicPr>
          <p:cNvPr id="169988" name="Picture 4" descr="RIM"/>
          <p:cNvPicPr>
            <a:picLocks noChangeAspect="1" noChangeArrowheads="1"/>
          </p:cNvPicPr>
          <p:nvPr/>
        </p:nvPicPr>
        <p:blipFill>
          <a:blip r:embed="rId2" cstate="print"/>
          <a:srcRect/>
          <a:stretch>
            <a:fillRect/>
          </a:stretch>
        </p:blipFill>
        <p:spPr bwMode="auto">
          <a:xfrm>
            <a:off x="2090057" y="3842662"/>
            <a:ext cx="5029200" cy="1870075"/>
          </a:xfrm>
          <a:prstGeom prst="rect">
            <a:avLst/>
          </a:prstGeom>
          <a:noFill/>
          <a:ln w="50800">
            <a:solidFill>
              <a:schemeClr val="bg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199" y="381000"/>
            <a:ext cx="7932057" cy="1905000"/>
          </a:xfrm>
          <a:noFill/>
        </p:spPr>
        <p:txBody>
          <a:bodyPr lIns="90488" tIns="44450" rIns="90488" bIns="44450" anchor="ctr"/>
          <a:lstStyle/>
          <a:p>
            <a:pPr eaLnBrk="1" hangingPunct="1"/>
            <a:r>
              <a:rPr lang="en-US" dirty="0" smtClean="0"/>
              <a:t>Panic and Fire Exit Hardware</a:t>
            </a:r>
          </a:p>
        </p:txBody>
      </p:sp>
      <p:sp>
        <p:nvSpPr>
          <p:cNvPr id="171011" name="Rectangle 3"/>
          <p:cNvSpPr>
            <a:spLocks noGrp="1" noChangeArrowheads="1"/>
          </p:cNvSpPr>
          <p:nvPr>
            <p:ph idx="1"/>
          </p:nvPr>
        </p:nvSpPr>
        <p:spPr>
          <a:xfrm>
            <a:off x="533400" y="1955802"/>
            <a:ext cx="8305800" cy="2971800"/>
          </a:xfrm>
          <a:noFill/>
        </p:spPr>
        <p:txBody>
          <a:bodyPr lIns="90488" tIns="44450" rIns="90488" bIns="44450"/>
          <a:lstStyle/>
          <a:p>
            <a:pPr marL="342900" indent="-342900" eaLnBrk="1" hangingPunct="1">
              <a:lnSpc>
                <a:spcPct val="90000"/>
              </a:lnSpc>
              <a:buFont typeface="Arial" pitchFamily="34" charset="0"/>
              <a:buChar char="•"/>
            </a:pPr>
            <a:r>
              <a:rPr lang="en-US" sz="2400" dirty="0" smtClean="0"/>
              <a:t>Where panic hardware is required, actuating portion of device (touch-pad or cross-bar) must be at least half the width of the door.</a:t>
            </a:r>
          </a:p>
        </p:txBody>
      </p:sp>
      <p:grpSp>
        <p:nvGrpSpPr>
          <p:cNvPr id="2" name="Group 5"/>
          <p:cNvGrpSpPr>
            <a:grpSpLocks/>
          </p:cNvGrpSpPr>
          <p:nvPr/>
        </p:nvGrpSpPr>
        <p:grpSpPr bwMode="auto">
          <a:xfrm>
            <a:off x="444500" y="3392265"/>
            <a:ext cx="6197600" cy="2616200"/>
            <a:chOff x="928" y="2320"/>
            <a:chExt cx="3904" cy="1648"/>
          </a:xfrm>
        </p:grpSpPr>
        <p:sp>
          <p:nvSpPr>
            <p:cNvPr id="171016" name="Rectangle 6"/>
            <p:cNvSpPr>
              <a:spLocks noChangeArrowheads="1"/>
            </p:cNvSpPr>
            <p:nvPr/>
          </p:nvSpPr>
          <p:spPr bwMode="auto">
            <a:xfrm>
              <a:off x="928" y="2320"/>
              <a:ext cx="3904" cy="1648"/>
            </a:xfrm>
            <a:prstGeom prst="rect">
              <a:avLst/>
            </a:prstGeom>
            <a:solidFill>
              <a:schemeClr val="bg1"/>
            </a:solidFill>
            <a:ln w="50800">
              <a:solidFill>
                <a:schemeClr val="bg2"/>
              </a:solidFill>
              <a:miter lim="800000"/>
              <a:headEnd/>
              <a:tailEnd/>
            </a:ln>
          </p:spPr>
          <p:txBody>
            <a:bodyPr wrap="none" anchor="ctr"/>
            <a:lstStyle/>
            <a:p>
              <a:endParaRPr lang="en-US"/>
            </a:p>
          </p:txBody>
        </p:sp>
        <p:pic>
          <p:nvPicPr>
            <p:cNvPr id="171017" name="Picture 7"/>
            <p:cNvPicPr>
              <a:picLocks noChangeArrowheads="1"/>
            </p:cNvPicPr>
            <p:nvPr/>
          </p:nvPicPr>
          <p:blipFill>
            <a:blip r:embed="rId2" cstate="print"/>
            <a:srcRect/>
            <a:stretch>
              <a:fillRect/>
            </a:stretch>
          </p:blipFill>
          <p:spPr bwMode="auto">
            <a:xfrm>
              <a:off x="1096" y="2595"/>
              <a:ext cx="3552" cy="1287"/>
            </a:xfrm>
            <a:prstGeom prst="rect">
              <a:avLst/>
            </a:prstGeom>
            <a:solidFill>
              <a:schemeClr val="bg1"/>
            </a:solidFill>
            <a:ln w="12700">
              <a:noFill/>
              <a:miter lim="800000"/>
              <a:headEnd/>
              <a:tailEnd/>
            </a:ln>
          </p:spPr>
        </p:pic>
        <p:sp>
          <p:nvSpPr>
            <p:cNvPr id="171018" name="Line 8"/>
            <p:cNvSpPr>
              <a:spLocks noChangeShapeType="1"/>
            </p:cNvSpPr>
            <p:nvPr/>
          </p:nvSpPr>
          <p:spPr bwMode="auto">
            <a:xfrm flipV="1">
              <a:off x="3595" y="2392"/>
              <a:ext cx="0" cy="352"/>
            </a:xfrm>
            <a:prstGeom prst="line">
              <a:avLst/>
            </a:prstGeom>
            <a:noFill/>
            <a:ln w="25400">
              <a:solidFill>
                <a:schemeClr val="bg2"/>
              </a:solidFill>
              <a:round/>
              <a:headEnd/>
              <a:tailEnd/>
            </a:ln>
          </p:spPr>
          <p:txBody>
            <a:bodyPr wrap="none" anchor="ctr"/>
            <a:lstStyle/>
            <a:p>
              <a:endParaRPr lang="en-US"/>
            </a:p>
          </p:txBody>
        </p:sp>
        <p:sp>
          <p:nvSpPr>
            <p:cNvPr id="171019" name="Line 9"/>
            <p:cNvSpPr>
              <a:spLocks noChangeShapeType="1"/>
            </p:cNvSpPr>
            <p:nvPr/>
          </p:nvSpPr>
          <p:spPr bwMode="auto">
            <a:xfrm flipV="1">
              <a:off x="1685" y="2632"/>
              <a:ext cx="0" cy="352"/>
            </a:xfrm>
            <a:prstGeom prst="line">
              <a:avLst/>
            </a:prstGeom>
            <a:noFill/>
            <a:ln w="25400">
              <a:solidFill>
                <a:schemeClr val="bg2"/>
              </a:solidFill>
              <a:round/>
              <a:headEnd/>
              <a:tailEnd/>
            </a:ln>
          </p:spPr>
          <p:txBody>
            <a:bodyPr wrap="none" anchor="ctr"/>
            <a:lstStyle/>
            <a:p>
              <a:endParaRPr lang="en-US"/>
            </a:p>
          </p:txBody>
        </p:sp>
        <p:sp>
          <p:nvSpPr>
            <p:cNvPr id="171020" name="Line 10"/>
            <p:cNvSpPr>
              <a:spLocks noChangeShapeType="1"/>
            </p:cNvSpPr>
            <p:nvPr/>
          </p:nvSpPr>
          <p:spPr bwMode="auto">
            <a:xfrm flipV="1">
              <a:off x="1693" y="2488"/>
              <a:ext cx="1894" cy="208"/>
            </a:xfrm>
            <a:prstGeom prst="line">
              <a:avLst/>
            </a:prstGeom>
            <a:noFill/>
            <a:ln w="25400">
              <a:solidFill>
                <a:schemeClr val="bg2"/>
              </a:solidFill>
              <a:round/>
              <a:headEnd type="triangle" w="med" len="med"/>
              <a:tailEnd type="triangle" w="med" len="med"/>
            </a:ln>
          </p:spPr>
          <p:txBody>
            <a:bodyPr wrap="none" anchor="ctr"/>
            <a:lstStyle/>
            <a:p>
              <a:endParaRPr lang="en-US"/>
            </a:p>
          </p:txBody>
        </p:sp>
      </p:grpSp>
      <p:pic>
        <p:nvPicPr>
          <p:cNvPr id="171013" name="Picture 11" descr="PRECPUSH"/>
          <p:cNvPicPr>
            <a:picLocks noChangeAspect="1" noChangeArrowheads="1"/>
          </p:cNvPicPr>
          <p:nvPr/>
        </p:nvPicPr>
        <p:blipFill>
          <a:blip r:embed="rId3" cstate="print"/>
          <a:srcRect l="9152" r="8484" b="16666"/>
          <a:stretch>
            <a:fillRect/>
          </a:stretch>
        </p:blipFill>
        <p:spPr bwMode="auto">
          <a:xfrm>
            <a:off x="7126288" y="3617690"/>
            <a:ext cx="1816100" cy="2017713"/>
          </a:xfrm>
          <a:prstGeom prst="rect">
            <a:avLst/>
          </a:prstGeom>
          <a:noFill/>
          <a:ln w="50800">
            <a:solidFill>
              <a:schemeClr val="bg2"/>
            </a:solidFill>
            <a:miter lim="800000"/>
            <a:headEnd/>
            <a:tailEnd/>
          </a:ln>
        </p:spPr>
      </p:pic>
      <p:sp>
        <p:nvSpPr>
          <p:cNvPr id="171014" name="Line 12"/>
          <p:cNvSpPr>
            <a:spLocks noChangeShapeType="1"/>
          </p:cNvSpPr>
          <p:nvPr/>
        </p:nvSpPr>
        <p:spPr bwMode="auto">
          <a:xfrm flipH="1">
            <a:off x="7086600" y="3592290"/>
            <a:ext cx="1905000" cy="2057400"/>
          </a:xfrm>
          <a:prstGeom prst="line">
            <a:avLst/>
          </a:prstGeom>
          <a:noFill/>
          <a:ln w="50800">
            <a:solidFill>
              <a:schemeClr val="bg2"/>
            </a:solidFill>
            <a:round/>
            <a:headEnd/>
            <a:tailEnd/>
          </a:ln>
        </p:spPr>
        <p:txBody>
          <a:bodyPr wrap="none" anchor="ctr"/>
          <a:lstStyle/>
          <a:p>
            <a:endParaRPr lang="en-US"/>
          </a:p>
        </p:txBody>
      </p:sp>
      <p:sp>
        <p:nvSpPr>
          <p:cNvPr id="171015" name="Line 13"/>
          <p:cNvSpPr>
            <a:spLocks noChangeShapeType="1"/>
          </p:cNvSpPr>
          <p:nvPr/>
        </p:nvSpPr>
        <p:spPr bwMode="auto">
          <a:xfrm>
            <a:off x="7086600" y="3592290"/>
            <a:ext cx="1885950" cy="2066925"/>
          </a:xfrm>
          <a:prstGeom prst="line">
            <a:avLst/>
          </a:prstGeom>
          <a:noFill/>
          <a:ln w="50800">
            <a:solidFill>
              <a:schemeClr val="bg2"/>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5346" name="Picture 2" descr="http://idighardware.com/wordpress/wp-content/uploads/2012/06/Panic-too-Short-768x1024.jpg"/>
          <p:cNvPicPr>
            <a:picLocks noChangeAspect="1" noChangeArrowheads="1"/>
          </p:cNvPicPr>
          <p:nvPr/>
        </p:nvPicPr>
        <p:blipFill>
          <a:blip r:embed="rId2" cstate="print"/>
          <a:srcRect/>
          <a:stretch>
            <a:fillRect/>
          </a:stretch>
        </p:blipFill>
        <p:spPr bwMode="auto">
          <a:xfrm>
            <a:off x="1737632" y="29027"/>
            <a:ext cx="5156653" cy="681091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endParaRPr lang="en-US" smtClean="0"/>
          </a:p>
        </p:txBody>
      </p:sp>
      <p:pic>
        <p:nvPicPr>
          <p:cNvPr id="174083" name="Picture 3" descr="55 Mounted Vertically"/>
          <p:cNvPicPr>
            <a:picLocks noChangeAspect="1" noChangeArrowheads="1"/>
          </p:cNvPicPr>
          <p:nvPr/>
        </p:nvPicPr>
        <p:blipFill>
          <a:blip r:embed="rId2" cstate="print">
            <a:lum bright="-24000"/>
          </a:blip>
          <a:srcRect/>
          <a:stretch>
            <a:fillRect/>
          </a:stretch>
        </p:blipFill>
        <p:spPr bwMode="auto">
          <a:xfrm>
            <a:off x="609600" y="198438"/>
            <a:ext cx="7848600" cy="62769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Authority Having Jurisdiction</a:t>
            </a:r>
            <a:endParaRPr lang="en-US" dirty="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55" y="963386"/>
            <a:ext cx="8276398" cy="4865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78255" y="3902529"/>
            <a:ext cx="8276398" cy="2090057"/>
          </a:xfrm>
          <a:prstGeom prst="rect">
            <a:avLst/>
          </a:prstGeom>
          <a:solidFill>
            <a:srgbClr val="F867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059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1314" name="Picture 2" descr="http://idighardware.com/wordpress/wp-content/uploads/2013/09/Panic-Hardware-Protec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15818" r="17155"/>
          <a:stretch/>
        </p:blipFill>
        <p:spPr bwMode="auto">
          <a:xfrm>
            <a:off x="0" y="1175656"/>
            <a:ext cx="9144000" cy="55617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Is this acceptable?  Type in the chat box.</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noFill/>
        </p:spPr>
        <p:txBody>
          <a:bodyPr lIns="90488" tIns="44450" rIns="90488" bIns="44450" anchor="ctr"/>
          <a:lstStyle/>
          <a:p>
            <a:pPr eaLnBrk="1" hangingPunct="1"/>
            <a:r>
              <a:rPr lang="en-US" dirty="0" smtClean="0"/>
              <a:t>Panic and Fire Exit Hardware </a:t>
            </a:r>
          </a:p>
        </p:txBody>
      </p:sp>
      <p:sp>
        <p:nvSpPr>
          <p:cNvPr id="2" name="Content Placeholder 1"/>
          <p:cNvSpPr>
            <a:spLocks noGrp="1"/>
          </p:cNvSpPr>
          <p:nvPr>
            <p:ph idx="1"/>
          </p:nvPr>
        </p:nvSpPr>
        <p:spPr>
          <a:xfrm>
            <a:off x="457200" y="1673340"/>
            <a:ext cx="4065814" cy="4151514"/>
          </a:xfrm>
        </p:spPr>
        <p:txBody>
          <a:bodyPr/>
          <a:lstStyle/>
          <a:p>
            <a:pPr marL="342900" indent="-342900">
              <a:lnSpc>
                <a:spcPct val="90000"/>
              </a:lnSpc>
              <a:buSzPct val="110000"/>
              <a:buFont typeface="Arial" pitchFamily="34" charset="0"/>
              <a:buChar char="•"/>
            </a:pPr>
            <a:r>
              <a:rPr lang="en-US" sz="2400" dirty="0"/>
              <a:t>15 pounds of force maximum to actuate</a:t>
            </a:r>
          </a:p>
          <a:p>
            <a:pPr marL="342900" indent="-342900">
              <a:lnSpc>
                <a:spcPct val="90000"/>
              </a:lnSpc>
              <a:buSzPct val="110000"/>
              <a:buFont typeface="Arial" pitchFamily="34" charset="0"/>
              <a:buChar char="•"/>
            </a:pPr>
            <a:r>
              <a:rPr lang="en-US" sz="2400" dirty="0"/>
              <a:t>One motion to exit - no other locking/latching hardware</a:t>
            </a:r>
          </a:p>
          <a:p>
            <a:endParaRPr lang="en-US" dirty="0"/>
          </a:p>
        </p:txBody>
      </p:sp>
      <p:pic>
        <p:nvPicPr>
          <p:cNvPr id="183300" name="Picture 4" descr="http://idighardware.com/wordpress/wp-content/uploads/2011/12/Exit-Device-Chained.jpg"/>
          <p:cNvPicPr>
            <a:picLocks noChangeAspect="1" noChangeArrowheads="1"/>
          </p:cNvPicPr>
          <p:nvPr/>
        </p:nvPicPr>
        <p:blipFill rotWithShape="1">
          <a:blip r:embed="rId2" cstate="print"/>
          <a:srcRect b="8769"/>
          <a:stretch/>
        </p:blipFill>
        <p:spPr bwMode="auto">
          <a:xfrm>
            <a:off x="4916259" y="1367280"/>
            <a:ext cx="3516539" cy="4282407"/>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endParaRPr lang="en-US" smtClean="0"/>
          </a:p>
        </p:txBody>
      </p:sp>
      <p:pic>
        <p:nvPicPr>
          <p:cNvPr id="177155" name="Picture 3" descr="Adams Rite Retrofit"/>
          <p:cNvPicPr>
            <a:picLocks noChangeAspect="1" noChangeArrowheads="1"/>
          </p:cNvPicPr>
          <p:nvPr/>
        </p:nvPicPr>
        <p:blipFill>
          <a:blip r:embed="rId3" cstate="print"/>
          <a:srcRect/>
          <a:stretch>
            <a:fillRect/>
          </a:stretch>
        </p:blipFill>
        <p:spPr bwMode="auto">
          <a:xfrm>
            <a:off x="381000" y="188913"/>
            <a:ext cx="8610600" cy="6483350"/>
          </a:xfrm>
          <a:prstGeom prst="rect">
            <a:avLst/>
          </a:prstGeom>
          <a:noFill/>
          <a:ln w="9525">
            <a:noFill/>
            <a:miter lim="800000"/>
            <a:headEnd/>
            <a:tailEnd/>
          </a:ln>
        </p:spPr>
      </p:pic>
      <p:sp>
        <p:nvSpPr>
          <p:cNvPr id="531460" name="Rectangle 4"/>
          <p:cNvSpPr>
            <a:spLocks noChangeArrowheads="1"/>
          </p:cNvSpPr>
          <p:nvPr/>
        </p:nvSpPr>
        <p:spPr bwMode="auto">
          <a:xfrm>
            <a:off x="3657600" y="1828800"/>
            <a:ext cx="1676400" cy="1828800"/>
          </a:xfrm>
          <a:prstGeom prst="rect">
            <a:avLst/>
          </a:prstGeom>
          <a:noFill/>
          <a:ln w="50800">
            <a:solidFill>
              <a:srgbClr val="FF0000"/>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14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60"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http://idighardware.com/wordpress/wp-content/uploads/2012/03/Chained-Panics.jpg"/>
          <p:cNvPicPr>
            <a:picLocks noChangeAspect="1" noChangeArrowheads="1"/>
          </p:cNvPicPr>
          <p:nvPr/>
        </p:nvPicPr>
        <p:blipFill>
          <a:blip r:embed="rId2" cstate="print"/>
          <a:srcRect/>
          <a:stretch>
            <a:fillRect/>
          </a:stretch>
        </p:blipFill>
        <p:spPr bwMode="auto">
          <a:xfrm>
            <a:off x="1" y="1073150"/>
            <a:ext cx="9144000" cy="5473325"/>
          </a:xfrm>
          <a:prstGeom prst="rect">
            <a:avLst/>
          </a:prstGeom>
          <a:noFill/>
          <a:ln w="50800">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6196" name="Picture 4" descr="http://idighardware.com/wordpress/wp-content/uploads/2013/07/Padlocked-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689" y="-1"/>
            <a:ext cx="5569857" cy="683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27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533400"/>
            <a:ext cx="5867400" cy="990600"/>
          </a:xfrm>
        </p:spPr>
        <p:txBody>
          <a:bodyPr/>
          <a:lstStyle/>
          <a:p>
            <a:pPr eaLnBrk="1" hangingPunct="1"/>
            <a:r>
              <a:rPr lang="en-US" dirty="0" smtClean="0"/>
              <a:t>Panic and Fire Exit Hardware	</a:t>
            </a:r>
          </a:p>
        </p:txBody>
      </p:sp>
      <p:pic>
        <p:nvPicPr>
          <p:cNvPr id="806916" name="Picture 4" descr="balanced"/>
          <p:cNvPicPr>
            <a:picLocks noChangeAspect="1" noChangeArrowheads="1"/>
          </p:cNvPicPr>
          <p:nvPr/>
        </p:nvPicPr>
        <p:blipFill>
          <a:blip r:embed="rId2" cstate="print"/>
          <a:srcRect/>
          <a:stretch>
            <a:fillRect/>
          </a:stretch>
        </p:blipFill>
        <p:spPr bwMode="auto">
          <a:xfrm>
            <a:off x="4724400" y="1143000"/>
            <a:ext cx="4113213" cy="4876800"/>
          </a:xfrm>
          <a:prstGeom prst="rect">
            <a:avLst/>
          </a:prstGeom>
          <a:noFill/>
          <a:ln w="9525">
            <a:noFill/>
            <a:miter lim="800000"/>
            <a:headEnd/>
            <a:tailEnd/>
          </a:ln>
        </p:spPr>
      </p:pic>
      <p:sp>
        <p:nvSpPr>
          <p:cNvPr id="3" name="TextBox 2"/>
          <p:cNvSpPr txBox="1"/>
          <p:nvPr/>
        </p:nvSpPr>
        <p:spPr>
          <a:xfrm>
            <a:off x="8411107" y="0"/>
            <a:ext cx="732893" cy="461665"/>
          </a:xfrm>
          <a:prstGeom prst="rect">
            <a:avLst/>
          </a:prstGeom>
          <a:noFill/>
        </p:spPr>
        <p:txBody>
          <a:bodyPr wrap="none" rtlCol="0">
            <a:spAutoFit/>
          </a:bodyPr>
          <a:lstStyle/>
          <a:p>
            <a:r>
              <a:rPr lang="en-US" dirty="0" smtClean="0"/>
              <a:t>P95</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533400"/>
            <a:ext cx="5867400" cy="990600"/>
          </a:xfrm>
        </p:spPr>
        <p:txBody>
          <a:bodyPr/>
          <a:lstStyle/>
          <a:p>
            <a:pPr eaLnBrk="1" hangingPunct="1"/>
            <a:r>
              <a:rPr lang="en-US" dirty="0" smtClean="0"/>
              <a:t>Panic and Fire Exit Hardware	</a:t>
            </a:r>
          </a:p>
        </p:txBody>
      </p:sp>
      <p:sp>
        <p:nvSpPr>
          <p:cNvPr id="180227" name="Rectangle 3"/>
          <p:cNvSpPr>
            <a:spLocks noGrp="1" noChangeArrowheads="1"/>
          </p:cNvSpPr>
          <p:nvPr>
            <p:ph idx="1"/>
          </p:nvPr>
        </p:nvSpPr>
        <p:spPr>
          <a:xfrm>
            <a:off x="304800" y="1828800"/>
            <a:ext cx="4038600" cy="4114800"/>
          </a:xfrm>
        </p:spPr>
        <p:txBody>
          <a:bodyPr/>
          <a:lstStyle/>
          <a:p>
            <a:pPr marL="285750" indent="-285750" eaLnBrk="1" hangingPunct="1">
              <a:buFont typeface="Arial" pitchFamily="34" charset="0"/>
              <a:buChar char="•"/>
            </a:pPr>
            <a:r>
              <a:rPr lang="en-US" sz="2400" dirty="0" smtClean="0"/>
              <a:t>Panic hardware used on balanced doors must be touchpad style (not crossbar) and touchpad must </a:t>
            </a:r>
            <a:r>
              <a:rPr lang="en-US" sz="2400" b="1" dirty="0" smtClean="0"/>
              <a:t>not</a:t>
            </a:r>
            <a:r>
              <a:rPr lang="en-US" sz="2400" dirty="0" smtClean="0"/>
              <a:t> extend more than half the width of the door.</a:t>
            </a:r>
          </a:p>
        </p:txBody>
      </p:sp>
      <p:pic>
        <p:nvPicPr>
          <p:cNvPr id="806916" name="Picture 4" descr="balanced"/>
          <p:cNvPicPr>
            <a:picLocks noChangeAspect="1" noChangeArrowheads="1"/>
          </p:cNvPicPr>
          <p:nvPr/>
        </p:nvPicPr>
        <p:blipFill>
          <a:blip r:embed="rId2" cstate="print"/>
          <a:srcRect/>
          <a:stretch>
            <a:fillRect/>
          </a:stretch>
        </p:blipFill>
        <p:spPr bwMode="auto">
          <a:xfrm>
            <a:off x="4724400" y="1143000"/>
            <a:ext cx="4113213" cy="4876800"/>
          </a:xfrm>
          <a:prstGeom prst="rect">
            <a:avLst/>
          </a:prstGeom>
          <a:noFill/>
          <a:ln w="9525">
            <a:noFill/>
            <a:miter lim="800000"/>
            <a:headEnd/>
            <a:tailEnd/>
          </a:ln>
        </p:spPr>
      </p:pic>
    </p:spTree>
    <p:extLst>
      <p:ext uri="{BB962C8B-B14F-4D97-AF65-F5344CB8AC3E}">
        <p14:creationId xmlns:p14="http://schemas.microsoft.com/office/powerpoint/2010/main" val="1194561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533400"/>
            <a:ext cx="5867400" cy="990600"/>
          </a:xfrm>
        </p:spPr>
        <p:txBody>
          <a:bodyPr/>
          <a:lstStyle/>
          <a:p>
            <a:pPr eaLnBrk="1" hangingPunct="1"/>
            <a:r>
              <a:rPr lang="en-US" dirty="0" smtClean="0"/>
              <a:t>Panic and Fire Exit Hardware	</a:t>
            </a:r>
          </a:p>
        </p:txBody>
      </p:sp>
      <p:sp>
        <p:nvSpPr>
          <p:cNvPr id="180227" name="Rectangle 3"/>
          <p:cNvSpPr>
            <a:spLocks noGrp="1" noChangeArrowheads="1"/>
          </p:cNvSpPr>
          <p:nvPr>
            <p:ph idx="1"/>
          </p:nvPr>
        </p:nvSpPr>
        <p:spPr>
          <a:xfrm>
            <a:off x="304800" y="1828800"/>
            <a:ext cx="4038600" cy="4114800"/>
          </a:xfrm>
        </p:spPr>
        <p:txBody>
          <a:bodyPr/>
          <a:lstStyle/>
          <a:p>
            <a:pPr marL="285750" indent="-285750" eaLnBrk="1" hangingPunct="1">
              <a:buFont typeface="Arial" pitchFamily="34" charset="0"/>
              <a:buChar char="•"/>
            </a:pPr>
            <a:r>
              <a:rPr lang="en-US" sz="2400" dirty="0" smtClean="0"/>
              <a:t>Panic hardware used on balanced doors must be touchpad style (not crossbar) and touchpad must </a:t>
            </a:r>
            <a:r>
              <a:rPr lang="en-US" sz="2400" b="1" dirty="0" smtClean="0"/>
              <a:t>not</a:t>
            </a:r>
            <a:r>
              <a:rPr lang="en-US" sz="2400" dirty="0" smtClean="0"/>
              <a:t> extend more than half the width of the door.</a:t>
            </a:r>
          </a:p>
        </p:txBody>
      </p:sp>
      <p:pic>
        <p:nvPicPr>
          <p:cNvPr id="806917" name="Picture 5"/>
          <p:cNvPicPr>
            <a:picLocks noChangeAspect="1" noChangeArrowheads="1"/>
          </p:cNvPicPr>
          <p:nvPr/>
        </p:nvPicPr>
        <p:blipFill>
          <a:blip r:embed="rId2" cstate="print"/>
          <a:srcRect l="17969" t="20833" r="17969" b="8333"/>
          <a:stretch>
            <a:fillRect/>
          </a:stretch>
        </p:blipFill>
        <p:spPr bwMode="auto">
          <a:xfrm>
            <a:off x="4419600" y="1524000"/>
            <a:ext cx="4724400" cy="3916363"/>
          </a:xfrm>
          <a:prstGeom prst="rect">
            <a:avLst/>
          </a:prstGeom>
          <a:noFill/>
          <a:ln w="9525">
            <a:noFill/>
            <a:miter lim="800000"/>
            <a:headEnd/>
            <a:tailEnd/>
          </a:ln>
        </p:spPr>
      </p:pic>
    </p:spTree>
    <p:extLst>
      <p:ext uri="{BB962C8B-B14F-4D97-AF65-F5344CB8AC3E}">
        <p14:creationId xmlns:p14="http://schemas.microsoft.com/office/powerpoint/2010/main" val="1138900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r>
              <a:rPr lang="fr-FR" smtClean="0"/>
              <a:t>NFPA 70 </a:t>
            </a:r>
            <a:br>
              <a:rPr lang="fr-FR" smtClean="0"/>
            </a:br>
            <a:r>
              <a:rPr lang="fr-FR" smtClean="0"/>
              <a:t>National Electric Code</a:t>
            </a:r>
            <a:endParaRPr lang="en-US" smtClean="0"/>
          </a:p>
        </p:txBody>
      </p:sp>
      <p:sp>
        <p:nvSpPr>
          <p:cNvPr id="181251" name="Rectangle 3"/>
          <p:cNvSpPr>
            <a:spLocks noGrp="1" noChangeArrowheads="1"/>
          </p:cNvSpPr>
          <p:nvPr>
            <p:ph idx="1"/>
          </p:nvPr>
        </p:nvSpPr>
        <p:spPr/>
        <p:txBody>
          <a:bodyPr/>
          <a:lstStyle/>
          <a:p>
            <a:pPr marL="342900" indent="-342900" eaLnBrk="1" hangingPunct="1">
              <a:buFont typeface="Arial" pitchFamily="34" charset="0"/>
              <a:buChar char="•"/>
            </a:pPr>
            <a:r>
              <a:rPr lang="en-US" sz="2400" dirty="0" smtClean="0"/>
              <a:t>Rooms housing large equipment - 600 Volts, nominal or less, 1200 amperes or more (2014 NEC: 800 amps)</a:t>
            </a:r>
          </a:p>
          <a:p>
            <a:pPr marL="342900" indent="-342900" eaLnBrk="1" hangingPunct="1">
              <a:buFont typeface="Arial" pitchFamily="34" charset="0"/>
              <a:buChar char="•"/>
            </a:pPr>
            <a:r>
              <a:rPr lang="en-US" sz="2400" dirty="0" smtClean="0"/>
              <a:t>Rooms housing conductors and equipment used on circuits of over 600 Volts, nominal.</a:t>
            </a:r>
          </a:p>
          <a:p>
            <a:pPr marL="342900" indent="-342900" eaLnBrk="1" hangingPunct="1">
              <a:buFont typeface="Arial" pitchFamily="34" charset="0"/>
              <a:buChar char="•"/>
            </a:pPr>
            <a:r>
              <a:rPr lang="en-US" sz="2400" dirty="0" smtClean="0"/>
              <a:t>Transformer Vaults </a:t>
            </a:r>
          </a:p>
          <a:p>
            <a:pPr marL="342900" indent="-342900" eaLnBrk="1" hangingPunct="1">
              <a:buFont typeface="Arial" pitchFamily="34" charset="0"/>
              <a:buChar char="•"/>
            </a:pPr>
            <a:r>
              <a:rPr lang="en-US" sz="2400" dirty="0" smtClean="0"/>
              <a:t>Where the entrance has a personnel door(s), the door(s) shall open in the direction of egress and be equipped with panic bars, pressure plates, or other devices that are normally latched but open under simple pressure.  (2014: “listed panic hardware”)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Glass and Glazing</a:t>
            </a:r>
            <a:endParaRPr lang="en-US" dirty="0"/>
          </a:p>
        </p:txBody>
      </p:sp>
      <p:sp>
        <p:nvSpPr>
          <p:cNvPr id="3" name="Content Placeholder 2"/>
          <p:cNvSpPr>
            <a:spLocks noGrp="1"/>
          </p:cNvSpPr>
          <p:nvPr>
            <p:ph idx="1"/>
          </p:nvPr>
        </p:nvSpPr>
        <p:spPr>
          <a:xfrm>
            <a:off x="457200" y="1387929"/>
            <a:ext cx="4882243" cy="4436925"/>
          </a:xfrm>
        </p:spPr>
        <p:txBody>
          <a:bodyPr/>
          <a:lstStyle/>
          <a:p>
            <a:pPr marL="342900" indent="-342900">
              <a:buFont typeface="Arial" pitchFamily="34" charset="0"/>
              <a:buChar char="•"/>
            </a:pPr>
            <a:r>
              <a:rPr lang="en-US" sz="2400" dirty="0" smtClean="0"/>
              <a:t>Glass in fire doors was once exempt from impact-resistant requirements.</a:t>
            </a:r>
          </a:p>
          <a:p>
            <a:pPr marL="342900" indent="-342900">
              <a:buFont typeface="Arial" pitchFamily="34" charset="0"/>
              <a:buChar char="•"/>
            </a:pPr>
            <a:r>
              <a:rPr lang="en-US" sz="2400" dirty="0" smtClean="0"/>
              <a:t>Glass in fire doors is no longer exempt per the IBC.</a:t>
            </a:r>
          </a:p>
          <a:p>
            <a:pPr marL="342900" indent="-342900">
              <a:buFont typeface="Arial" pitchFamily="34" charset="0"/>
              <a:buChar char="•"/>
            </a:pPr>
            <a:r>
              <a:rPr lang="en-US" sz="2400" dirty="0" smtClean="0"/>
              <a:t>Traditional wired glass is extremely hazardous.</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There is A LOT more information about glass on </a:t>
            </a:r>
            <a:r>
              <a:rPr lang="en-US" sz="2400" dirty="0" err="1" smtClean="0"/>
              <a:t>iDigHardware</a:t>
            </a:r>
            <a:r>
              <a:rPr lang="en-US" sz="2400" dirty="0" smtClean="0"/>
              <a:t> (click the Glass tab)</a:t>
            </a:r>
          </a:p>
          <a:p>
            <a:endParaRPr lang="en-US" dirty="0"/>
          </a:p>
        </p:txBody>
      </p:sp>
      <p:pic>
        <p:nvPicPr>
          <p:cNvPr id="147458" name="Picture 2" descr="http://idighardware.com/wordpress/wp-content/uploads/2013/04/Broken-Narrow-L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271" y="1969862"/>
            <a:ext cx="3048000" cy="2286000"/>
          </a:xfrm>
          <a:prstGeom prst="rect">
            <a:avLst/>
          </a:prstGeom>
          <a:noFill/>
          <a:ln w="508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276828"/>
      </p:ext>
    </p:extLst>
  </p:cSld>
  <p:clrMapOvr>
    <a:masterClrMapping/>
  </p:clrMapOvr>
  <p:transition spd="med">
    <p:fade thruBlk="1"/>
  </p:transition>
</p:sld>
</file>

<file path=ppt/theme/theme1.xml><?xml version="1.0" encoding="utf-8"?>
<a:theme xmlns:a="http://schemas.openxmlformats.org/drawingml/2006/main" name="ALLE_PPT_Template_Tagline">
  <a:themeElements>
    <a:clrScheme name="Allegion">
      <a:dk1>
        <a:srgbClr val="000000"/>
      </a:dk1>
      <a:lt1>
        <a:sysClr val="window" lastClr="FFFFFF"/>
      </a:lt1>
      <a:dk2>
        <a:srgbClr val="C05131"/>
      </a:dk2>
      <a:lt2>
        <a:srgbClr val="FF671F"/>
      </a:lt2>
      <a:accent1>
        <a:srgbClr val="007681"/>
      </a:accent1>
      <a:accent2>
        <a:srgbClr val="DC582A"/>
      </a:accent2>
      <a:accent3>
        <a:srgbClr val="509E2F"/>
      </a:accent3>
      <a:accent4>
        <a:srgbClr val="7E5475"/>
      </a:accent4>
      <a:accent5>
        <a:srgbClr val="0076A5"/>
      </a:accent5>
      <a:accent6>
        <a:srgbClr val="FFB500"/>
      </a:accent6>
      <a:hlink>
        <a:srgbClr val="0076A5"/>
      </a:hlink>
      <a:folHlink>
        <a:srgbClr val="7E54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67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Settings\LPfeiffer\Application Data\Microsoft\Templates\Template A.pot</Template>
  <TotalTime>31909</TotalTime>
  <Words>2363</Words>
  <Application>Microsoft Office PowerPoint</Application>
  <PresentationFormat>On-screen Show (4:3)</PresentationFormat>
  <Paragraphs>359</Paragraphs>
  <Slides>102</Slides>
  <Notes>28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102</vt:i4>
      </vt:variant>
    </vt:vector>
  </HeadingPairs>
  <TitlesOfParts>
    <vt:vector size="105" baseType="lpstr">
      <vt:lpstr>ALLE_PPT_Template_Tagline</vt:lpstr>
      <vt:lpstr>Photo House</vt:lpstr>
      <vt:lpstr>Clip</vt:lpstr>
      <vt:lpstr>Decoded 3 –  Egress and Life Safety</vt:lpstr>
      <vt:lpstr>Decoded 3 –  Egress and Life Safety</vt:lpstr>
      <vt:lpstr>PowerPoint Presentation</vt:lpstr>
      <vt:lpstr>PowerPoint Presentation</vt:lpstr>
      <vt:lpstr>Session 3 – Life Safety</vt:lpstr>
      <vt:lpstr>Building Code vs. Life Safety Code or Fire Code</vt:lpstr>
      <vt:lpstr>Question</vt:lpstr>
      <vt:lpstr>Approved</vt:lpstr>
      <vt:lpstr>Authority Having Jurisdiction</vt:lpstr>
      <vt:lpstr>PowerPoint Presentation</vt:lpstr>
      <vt:lpstr>Occupancy Classifications and Use Groups Some are a little tricky…</vt:lpstr>
      <vt:lpstr>Multiple Occupancies (NFPA 101)</vt:lpstr>
      <vt:lpstr>Hazard of Contents (NFPA 101)</vt:lpstr>
      <vt:lpstr>Question</vt:lpstr>
      <vt:lpstr>Occupied vs. Unoccupied (NFPA 101)</vt:lpstr>
      <vt:lpstr>PowerPoint Presentation</vt:lpstr>
      <vt:lpstr>Opening Protectives (NFPA 101)</vt:lpstr>
      <vt:lpstr>Opening Protectives – (IBC)</vt:lpstr>
      <vt:lpstr>Means of Egress</vt:lpstr>
      <vt:lpstr>PowerPoint Presentation</vt:lpstr>
      <vt:lpstr>PowerPoint Presentation</vt:lpstr>
      <vt:lpstr>Means of Egress</vt:lpstr>
      <vt:lpstr>Exit Passageway</vt:lpstr>
      <vt:lpstr>Exit Passageway</vt:lpstr>
      <vt:lpstr>What is this?</vt:lpstr>
      <vt:lpstr>This is not an exit passageway.  It is an exit access.</vt:lpstr>
      <vt:lpstr>Means of Egress</vt:lpstr>
      <vt:lpstr>Exit / Exit Enclosure</vt:lpstr>
      <vt:lpstr>Horizontal Exit</vt:lpstr>
      <vt:lpstr>Horizontal Exit</vt:lpstr>
      <vt:lpstr>Horizontal Exit</vt:lpstr>
      <vt:lpstr>Area of Refuge</vt:lpstr>
      <vt:lpstr>Area of Refuge</vt:lpstr>
      <vt:lpstr>Travel Distance</vt:lpstr>
      <vt:lpstr>Travel Distance</vt:lpstr>
      <vt:lpstr>Example from New Educational Chapter</vt:lpstr>
      <vt:lpstr>Question</vt:lpstr>
      <vt:lpstr>Common Path of Travel</vt:lpstr>
      <vt:lpstr>Common Path of Travel</vt:lpstr>
      <vt:lpstr>Common Path of Travel Example from Existing Educational Chapter</vt:lpstr>
      <vt:lpstr>Dead End Corridor</vt:lpstr>
      <vt:lpstr>Dead End Corridors</vt:lpstr>
      <vt:lpstr>Courtyards, Terraces, and Roofs</vt:lpstr>
      <vt:lpstr>Courtyards, Terraces, and Roofs</vt:lpstr>
      <vt:lpstr>Readily Distinguishable</vt:lpstr>
      <vt:lpstr>PowerPoint Presentation</vt:lpstr>
      <vt:lpstr>PowerPoint Presentation</vt:lpstr>
      <vt:lpstr>PowerPoint Presentation</vt:lpstr>
      <vt:lpstr>PowerPoint Presentation</vt:lpstr>
      <vt:lpstr>Luminous Egress Path Markings</vt:lpstr>
      <vt:lpstr>Luminous Egress Path Markings</vt:lpstr>
      <vt:lpstr>Size of Doors</vt:lpstr>
      <vt:lpstr>Question</vt:lpstr>
      <vt:lpstr>Swing Clear Hinges</vt:lpstr>
      <vt:lpstr>PowerPoint Presentation</vt:lpstr>
      <vt:lpstr>PowerPoint Presentation</vt:lpstr>
      <vt:lpstr>Projections Into Clear Width (IBC) </vt:lpstr>
      <vt:lpstr>Projections Into Clear Width (NFPA 101) </vt:lpstr>
      <vt:lpstr>PowerPoint Presentation</vt:lpstr>
      <vt:lpstr>PowerPoint Presentation</vt:lpstr>
      <vt:lpstr>Question</vt:lpstr>
      <vt:lpstr>Door Swing</vt:lpstr>
      <vt:lpstr>Encroachment</vt:lpstr>
      <vt:lpstr>Encroachment</vt:lpstr>
      <vt:lpstr>Door Opening Force </vt:lpstr>
      <vt:lpstr>Door Opening Force </vt:lpstr>
      <vt:lpstr>Power-Operated Doors</vt:lpstr>
      <vt:lpstr>Power-Operated Doors</vt:lpstr>
      <vt:lpstr>Question</vt:lpstr>
      <vt:lpstr>Door Operations</vt:lpstr>
      <vt:lpstr>PowerPoint Presentation</vt:lpstr>
      <vt:lpstr>PowerPoint Presentation</vt:lpstr>
      <vt:lpstr>PowerPoint Presentation</vt:lpstr>
      <vt:lpstr> </vt:lpstr>
      <vt:lpstr>Hardware Height</vt:lpstr>
      <vt:lpstr>Locks &amp; Latches</vt:lpstr>
      <vt:lpstr>Locks &amp; Latches (continued)</vt:lpstr>
      <vt:lpstr>Bolt Locks (IBC)</vt:lpstr>
      <vt:lpstr>Unlatching</vt:lpstr>
      <vt:lpstr>PowerPoint Presentation</vt:lpstr>
      <vt:lpstr>PowerPoint Presentation</vt:lpstr>
      <vt:lpstr>PowerPoint Presentation</vt:lpstr>
      <vt:lpstr>Panic and Fire Exit Hardware</vt:lpstr>
      <vt:lpstr>Question</vt:lpstr>
      <vt:lpstr>Panic and Fire Exit Hardware </vt:lpstr>
      <vt:lpstr>Panic and Fire Exit Hardware </vt:lpstr>
      <vt:lpstr>Panic and Fire Exit Hardware</vt:lpstr>
      <vt:lpstr>PowerPoint Presentation</vt:lpstr>
      <vt:lpstr>PowerPoint Presentation</vt:lpstr>
      <vt:lpstr>Is this acceptable?  Type in the chat box.</vt:lpstr>
      <vt:lpstr>Panic and Fire Exit Hardware </vt:lpstr>
      <vt:lpstr>PowerPoint Presentation</vt:lpstr>
      <vt:lpstr>PowerPoint Presentation</vt:lpstr>
      <vt:lpstr>PowerPoint Presentation</vt:lpstr>
      <vt:lpstr>Panic and Fire Exit Hardware </vt:lpstr>
      <vt:lpstr>Panic and Fire Exit Hardware </vt:lpstr>
      <vt:lpstr>Panic and Fire Exit Hardware </vt:lpstr>
      <vt:lpstr>NFPA 70  National Electric Code</vt:lpstr>
      <vt:lpstr>Glass and Glazing</vt:lpstr>
      <vt:lpstr>Session 3 – Life Safety</vt:lpstr>
      <vt:lpstr>Homework</vt:lpstr>
      <vt:lpstr>PowerPoint Presentation</vt:lpstr>
    </vt:vector>
  </TitlesOfParts>
  <Company>Ingersoll Rand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Template</dc:title>
  <dc:creator>Aditya Agarwal</dc:creator>
  <cp:lastModifiedBy>Greene, Lori</cp:lastModifiedBy>
  <cp:revision>1145</cp:revision>
  <cp:lastPrinted>2005-10-18T13:26:44Z</cp:lastPrinted>
  <dcterms:created xsi:type="dcterms:W3CDTF">2001-06-01T18:18:43Z</dcterms:created>
  <dcterms:modified xsi:type="dcterms:W3CDTF">2013-12-10T15:20:15Z</dcterms:modified>
</cp:coreProperties>
</file>