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87" r:id="rId1"/>
  </p:sldMasterIdLst>
  <p:notesMasterIdLst>
    <p:notesMasterId r:id="rId81"/>
  </p:notesMasterIdLst>
  <p:handoutMasterIdLst>
    <p:handoutMasterId r:id="rId82"/>
  </p:handoutMasterIdLst>
  <p:sldIdLst>
    <p:sldId id="576" r:id="rId2"/>
    <p:sldId id="656" r:id="rId3"/>
    <p:sldId id="577" r:id="rId4"/>
    <p:sldId id="578" r:id="rId5"/>
    <p:sldId id="581" r:id="rId6"/>
    <p:sldId id="579" r:id="rId7"/>
    <p:sldId id="645" r:id="rId8"/>
    <p:sldId id="646" r:id="rId9"/>
    <p:sldId id="653" r:id="rId10"/>
    <p:sldId id="568" r:id="rId11"/>
    <p:sldId id="569" r:id="rId12"/>
    <p:sldId id="570" r:id="rId13"/>
    <p:sldId id="593" r:id="rId14"/>
    <p:sldId id="647" r:id="rId15"/>
    <p:sldId id="574" r:id="rId16"/>
    <p:sldId id="584" r:id="rId17"/>
    <p:sldId id="603" r:id="rId18"/>
    <p:sldId id="604" r:id="rId19"/>
    <p:sldId id="605" r:id="rId20"/>
    <p:sldId id="657" r:id="rId21"/>
    <p:sldId id="606" r:id="rId22"/>
    <p:sldId id="607" r:id="rId23"/>
    <p:sldId id="667" r:id="rId24"/>
    <p:sldId id="666" r:id="rId25"/>
    <p:sldId id="608" r:id="rId26"/>
    <p:sldId id="670" r:id="rId27"/>
    <p:sldId id="669" r:id="rId28"/>
    <p:sldId id="668" r:id="rId29"/>
    <p:sldId id="609" r:id="rId30"/>
    <p:sldId id="610" r:id="rId31"/>
    <p:sldId id="611" r:id="rId32"/>
    <p:sldId id="612" r:id="rId33"/>
    <p:sldId id="613" r:id="rId34"/>
    <p:sldId id="675" r:id="rId35"/>
    <p:sldId id="614" r:id="rId36"/>
    <p:sldId id="664" r:id="rId37"/>
    <p:sldId id="665" r:id="rId38"/>
    <p:sldId id="658" r:id="rId39"/>
    <p:sldId id="615" r:id="rId40"/>
    <p:sldId id="671" r:id="rId41"/>
    <p:sldId id="659" r:id="rId42"/>
    <p:sldId id="617" r:id="rId43"/>
    <p:sldId id="618" r:id="rId44"/>
    <p:sldId id="619" r:id="rId45"/>
    <p:sldId id="620" r:id="rId46"/>
    <p:sldId id="655" r:id="rId47"/>
    <p:sldId id="621" r:id="rId48"/>
    <p:sldId id="672" r:id="rId49"/>
    <p:sldId id="660" r:id="rId50"/>
    <p:sldId id="622" r:id="rId51"/>
    <p:sldId id="661" r:id="rId52"/>
    <p:sldId id="623" r:id="rId53"/>
    <p:sldId id="624" r:id="rId54"/>
    <p:sldId id="625" r:id="rId55"/>
    <p:sldId id="662" r:id="rId56"/>
    <p:sldId id="626" r:id="rId57"/>
    <p:sldId id="627" r:id="rId58"/>
    <p:sldId id="628" r:id="rId59"/>
    <p:sldId id="654" r:id="rId60"/>
    <p:sldId id="663" r:id="rId61"/>
    <p:sldId id="630" r:id="rId62"/>
    <p:sldId id="631" r:id="rId63"/>
    <p:sldId id="676" r:id="rId64"/>
    <p:sldId id="632" r:id="rId65"/>
    <p:sldId id="633" r:id="rId66"/>
    <p:sldId id="634" r:id="rId67"/>
    <p:sldId id="635" r:id="rId68"/>
    <p:sldId id="636" r:id="rId69"/>
    <p:sldId id="637" r:id="rId70"/>
    <p:sldId id="639" r:id="rId71"/>
    <p:sldId id="640" r:id="rId72"/>
    <p:sldId id="673" r:id="rId73"/>
    <p:sldId id="641" r:id="rId74"/>
    <p:sldId id="642" r:id="rId75"/>
    <p:sldId id="674" r:id="rId76"/>
    <p:sldId id="649" r:id="rId77"/>
    <p:sldId id="648" r:id="rId78"/>
    <p:sldId id="677" r:id="rId79"/>
    <p:sldId id="651" r:id="rId8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92B1D"/>
    <a:srgbClr val="464F07"/>
    <a:srgbClr val="040452"/>
    <a:srgbClr val="060690"/>
    <a:srgbClr val="0C0CF4"/>
    <a:srgbClr val="5720E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9" autoAdjust="0"/>
    <p:restoredTop sz="53464" autoAdjust="0"/>
  </p:normalViewPr>
  <p:slideViewPr>
    <p:cSldViewPr snapToGrid="0">
      <p:cViewPr varScale="1">
        <p:scale>
          <a:sx n="34" d="100"/>
          <a:sy n="34" d="100"/>
        </p:scale>
        <p:origin x="-2088" y="-72"/>
      </p:cViewPr>
      <p:guideLst>
        <p:guide orient="horz" pos="4224"/>
        <p:guide orient="horz" pos="689"/>
        <p:guide orient="horz" pos="2160"/>
        <p:guide pos="502"/>
        <p:guide pos="5458"/>
        <p:guide pos="4424"/>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1242" y="-66"/>
      </p:cViewPr>
      <p:guideLst>
        <p:guide orient="horz" pos="2928"/>
        <p:guide pos="2208"/>
      </p:guideLst>
    </p:cSldViewPr>
  </p:notes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49023" cy="45696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16387" name="Rectangle 3"/>
          <p:cNvSpPr>
            <a:spLocks noGrp="1" noChangeArrowheads="1"/>
          </p:cNvSpPr>
          <p:nvPr>
            <p:ph type="dt" sz="quarter" idx="1"/>
          </p:nvPr>
        </p:nvSpPr>
        <p:spPr bwMode="auto">
          <a:xfrm>
            <a:off x="3961379" y="0"/>
            <a:ext cx="3049022" cy="45696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algn="r" defTabSz="919484" eaLnBrk="0" hangingPunct="0">
              <a:defRPr sz="1200">
                <a:latin typeface="Times New Roman" pitchFamily="18" charset="0"/>
              </a:defRPr>
            </a:lvl1pPr>
          </a:lstStyle>
          <a:p>
            <a:pPr>
              <a:defRPr/>
            </a:pPr>
            <a:endParaRPr lang="en-US"/>
          </a:p>
        </p:txBody>
      </p:sp>
      <p:sp>
        <p:nvSpPr>
          <p:cNvPr id="16388" name="Rectangle 4"/>
          <p:cNvSpPr>
            <a:spLocks noGrp="1" noChangeArrowheads="1"/>
          </p:cNvSpPr>
          <p:nvPr>
            <p:ph type="ftr" sz="quarter" idx="2"/>
          </p:nvPr>
        </p:nvSpPr>
        <p:spPr bwMode="auto">
          <a:xfrm>
            <a:off x="0" y="8839432"/>
            <a:ext cx="3049023"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16389" name="Rectangle 5"/>
          <p:cNvSpPr>
            <a:spLocks noGrp="1" noChangeArrowheads="1"/>
          </p:cNvSpPr>
          <p:nvPr>
            <p:ph type="sldNum" sz="quarter" idx="3"/>
          </p:nvPr>
        </p:nvSpPr>
        <p:spPr bwMode="auto">
          <a:xfrm>
            <a:off x="3961379" y="8839432"/>
            <a:ext cx="3049022"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algn="r" defTabSz="919484" eaLnBrk="0" hangingPunct="0">
              <a:defRPr sz="1200">
                <a:latin typeface="Times New Roman" pitchFamily="18" charset="0"/>
              </a:defRPr>
            </a:lvl1pPr>
          </a:lstStyle>
          <a:p>
            <a:pPr>
              <a:defRPr/>
            </a:pPr>
            <a:fld id="{917E4C06-311C-4F31-A747-67233A9B3160}" type="slidenum">
              <a:rPr lang="en-US"/>
              <a:pPr>
                <a:defRPr/>
              </a:pPr>
              <a:t>‹#›</a:t>
            </a:fld>
            <a:endParaRPr lang="en-US" dirty="0"/>
          </a:p>
        </p:txBody>
      </p:sp>
    </p:spTree>
    <p:extLst>
      <p:ext uri="{BB962C8B-B14F-4D97-AF65-F5344CB8AC3E}">
        <p14:creationId xmlns:p14="http://schemas.microsoft.com/office/powerpoint/2010/main" val="2263239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49023" cy="45853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47107" name="Rectangle 3"/>
          <p:cNvSpPr>
            <a:spLocks noGrp="1" noChangeArrowheads="1"/>
          </p:cNvSpPr>
          <p:nvPr>
            <p:ph type="dt" idx="1"/>
          </p:nvPr>
        </p:nvSpPr>
        <p:spPr bwMode="auto">
          <a:xfrm>
            <a:off x="3961379" y="0"/>
            <a:ext cx="3049022" cy="458539"/>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lvl1pPr algn="r" defTabSz="919484" eaLnBrk="0" hangingPunct="0">
              <a:defRPr sz="1200">
                <a:latin typeface="Times New Roman" pitchFamily="18"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62050" y="687388"/>
            <a:ext cx="4686300" cy="3514725"/>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15491" y="4433064"/>
            <a:ext cx="5179419" cy="4200653"/>
          </a:xfrm>
          <a:prstGeom prst="rect">
            <a:avLst/>
          </a:prstGeom>
          <a:noFill/>
          <a:ln w="9525">
            <a:noFill/>
            <a:miter lim="800000"/>
            <a:headEnd/>
            <a:tailEnd/>
          </a:ln>
          <a:effectLst/>
        </p:spPr>
        <p:txBody>
          <a:bodyPr vert="horz" wrap="square" lIns="91842" tIns="45922" rIns="91842" bIns="459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864557"/>
            <a:ext cx="3049023"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defTabSz="919484" eaLnBrk="0" hangingPunct="0">
              <a:defRPr sz="1200">
                <a:latin typeface="Times New Roman" pitchFamily="18" charset="0"/>
              </a:defRPr>
            </a:lvl1pPr>
          </a:lstStyle>
          <a:p>
            <a:pPr>
              <a:defRPr/>
            </a:pPr>
            <a:endParaRPr lang="en-US"/>
          </a:p>
        </p:txBody>
      </p:sp>
      <p:sp>
        <p:nvSpPr>
          <p:cNvPr id="47111" name="Rectangle 7"/>
          <p:cNvSpPr>
            <a:spLocks noGrp="1" noChangeArrowheads="1"/>
          </p:cNvSpPr>
          <p:nvPr>
            <p:ph type="sldNum" sz="quarter" idx="5"/>
          </p:nvPr>
        </p:nvSpPr>
        <p:spPr bwMode="auto">
          <a:xfrm>
            <a:off x="3961379" y="8864557"/>
            <a:ext cx="3049022" cy="456968"/>
          </a:xfrm>
          <a:prstGeom prst="rect">
            <a:avLst/>
          </a:prstGeom>
          <a:noFill/>
          <a:ln w="9525">
            <a:noFill/>
            <a:miter lim="800000"/>
            <a:headEnd/>
            <a:tailEnd/>
          </a:ln>
          <a:effectLst/>
        </p:spPr>
        <p:txBody>
          <a:bodyPr vert="horz" wrap="square" lIns="91842" tIns="45922" rIns="91842" bIns="45922" numCol="1" anchor="b" anchorCtr="0" compatLnSpc="1">
            <a:prstTxWarp prst="textNoShape">
              <a:avLst/>
            </a:prstTxWarp>
          </a:bodyPr>
          <a:lstStyle>
            <a:lvl1pPr algn="r" defTabSz="919484" eaLnBrk="0" hangingPunct="0">
              <a:defRPr sz="1200">
                <a:latin typeface="Times New Roman" pitchFamily="18" charset="0"/>
              </a:defRPr>
            </a:lvl1pPr>
          </a:lstStyle>
          <a:p>
            <a:pPr>
              <a:defRPr/>
            </a:pPr>
            <a:fld id="{B551A8F7-D75D-4A71-BFA4-F4D5036168E9}" type="slidenum">
              <a:rPr lang="en-US"/>
              <a:pPr>
                <a:defRPr/>
              </a:pPr>
              <a:t>‹#›</a:t>
            </a:fld>
            <a:endParaRPr lang="en-US" dirty="0"/>
          </a:p>
        </p:txBody>
      </p:sp>
    </p:spTree>
    <p:extLst>
      <p:ext uri="{BB962C8B-B14F-4D97-AF65-F5344CB8AC3E}">
        <p14:creationId xmlns:p14="http://schemas.microsoft.com/office/powerpoint/2010/main" val="3785321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E8C11ED1-0751-43B5-B9B1-2C40951EFBAE}" type="slidenum">
              <a:rPr lang="en-US"/>
              <a:pPr/>
              <a:t>47</a:t>
            </a:fld>
            <a:endParaRPr lang="en-US"/>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51A8F7-D75D-4A71-BFA4-F4D5036168E9}" type="slidenum">
              <a:rPr lang="en-US" smtClean="0"/>
              <a:pPr>
                <a:defRPr/>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89886539-A605-4F7F-A5D9-AC52446B07E7}" type="slidenum">
              <a:rPr lang="en-US"/>
              <a:pPr/>
              <a:t>22</a:t>
            </a:fld>
            <a:endParaRPr lang="en-US"/>
          </a:p>
        </p:txBody>
      </p:sp>
      <p:sp>
        <p:nvSpPr>
          <p:cNvPr id="333827" name="Rectangle 2"/>
          <p:cNvSpPr>
            <a:spLocks noGrp="1" noRot="1" noChangeAspect="1" noChangeArrowheads="1" noTextEdit="1"/>
          </p:cNvSpPr>
          <p:nvPr>
            <p:ph type="sldImg"/>
          </p:nvPr>
        </p:nvSpPr>
        <p:spPr>
          <a:xfrm>
            <a:off x="1182688" y="696913"/>
            <a:ext cx="4648200" cy="3486150"/>
          </a:xfrm>
          <a:ln/>
        </p:spPr>
      </p:sp>
      <p:sp>
        <p:nvSpPr>
          <p:cNvPr id="333828" name="Rectangle 3"/>
          <p:cNvSpPr>
            <a:spLocks noGrp="1" noChangeArrowheads="1"/>
          </p:cNvSpPr>
          <p:nvPr>
            <p:ph type="body" idx="1"/>
          </p:nvPr>
        </p:nvSpPr>
        <p:spPr>
          <a:xfrm>
            <a:off x="934720" y="4416427"/>
            <a:ext cx="5140960" cy="4183063"/>
          </a:xfrm>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9974901A-B9C7-4D89-AFBC-2E68E50609DE}" type="slidenum">
              <a:rPr lang="en-US"/>
              <a:pPr/>
              <a:t>25</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bwMode="gray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pic>
        <p:nvPicPr>
          <p:cNvPr id="7" name="Picture 6"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64741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Tree>
    <p:extLst>
      <p:ext uri="{BB962C8B-B14F-4D97-AF65-F5344CB8AC3E}">
        <p14:creationId xmlns:p14="http://schemas.microsoft.com/office/powerpoint/2010/main" val="2176874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584239"/>
      </p:ext>
    </p:extLst>
  </p:cSld>
  <p:clrMapOvr>
    <a:masterClrMapping/>
  </p:clrMapOvr>
  <p:transition spd="med">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34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867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343400" y="1752600"/>
            <a:ext cx="3810000" cy="4114800"/>
          </a:xfrm>
        </p:spPr>
        <p:txBody>
          <a:bodyPr/>
          <a:lstStyle/>
          <a:p>
            <a:pPr lvl="0"/>
            <a:endParaRPr lang="en-US" noProof="0" smtClean="0"/>
          </a:p>
        </p:txBody>
      </p:sp>
    </p:spTree>
    <p:extLst>
      <p:ext uri="{BB962C8B-B14F-4D97-AF65-F5344CB8AC3E}">
        <p14:creationId xmlns:p14="http://schemas.microsoft.com/office/powerpoint/2010/main" val="3307405093"/>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533400"/>
            <a:ext cx="77724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2975676"/>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5" name="Picture 4" descr="background cop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white">
          <a:xfrm>
            <a:off x="0" y="0"/>
            <a:ext cx="9144000" cy="6858000"/>
          </a:xfrm>
          <a:prstGeom prst="rect">
            <a:avLst/>
          </a:prstGeom>
        </p:spPr>
      </p:pic>
      <p:sp>
        <p:nvSpPr>
          <p:cNvPr id="8" name="Rectangle 7"/>
          <p:cNvSpPr/>
          <p:nvPr/>
        </p:nvSpPr>
        <p:spPr bwMode="blackWhite">
          <a:xfrm>
            <a:off x="226066" y="228600"/>
            <a:ext cx="6400800" cy="6400800"/>
          </a:xfrm>
          <a:prstGeom prst="rect">
            <a:avLst/>
          </a:prstGeom>
          <a:solidFill>
            <a:schemeClr val="bg2">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sp>
        <p:nvSpPr>
          <p:cNvPr id="13" name="Text Placeholder 12"/>
          <p:cNvSpPr>
            <a:spLocks noGrp="1"/>
          </p:cNvSpPr>
          <p:nvPr>
            <p:ph type="body" sz="quarter" idx="10"/>
          </p:nvPr>
        </p:nvSpPr>
        <p:spPr bwMode="invGray">
          <a:xfrm>
            <a:off x="578461" y="4637581"/>
            <a:ext cx="5758009" cy="522335"/>
          </a:xfrm>
        </p:spPr>
        <p:txBody>
          <a:bodyPr vert="horz" lIns="0" tIns="45720" rIns="0" bIns="45720" rtlCol="0" anchor="t">
            <a:normAutofit/>
          </a:bodyPr>
          <a:lstStyle>
            <a:lvl1pPr>
              <a:defRPr lang="en-US" sz="1400" b="0" smtClean="0">
                <a:solidFill>
                  <a:schemeClr val="bg1"/>
                </a:solidFill>
                <a:latin typeface="+mj-lt"/>
                <a:ea typeface="+mj-ea"/>
                <a:cs typeface="+mj-cs"/>
              </a:defRPr>
            </a:lvl1pPr>
            <a:lvl2pPr>
              <a:defRPr lang="en-US" sz="2800" smtClean="0"/>
            </a:lvl2pPr>
            <a:lvl3pPr>
              <a:defRPr lang="en-US" sz="2400" smtClean="0"/>
            </a:lvl3pPr>
            <a:lvl4pPr>
              <a:defRPr lang="en-US" sz="2000" smtClean="0"/>
            </a:lvl4pPr>
            <a:lvl5pPr>
              <a:defRPr lang="en-US" sz="2000"/>
            </a:lvl5pPr>
          </a:lstStyle>
          <a:p>
            <a:pPr lvl="0">
              <a:spcBef>
                <a:spcPct val="0"/>
              </a:spcBef>
              <a:buFont typeface="Arial"/>
            </a:pPr>
            <a:r>
              <a:rPr lang="en-US" smtClean="0"/>
              <a:t>Click to edit Master text styles</a:t>
            </a:r>
          </a:p>
        </p:txBody>
      </p:sp>
      <p:sp>
        <p:nvSpPr>
          <p:cNvPr id="9" name="Text Box 6"/>
          <p:cNvSpPr txBox="1">
            <a:spLocks noChangeArrowheads="1"/>
          </p:cNvSpPr>
          <p:nvPr/>
        </p:nvSpPr>
        <p:spPr bwMode="auto">
          <a:xfrm>
            <a:off x="7213600" y="3748314"/>
            <a:ext cx="1930400" cy="2881086"/>
          </a:xfrm>
          <a:prstGeom prst="rect">
            <a:avLst/>
          </a:prstGeom>
          <a:solidFill>
            <a:schemeClr val="accent6">
              <a:alpha val="71000"/>
            </a:schemeClr>
          </a:solidFill>
          <a:ln w="9525">
            <a:noFill/>
            <a:miter lim="800000"/>
            <a:headEnd/>
            <a:tailEnd/>
          </a:ln>
        </p:spPr>
        <p:txBody>
          <a:bodyPr wrap="square" lIns="91440">
            <a:noAutofit/>
          </a:bodyPr>
          <a:lstStyle/>
          <a:p>
            <a:pPr marL="0" indent="0">
              <a:buFont typeface="Arial"/>
              <a:buNone/>
            </a:pPr>
            <a:r>
              <a:rPr lang="en-US" sz="800" b="1" dirty="0" smtClean="0">
                <a:solidFill>
                  <a:schemeClr val="tx1"/>
                </a:solidFill>
                <a:latin typeface="Arial"/>
                <a:ea typeface="Arial"/>
                <a:cs typeface="Arial"/>
              </a:rPr>
              <a:t>FULL BLEED </a:t>
            </a:r>
            <a:r>
              <a:rPr lang="en-US" sz="800" b="1" baseline="0" dirty="0" smtClean="0">
                <a:solidFill>
                  <a:schemeClr val="tx1"/>
                </a:solidFill>
                <a:latin typeface="Arial"/>
                <a:ea typeface="Arial"/>
                <a:cs typeface="Arial"/>
              </a:rPr>
              <a:t>IMAGE COVER</a:t>
            </a:r>
          </a:p>
          <a:p>
            <a:pPr marL="58738" indent="-58738">
              <a:buFont typeface="Arial"/>
              <a:buChar char="•"/>
            </a:pPr>
            <a:r>
              <a:rPr lang="en-US" sz="800" b="0" dirty="0" smtClean="0">
                <a:solidFill>
                  <a:schemeClr val="tx1"/>
                </a:solidFill>
                <a:latin typeface="Arial"/>
                <a:ea typeface="Arial"/>
                <a:cs typeface="Arial"/>
              </a:rPr>
              <a:t>Select an image that relates to the presentation subject and aligns to the </a:t>
            </a:r>
            <a:r>
              <a:rPr lang="en-US" sz="800" b="0" dirty="0" err="1" smtClean="0">
                <a:solidFill>
                  <a:schemeClr val="tx1"/>
                </a:solidFill>
                <a:latin typeface="Arial"/>
                <a:ea typeface="Arial"/>
                <a:cs typeface="Arial"/>
              </a:rPr>
              <a:t>Allegion</a:t>
            </a:r>
            <a:r>
              <a:rPr lang="en-US" sz="800" b="0" dirty="0" smtClean="0">
                <a:solidFill>
                  <a:schemeClr val="tx1"/>
                </a:solidFill>
                <a:latin typeface="Arial"/>
                <a:ea typeface="Arial"/>
                <a:cs typeface="Arial"/>
              </a:rPr>
              <a:t> </a:t>
            </a:r>
            <a:r>
              <a:rPr lang="en-US" sz="800" b="0" baseline="0" dirty="0" smtClean="0">
                <a:solidFill>
                  <a:schemeClr val="tx1"/>
                </a:solidFill>
                <a:latin typeface="Arial"/>
                <a:ea typeface="Arial"/>
                <a:cs typeface="Arial"/>
              </a:rPr>
              <a:t>imagery guidelines</a:t>
            </a:r>
            <a:r>
              <a:rPr lang="en-US" sz="800" b="0" dirty="0" smtClean="0">
                <a:solidFill>
                  <a:schemeClr val="tx1"/>
                </a:solidFill>
                <a:latin typeface="Arial"/>
                <a:ea typeface="Arial"/>
                <a:cs typeface="Arial"/>
              </a:rPr>
              <a:t>.</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Ensure the image does not diminish the </a:t>
            </a:r>
            <a:r>
              <a:rPr lang="en-US" sz="800" b="0" kern="1200" baseline="0" dirty="0" smtClean="0">
                <a:solidFill>
                  <a:schemeClr val="tx1"/>
                </a:solidFill>
                <a:latin typeface="Arial"/>
                <a:ea typeface="Arial"/>
                <a:cs typeface="Arial"/>
              </a:rPr>
              <a:t>visibility </a:t>
            </a:r>
            <a:r>
              <a:rPr lang="en-US" sz="800" b="0" kern="1200" dirty="0" smtClean="0">
                <a:solidFill>
                  <a:schemeClr val="tx1"/>
                </a:solidFill>
                <a:latin typeface="Arial"/>
                <a:ea typeface="Arial"/>
                <a:cs typeface="Arial"/>
              </a:rPr>
              <a:t>of the logo.</a:t>
            </a:r>
          </a:p>
          <a:p>
            <a:pPr marL="58738" indent="-58738" algn="l" defTabSz="457200" rtl="0" eaLnBrk="1" latinLnBrk="0" hangingPunct="1">
              <a:buFont typeface="Arial"/>
              <a:buChar char="•"/>
            </a:pPr>
            <a:r>
              <a:rPr lang="en-US" sz="800" b="0" kern="1200" dirty="0" smtClean="0">
                <a:solidFill>
                  <a:schemeClr val="tx1"/>
                </a:solidFill>
                <a:latin typeface="Arial"/>
                <a:ea typeface="Arial"/>
                <a:cs typeface="Arial"/>
              </a:rPr>
              <a:t>Do not use more than one image.</a:t>
            </a: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CHANGING A PHOTO IN THE IMAGE AREA</a:t>
            </a:r>
          </a:p>
          <a:p>
            <a:pPr marL="58738" indent="-58738">
              <a:buFont typeface="Arial"/>
              <a:buChar char="•"/>
            </a:pPr>
            <a:r>
              <a:rPr lang="en-US" sz="800" dirty="0" smtClean="0">
                <a:solidFill>
                  <a:schemeClr val="tx1"/>
                </a:solidFill>
                <a:latin typeface="Arial"/>
                <a:ea typeface="Arial"/>
                <a:cs typeface="Arial"/>
              </a:rPr>
              <a:t>In your menu bar select </a:t>
            </a:r>
            <a:br>
              <a:rPr lang="en-US" sz="800" dirty="0" smtClean="0">
                <a:solidFill>
                  <a:schemeClr val="tx1"/>
                </a:solidFill>
                <a:latin typeface="Arial"/>
                <a:ea typeface="Arial"/>
                <a:cs typeface="Arial"/>
              </a:rPr>
            </a:br>
            <a:r>
              <a:rPr lang="en-US" sz="800" dirty="0" smtClean="0">
                <a:solidFill>
                  <a:schemeClr val="tx1"/>
                </a:solidFill>
                <a:latin typeface="Arial"/>
                <a:ea typeface="Arial"/>
                <a:cs typeface="Arial"/>
              </a:rPr>
              <a:t>“View” &gt; “Master” &gt; “Slide Master”</a:t>
            </a:r>
          </a:p>
          <a:p>
            <a:pPr marL="58738" indent="-58738">
              <a:buFont typeface="Arial"/>
              <a:buChar char="•"/>
            </a:pPr>
            <a:r>
              <a:rPr lang="en-US" sz="800" dirty="0" smtClean="0">
                <a:solidFill>
                  <a:schemeClr val="tx1"/>
                </a:solidFill>
                <a:latin typeface="Arial"/>
                <a:ea typeface="Arial"/>
                <a:cs typeface="Arial"/>
              </a:rPr>
              <a:t>Go to the Title Slide Image Master you wish to change</a:t>
            </a:r>
          </a:p>
          <a:p>
            <a:pPr marL="58738" indent="-58738">
              <a:buFont typeface="Arial"/>
              <a:buChar char="•"/>
            </a:pPr>
            <a:r>
              <a:rPr lang="en-US" sz="800" dirty="0" smtClean="0">
                <a:solidFill>
                  <a:schemeClr val="tx1"/>
                </a:solidFill>
                <a:latin typeface="Arial"/>
                <a:ea typeface="Arial"/>
                <a:cs typeface="Arial"/>
              </a:rPr>
              <a:t>Select the image and delete </a:t>
            </a:r>
          </a:p>
          <a:p>
            <a:pPr marL="58738" indent="-58738">
              <a:buFont typeface="Arial"/>
              <a:buChar char="•"/>
            </a:pPr>
            <a:r>
              <a:rPr lang="en-US" sz="800" dirty="0" smtClean="0">
                <a:solidFill>
                  <a:schemeClr val="tx1"/>
                </a:solidFill>
                <a:latin typeface="Arial"/>
                <a:ea typeface="Arial"/>
                <a:cs typeface="Arial"/>
              </a:rPr>
              <a:t>Insert</a:t>
            </a:r>
            <a:r>
              <a:rPr lang="en-US" sz="800" baseline="0" dirty="0" smtClean="0">
                <a:solidFill>
                  <a:schemeClr val="tx1"/>
                </a:solidFill>
                <a:latin typeface="Arial"/>
                <a:ea typeface="Arial"/>
                <a:cs typeface="Arial"/>
              </a:rPr>
              <a:t> new image/photo on page</a:t>
            </a:r>
            <a:endParaRPr lang="en-US" sz="800" dirty="0" smtClean="0">
              <a:solidFill>
                <a:schemeClr val="tx1"/>
              </a:solidFill>
              <a:latin typeface="Arial"/>
              <a:ea typeface="Arial"/>
              <a:cs typeface="Arial"/>
            </a:endParaRPr>
          </a:p>
          <a:p>
            <a:pPr marL="58738" indent="-58738">
              <a:buFont typeface="Arial"/>
              <a:buChar char="•"/>
            </a:pPr>
            <a:r>
              <a:rPr lang="en-US" sz="800" dirty="0" smtClean="0">
                <a:solidFill>
                  <a:schemeClr val="tx1"/>
                </a:solidFill>
                <a:latin typeface="Arial"/>
                <a:ea typeface="Arial"/>
                <a:cs typeface="Arial"/>
              </a:rPr>
              <a:t>Once the new image placement is finalized, select </a:t>
            </a:r>
            <a:br>
              <a:rPr lang="en-US" sz="800" dirty="0" smtClean="0">
                <a:solidFill>
                  <a:schemeClr val="tx1"/>
                </a:solidFill>
                <a:latin typeface="Arial"/>
                <a:ea typeface="Arial"/>
                <a:cs typeface="Arial"/>
              </a:rPr>
            </a:b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Arrange</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 &gt; </a:t>
            </a:r>
            <a:r>
              <a:rPr lang="ja-JP" altLang="en-US" sz="800" dirty="0" smtClean="0">
                <a:solidFill>
                  <a:schemeClr val="tx1"/>
                </a:solidFill>
                <a:latin typeface="Arial"/>
                <a:ea typeface="Arial"/>
                <a:cs typeface="Arial"/>
              </a:rPr>
              <a:t>“</a:t>
            </a:r>
            <a:r>
              <a:rPr lang="en-US" sz="800" dirty="0" smtClean="0">
                <a:solidFill>
                  <a:schemeClr val="tx1"/>
                </a:solidFill>
                <a:latin typeface="Arial"/>
                <a:ea typeface="Arial"/>
                <a:cs typeface="Arial"/>
              </a:rPr>
              <a:t>Send to back</a:t>
            </a:r>
            <a:r>
              <a:rPr lang="ja-JP" altLang="en-US" sz="800" dirty="0" smtClean="0">
                <a:solidFill>
                  <a:schemeClr val="tx1"/>
                </a:solidFill>
                <a:latin typeface="Arial"/>
                <a:ea typeface="Arial"/>
                <a:cs typeface="Arial"/>
              </a:rPr>
              <a:t>”</a:t>
            </a:r>
            <a:endParaRPr lang="en-US" sz="800" dirty="0" smtClean="0">
              <a:solidFill>
                <a:schemeClr val="tx1"/>
              </a:solidFill>
              <a:latin typeface="Arial"/>
              <a:ea typeface="Arial"/>
              <a:cs typeface="Arial"/>
            </a:endParaRPr>
          </a:p>
          <a:p>
            <a:endParaRPr lang="en-US" sz="800" b="1" dirty="0" smtClean="0">
              <a:solidFill>
                <a:schemeClr val="tx1"/>
              </a:solidFill>
              <a:latin typeface="Arial"/>
              <a:ea typeface="Arial"/>
              <a:cs typeface="Arial"/>
            </a:endParaRPr>
          </a:p>
          <a:p>
            <a:r>
              <a:rPr lang="en-US" sz="800" b="1" dirty="0" smtClean="0">
                <a:solidFill>
                  <a:schemeClr val="tx1"/>
                </a:solidFill>
                <a:latin typeface="Arial"/>
                <a:ea typeface="Arial"/>
                <a:cs typeface="Arial"/>
              </a:rPr>
              <a:t>DELETE THESE INSTRUCTIONS BEFORE FINAL USE.</a:t>
            </a:r>
            <a:endParaRPr lang="en-US" sz="800" b="1" dirty="0">
              <a:solidFill>
                <a:schemeClr val="tx1"/>
              </a:solidFill>
              <a:latin typeface="Arial"/>
              <a:ea typeface="Arial"/>
              <a:cs typeface="Arial"/>
            </a:endParaRPr>
          </a:p>
        </p:txBody>
      </p:sp>
      <p:pic>
        <p:nvPicPr>
          <p:cNvPr id="11" name="Picture 10" descr="ALLE_CMYK_V_Tagline.png"/>
          <p:cNvPicPr>
            <a:picLocks noChangeAspect="1"/>
          </p:cNvPicPr>
          <p:nvPr/>
        </p:nvPicPr>
        <p:blipFill>
          <a:blip r:embed="rId3"/>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186926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idx="1"/>
          </p:nvPr>
        </p:nvSpPr>
        <p:spPr bwMode="gray"/>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401985"/>
      </p:ext>
    </p:extLst>
  </p:cSld>
  <p:clrMapOvr>
    <a:masterClrMapping/>
  </p:clrMapOvr>
  <p:transition spd="med">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rg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462863"/>
            <a:ext cx="8229600" cy="4361991"/>
          </a:xfrm>
        </p:spPr>
        <p:txBody>
          <a:bodyPr/>
          <a:lstStyle>
            <a:lvl1pPr>
              <a:defRPr sz="3600"/>
            </a:lvl1pPr>
          </a:lstStyle>
          <a:p>
            <a:pPr lvl="0"/>
            <a:r>
              <a:rPr lang="en-US" smtClean="0"/>
              <a:t>Click to edit Master text styles</a:t>
            </a:r>
          </a:p>
        </p:txBody>
      </p:sp>
    </p:spTree>
    <p:extLst>
      <p:ext uri="{BB962C8B-B14F-4D97-AF65-F5344CB8AC3E}">
        <p14:creationId xmlns:p14="http://schemas.microsoft.com/office/powerpoint/2010/main" val="256106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Rectangle 7"/>
          <p:cNvSpPr/>
          <p:nvPr/>
        </p:nvSpPr>
        <p:spPr bwMode="blackWhite">
          <a:xfrm>
            <a:off x="226066" y="228600"/>
            <a:ext cx="6400800" cy="6400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bwMode="invGray">
          <a:xfrm>
            <a:off x="576072" y="2797254"/>
            <a:ext cx="5760399" cy="1470025"/>
          </a:xfrm>
        </p:spPr>
        <p:txBody>
          <a:bodyPr lIns="0" rIns="0" anchor="t">
            <a:normAutofit/>
          </a:bodyPr>
          <a:lstStyle>
            <a:lvl1pPr>
              <a:defRPr sz="3600" b="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bwMode="invGray">
          <a:xfrm>
            <a:off x="587022" y="2549674"/>
            <a:ext cx="5749449" cy="322855"/>
          </a:xfrm>
        </p:spPr>
        <p:txBody>
          <a:bodyPr vert="horz" lIns="0" tIns="45720" rIns="0" bIns="45720" rtlCol="0" anchor="t">
            <a:normAutofit/>
          </a:bodyPr>
          <a:lstStyle>
            <a:lvl1pPr marL="0" indent="0">
              <a:buNone/>
              <a:defRPr lang="en-US" sz="1400" b="0" dirty="0">
                <a:solidFill>
                  <a:schemeClr val="bg1"/>
                </a:solidFill>
                <a:latin typeface="+mj-lt"/>
                <a:ea typeface="+mj-ea"/>
                <a:cs typeface="+mj-cs"/>
              </a:defRPr>
            </a:lvl1pPr>
          </a:lstStyle>
          <a:p>
            <a:pPr lvl="0">
              <a:spcBef>
                <a:spcPct val="0"/>
              </a:spcBef>
            </a:pPr>
            <a:r>
              <a:rPr lang="en-US" smtClean="0"/>
              <a:t>Click to edit Master subtitle style</a:t>
            </a:r>
            <a:endParaRPr lang="en-US" dirty="0"/>
          </a:p>
        </p:txBody>
      </p:sp>
      <p:pic>
        <p:nvPicPr>
          <p:cNvPr id="6" name="Picture 5" descr="ALLE_CMYK_V_Tagline.png"/>
          <p:cNvPicPr>
            <a:picLocks noChangeAspect="1"/>
          </p:cNvPicPr>
          <p:nvPr/>
        </p:nvPicPr>
        <p:blipFill>
          <a:blip r:embed="rId2"/>
          <a:stretch>
            <a:fillRect/>
          </a:stretch>
        </p:blipFill>
        <p:spPr>
          <a:xfrm>
            <a:off x="7419132" y="441252"/>
            <a:ext cx="1421283" cy="1222965"/>
          </a:xfrm>
          <a:prstGeom prst="rect">
            <a:avLst/>
          </a:prstGeom>
        </p:spPr>
      </p:pic>
    </p:spTree>
    <p:extLst>
      <p:ext uri="{BB962C8B-B14F-4D97-AF65-F5344CB8AC3E}">
        <p14:creationId xmlns:p14="http://schemas.microsoft.com/office/powerpoint/2010/main" val="51801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smtClean="0"/>
              <a:t>Click to edit Master title style</a:t>
            </a:r>
            <a:endParaRPr lang="en-US"/>
          </a:p>
        </p:txBody>
      </p:sp>
      <p:sp>
        <p:nvSpPr>
          <p:cNvPr id="3" name="Content Placeholder 2"/>
          <p:cNvSpPr>
            <a:spLocks noGrp="1"/>
          </p:cNvSpPr>
          <p:nvPr>
            <p:ph sz="half" idx="1"/>
          </p:nvPr>
        </p:nvSpPr>
        <p:spPr bwMode="gray">
          <a:xfrm>
            <a:off x="457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gray">
          <a:xfrm>
            <a:off x="4648200" y="1600200"/>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31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2 Charts">
    <p:spTree>
      <p:nvGrpSpPr>
        <p:cNvPr id="1" name=""/>
        <p:cNvGrpSpPr/>
        <p:nvPr/>
      </p:nvGrpSpPr>
      <p:grpSpPr>
        <a:xfrm>
          <a:off x="0" y="0"/>
          <a:ext cx="0" cy="0"/>
          <a:chOff x="0" y="0"/>
          <a:chExt cx="0" cy="0"/>
        </a:xfrm>
      </p:grpSpPr>
      <p:sp>
        <p:nvSpPr>
          <p:cNvPr id="8" name="Rectangle 7"/>
          <p:cNvSpPr/>
          <p:nvPr/>
        </p:nvSpPr>
        <p:spPr bwMode="white">
          <a:xfrm>
            <a:off x="3264645" y="452157"/>
            <a:ext cx="5432211" cy="545016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hart Placeholder 5"/>
          <p:cNvSpPr>
            <a:spLocks noGrp="1"/>
          </p:cNvSpPr>
          <p:nvPr>
            <p:ph type="chart" sz="quarter" idx="10"/>
          </p:nvPr>
        </p:nvSpPr>
        <p:spPr bwMode="invGray">
          <a:xfrm>
            <a:off x="3264646" y="452157"/>
            <a:ext cx="2712781" cy="5450167"/>
          </a:xfrm>
          <a:noFill/>
        </p:spPr>
        <p:txBody>
          <a:bodyPr/>
          <a:lstStyle/>
          <a:p>
            <a:r>
              <a:rPr lang="en-US" smtClean="0"/>
              <a:t>Click icon to add chart</a:t>
            </a:r>
            <a:endParaRPr lang="en-US"/>
          </a:p>
        </p:txBody>
      </p:sp>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6734"/>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hart Placeholder 5"/>
          <p:cNvSpPr>
            <a:spLocks noGrp="1"/>
          </p:cNvSpPr>
          <p:nvPr>
            <p:ph type="chart" sz="quarter" idx="11"/>
          </p:nvPr>
        </p:nvSpPr>
        <p:spPr bwMode="invGray">
          <a:xfrm>
            <a:off x="5990725" y="452157"/>
            <a:ext cx="2712781" cy="5450167"/>
          </a:xfrm>
          <a:noFill/>
        </p:spPr>
        <p:txBody>
          <a:bodyPr/>
          <a:lstStyle/>
          <a:p>
            <a:r>
              <a:rPr lang="en-US" smtClean="0"/>
              <a:t>Click icon to add chart</a:t>
            </a:r>
            <a:endParaRPr lang="en-US"/>
          </a:p>
        </p:txBody>
      </p:sp>
    </p:spTree>
    <p:extLst>
      <p:ext uri="{BB962C8B-B14F-4D97-AF65-F5344CB8AC3E}">
        <p14:creationId xmlns:p14="http://schemas.microsoft.com/office/powerpoint/2010/main" val="3643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0" y="301234"/>
            <a:ext cx="2647870" cy="1143000"/>
          </a:xfrm>
        </p:spPr>
        <p:txBody>
          <a:bodyPr/>
          <a:lstStyle>
            <a:lvl1pPr>
              <a:defRPr sz="2400"/>
            </a:lvl1pPr>
          </a:lstStyle>
          <a:p>
            <a:r>
              <a:rPr lang="en-US" smtClean="0"/>
              <a:t>Click to edit Master title style</a:t>
            </a:r>
            <a:endParaRPr lang="en-US" dirty="0"/>
          </a:p>
        </p:txBody>
      </p:sp>
      <p:sp>
        <p:nvSpPr>
          <p:cNvPr id="3" name="Content Placeholder 2"/>
          <p:cNvSpPr>
            <a:spLocks noGrp="1"/>
          </p:cNvSpPr>
          <p:nvPr>
            <p:ph sz="half" idx="1"/>
          </p:nvPr>
        </p:nvSpPr>
        <p:spPr bwMode="gray">
          <a:xfrm>
            <a:off x="457200" y="1695591"/>
            <a:ext cx="2647870" cy="4202405"/>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4"/>
          <p:cNvSpPr>
            <a:spLocks noGrp="1"/>
          </p:cNvSpPr>
          <p:nvPr>
            <p:ph type="pic" sz="quarter" idx="10"/>
          </p:nvPr>
        </p:nvSpPr>
        <p:spPr bwMode="gray">
          <a:xfrm>
            <a:off x="3264644" y="452156"/>
            <a:ext cx="5425563" cy="5445840"/>
          </a:xfrm>
          <a:noFill/>
        </p:spPr>
        <p:txBody>
          <a:bodyPr/>
          <a:lstStyle/>
          <a:p>
            <a:r>
              <a:rPr lang="en-US" smtClean="0"/>
              <a:t>Click icon to add picture</a:t>
            </a:r>
            <a:endParaRPr lang="en-US"/>
          </a:p>
        </p:txBody>
      </p:sp>
    </p:spTree>
    <p:extLst>
      <p:ext uri="{BB962C8B-B14F-4D97-AF65-F5344CB8AC3E}">
        <p14:creationId xmlns:p14="http://schemas.microsoft.com/office/powerpoint/2010/main" val="17713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bwMode="gray">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bwMode="gray">
          <a:xfrm>
            <a:off x="457200" y="2174875"/>
            <a:ext cx="4040188"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bwMode="gray">
          <a:xfrm>
            <a:off x="4645025" y="1535113"/>
            <a:ext cx="4041775"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bwMode="gray">
          <a:xfrm>
            <a:off x="4645025" y="2174875"/>
            <a:ext cx="4041775" cy="3951288"/>
          </a:xfr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912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301234"/>
            <a:ext cx="8229600" cy="1143000"/>
          </a:xfrm>
          <a:prstGeom prst="rect">
            <a:avLst/>
          </a:prstGeom>
        </p:spPr>
        <p:txBody>
          <a:bodyPr vert="horz" lIns="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bwMode="gray">
          <a:xfrm>
            <a:off x="457200" y="1673340"/>
            <a:ext cx="8229600" cy="4151514"/>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Allegion_tm_v_c_large.jp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bwMode="gray">
          <a:xfrm>
            <a:off x="7938874" y="6001016"/>
            <a:ext cx="798607" cy="527474"/>
          </a:xfrm>
          <a:prstGeom prst="rect">
            <a:avLst/>
          </a:prstGeom>
        </p:spPr>
      </p:pic>
      <p:sp>
        <p:nvSpPr>
          <p:cNvPr id="12" name="Text Placeholder 7"/>
          <p:cNvSpPr txBox="1">
            <a:spLocks/>
          </p:cNvSpPr>
          <p:nvPr/>
        </p:nvSpPr>
        <p:spPr>
          <a:xfrm>
            <a:off x="450849" y="6314630"/>
            <a:ext cx="6118335" cy="372366"/>
          </a:xfrm>
          <a:prstGeom prst="rect">
            <a:avLst/>
          </a:prstGeom>
        </p:spPr>
        <p:txBody>
          <a:bodyPr vert="horz" lIns="0" tIns="45720" rIns="91440" bIns="45720" rtlCol="0" anchor="t"/>
          <a:lstStyle>
            <a:lvl1pPr marL="0" indent="0" algn="l" defTabSz="457200" rtl="0" eaLnBrk="1" latinLnBrk="0" hangingPunct="1">
              <a:spcBef>
                <a:spcPct val="20000"/>
              </a:spcBef>
              <a:buClr>
                <a:schemeClr val="bg2"/>
              </a:buClr>
              <a:buFont typeface="Wingdings" charset="2"/>
              <a:buNone/>
              <a:defRPr lang="en-US" sz="1200" kern="1200" dirty="0">
                <a:solidFill>
                  <a:srgbClr val="000000"/>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A18D7474-F959-4F4F-B552-144BC6A81CE6}" type="slidenum">
              <a:rPr lang="en-US" smtClean="0"/>
              <a:pPr/>
              <a:t>‹#›</a:t>
            </a:fld>
            <a:r>
              <a:rPr lang="en-US" dirty="0" smtClean="0"/>
              <a:t> | Decoded</a:t>
            </a:r>
            <a:r>
              <a:rPr lang="en-US" baseline="0" dirty="0" smtClean="0"/>
              <a:t> 1 – Intro and Accessibility</a:t>
            </a:r>
            <a:endParaRPr lang="en-US" dirty="0"/>
          </a:p>
        </p:txBody>
      </p:sp>
    </p:spTree>
    <p:extLst>
      <p:ext uri="{BB962C8B-B14F-4D97-AF65-F5344CB8AC3E}">
        <p14:creationId xmlns:p14="http://schemas.microsoft.com/office/powerpoint/2010/main" val="1237758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Lst>
  <p:transition spd="med">
    <p:fade thruBlk="1"/>
  </p:transition>
  <p:timing>
    <p:tnLst>
      <p:par>
        <p:cTn id="1" dur="indefinite" restart="never" nodeType="tmRoot"/>
      </p:par>
    </p:tnLst>
  </p:timing>
  <p:txStyles>
    <p:titleStyle>
      <a:lvl1pPr algn="l" defTabSz="457200" rtl="0" eaLnBrk="1" latinLnBrk="0" hangingPunct="1">
        <a:spcBef>
          <a:spcPct val="0"/>
        </a:spcBef>
        <a:buNone/>
        <a:defRPr sz="2800" b="0" kern="1200">
          <a:solidFill>
            <a:schemeClr val="bg2"/>
          </a:solidFill>
          <a:latin typeface="+mj-lt"/>
          <a:ea typeface="+mj-ea"/>
          <a:cs typeface="+mj-cs"/>
        </a:defRPr>
      </a:lvl1pPr>
    </p:titleStyle>
    <p:bodyStyle>
      <a:lvl1pPr marL="0" indent="0" algn="l" defTabSz="457200" rtl="0" eaLnBrk="1" latinLnBrk="0" hangingPunct="1">
        <a:spcBef>
          <a:spcPct val="20000"/>
        </a:spcBef>
        <a:buClr>
          <a:schemeClr val="bg2"/>
        </a:buClr>
        <a:buFont typeface="Wingdings" charset="2"/>
        <a:buNone/>
        <a:defRPr sz="1600" kern="1200">
          <a:solidFill>
            <a:schemeClr val="tx1"/>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862" y="634060"/>
            <a:ext cx="5760399" cy="1470025"/>
          </a:xfrm>
        </p:spPr>
        <p:txBody>
          <a:bodyPr>
            <a:normAutofit/>
          </a:bodyPr>
          <a:lstStyle/>
          <a:p>
            <a:r>
              <a:rPr lang="en-US" dirty="0" smtClean="0"/>
              <a:t>Decoded 1 – Intro &amp; Accessibility Requirements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09" y="3840059"/>
            <a:ext cx="8623738" cy="2681983"/>
          </a:xfrm>
          <a:prstGeom prst="rect">
            <a:avLst/>
          </a:prstGeom>
        </p:spPr>
      </p:pic>
      <p:sp>
        <p:nvSpPr>
          <p:cNvPr id="8" name="TextBox 7"/>
          <p:cNvSpPr txBox="1"/>
          <p:nvPr/>
        </p:nvSpPr>
        <p:spPr>
          <a:xfrm>
            <a:off x="424287" y="2032916"/>
            <a:ext cx="6240811" cy="1569660"/>
          </a:xfrm>
          <a:prstGeom prst="rect">
            <a:avLst/>
          </a:prstGeom>
          <a:noFill/>
        </p:spPr>
        <p:txBody>
          <a:bodyPr wrap="none" rtlCol="0">
            <a:spAutoFit/>
          </a:bodyPr>
          <a:lstStyle/>
          <a:p>
            <a:r>
              <a:rPr lang="en-US" dirty="0" smtClean="0"/>
              <a:t>Audio: 866-430-4132, Code: 781-453-5306</a:t>
            </a:r>
          </a:p>
          <a:p>
            <a:r>
              <a:rPr lang="en-US" dirty="0" smtClean="0"/>
              <a:t>Mute your phone (*6 to mute, #6 to unmute).</a:t>
            </a:r>
          </a:p>
          <a:p>
            <a:r>
              <a:rPr lang="en-US" dirty="0" smtClean="0"/>
              <a:t>This webinar is being recorded.</a:t>
            </a:r>
          </a:p>
          <a:p>
            <a:r>
              <a:rPr lang="en-US" dirty="0" smtClean="0"/>
              <a:t>Remember, you promised to pay attention.</a:t>
            </a:r>
            <a:endParaRPr lang="en-US" dirty="0"/>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How codes affect our business…</a:t>
            </a:r>
          </a:p>
        </p:txBody>
      </p:sp>
      <p:sp>
        <p:nvSpPr>
          <p:cNvPr id="3" name="Content Placeholder 2"/>
          <p:cNvSpPr>
            <a:spLocks noGrp="1"/>
          </p:cNvSpPr>
          <p:nvPr>
            <p:ph idx="1"/>
          </p:nvPr>
        </p:nvSpPr>
        <p:spPr>
          <a:xfrm>
            <a:off x="457200" y="1155940"/>
            <a:ext cx="8229600" cy="4668914"/>
          </a:xfrm>
        </p:spPr>
        <p:txBody>
          <a:bodyPr/>
          <a:lstStyle/>
          <a:p>
            <a:pPr marL="285750" indent="-285750">
              <a:buFont typeface="Arial" pitchFamily="34" charset="0"/>
              <a:buChar char="•"/>
            </a:pPr>
            <a:r>
              <a:rPr lang="en-US" sz="2400" dirty="0" smtClean="0"/>
              <a:t>The use of many products is code-driven:</a:t>
            </a:r>
          </a:p>
          <a:p>
            <a:pPr marL="631825" lvl="2" indent="-285750">
              <a:buFont typeface="Arial" pitchFamily="34" charset="0"/>
              <a:buChar char="•"/>
            </a:pPr>
            <a:r>
              <a:rPr lang="en-US" sz="2400" dirty="0"/>
              <a:t>Panic hardware / fire exit hardware</a:t>
            </a:r>
          </a:p>
          <a:p>
            <a:pPr marL="631825" lvl="2" indent="-285750">
              <a:buFont typeface="Arial" pitchFamily="34" charset="0"/>
              <a:buChar char="•"/>
            </a:pPr>
            <a:r>
              <a:rPr lang="en-US" sz="2400" dirty="0"/>
              <a:t>Fire doors, closers, positive latching</a:t>
            </a:r>
          </a:p>
          <a:p>
            <a:pPr marL="631825" lvl="2" indent="-285750">
              <a:buFont typeface="Arial" pitchFamily="34" charset="0"/>
              <a:buChar char="•"/>
            </a:pPr>
            <a:r>
              <a:rPr lang="en-US" sz="2400" dirty="0"/>
              <a:t>Delayed egress locks</a:t>
            </a:r>
          </a:p>
          <a:p>
            <a:pPr lvl="1"/>
            <a:endParaRPr lang="en-US" sz="2400" dirty="0" smtClean="0"/>
          </a:p>
          <a:p>
            <a:pPr marL="285750" indent="-285750">
              <a:buFont typeface="Arial" pitchFamily="34" charset="0"/>
              <a:buChar char="•"/>
            </a:pPr>
            <a:r>
              <a:rPr lang="en-US" sz="2400" dirty="0" smtClean="0"/>
              <a:t>Codes affect the selection of almost every hardware item:</a:t>
            </a:r>
          </a:p>
          <a:p>
            <a:pPr marL="631825" lvl="2" indent="-285750">
              <a:buFont typeface="Arial" pitchFamily="34" charset="0"/>
              <a:buChar char="•"/>
            </a:pPr>
            <a:r>
              <a:rPr lang="en-US" sz="2400" dirty="0"/>
              <a:t>Hinges, latches, closers, protection plates, </a:t>
            </a:r>
            <a:r>
              <a:rPr lang="en-US" sz="2400" dirty="0" err="1"/>
              <a:t>gasketing</a:t>
            </a:r>
            <a:endParaRPr lang="en-US" sz="2400" dirty="0"/>
          </a:p>
          <a:p>
            <a:pPr marL="631825" lvl="2" indent="-285750">
              <a:buFont typeface="Arial" pitchFamily="34" charset="0"/>
              <a:buChar char="•"/>
            </a:pPr>
            <a:r>
              <a:rPr lang="en-US" sz="2400" dirty="0"/>
              <a:t>Electrified hardware</a:t>
            </a:r>
          </a:p>
          <a:p>
            <a:pPr marL="631825" lvl="2" indent="-285750">
              <a:buFont typeface="Arial" pitchFamily="34" charset="0"/>
              <a:buChar char="•"/>
            </a:pPr>
            <a:r>
              <a:rPr lang="en-US" sz="2400" dirty="0"/>
              <a:t>Fire doors</a:t>
            </a:r>
          </a:p>
        </p:txBody>
      </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Authority Having Jurisdiction (AHJ)</a:t>
            </a:r>
          </a:p>
        </p:txBody>
      </p:sp>
      <p:sp>
        <p:nvSpPr>
          <p:cNvPr id="3" name="Content Placeholder 2"/>
          <p:cNvSpPr>
            <a:spLocks noGrp="1"/>
          </p:cNvSpPr>
          <p:nvPr>
            <p:ph idx="1"/>
          </p:nvPr>
        </p:nvSpPr>
        <p:spPr>
          <a:xfrm>
            <a:off x="457200" y="1673340"/>
            <a:ext cx="3493698" cy="4151514"/>
          </a:xfrm>
        </p:spPr>
        <p:txBody>
          <a:bodyPr/>
          <a:lstStyle/>
          <a:p>
            <a:pPr marL="342900" indent="-342900">
              <a:buFont typeface="Arial" pitchFamily="34" charset="0"/>
              <a:buChar char="•"/>
            </a:pPr>
            <a:r>
              <a:rPr lang="en-US" sz="2400" dirty="0"/>
              <a:t>Building Inspector</a:t>
            </a:r>
          </a:p>
          <a:p>
            <a:pPr marL="342900" indent="-342900">
              <a:buFont typeface="Arial" pitchFamily="34" charset="0"/>
              <a:buChar char="•"/>
            </a:pPr>
            <a:r>
              <a:rPr lang="en-US" sz="2400" dirty="0"/>
              <a:t>Fire Marshal</a:t>
            </a:r>
          </a:p>
          <a:p>
            <a:pPr marL="342900" indent="-342900">
              <a:buFont typeface="Arial" pitchFamily="34" charset="0"/>
              <a:buChar char="•"/>
            </a:pPr>
            <a:r>
              <a:rPr lang="en-US" sz="2400" dirty="0"/>
              <a:t>Insurance Inspector</a:t>
            </a:r>
          </a:p>
          <a:p>
            <a:pPr marL="342900" indent="-342900">
              <a:buFont typeface="Arial" pitchFamily="34" charset="0"/>
              <a:buChar char="•"/>
            </a:pPr>
            <a:r>
              <a:rPr lang="en-US" sz="2400" dirty="0"/>
              <a:t>Joint </a:t>
            </a:r>
            <a:r>
              <a:rPr lang="en-US" sz="2400" dirty="0" smtClean="0"/>
              <a:t>Commission  </a:t>
            </a:r>
            <a:r>
              <a:rPr lang="en-US" sz="2400" dirty="0"/>
              <a:t>(hospitals</a:t>
            </a:r>
            <a:r>
              <a:rPr lang="en-US" sz="2400" dirty="0" smtClean="0"/>
              <a:t>)</a:t>
            </a:r>
          </a:p>
          <a:p>
            <a:pPr marL="342900" indent="-342900">
              <a:buFont typeface="Arial" pitchFamily="34" charset="0"/>
              <a:buChar char="•"/>
            </a:pPr>
            <a:r>
              <a:rPr lang="en-US" sz="2400" dirty="0" smtClean="0"/>
              <a:t>Health Inspector</a:t>
            </a:r>
          </a:p>
          <a:p>
            <a:pPr marL="342900" indent="-342900">
              <a:buFont typeface="Arial" pitchFamily="34" charset="0"/>
              <a:buChar char="•"/>
            </a:pPr>
            <a:r>
              <a:rPr lang="en-US" sz="2400" dirty="0" smtClean="0"/>
              <a:t>Electrical Inspector</a:t>
            </a:r>
            <a:endParaRPr lang="en-US" sz="2400" dirty="0"/>
          </a:p>
          <a:p>
            <a:pPr marL="342900" indent="-342900">
              <a:buFont typeface="Arial" pitchFamily="34" charset="0"/>
              <a:buChar char="•"/>
            </a:pPr>
            <a:r>
              <a:rPr lang="en-US" sz="2400" dirty="0"/>
              <a:t>Others</a:t>
            </a:r>
          </a:p>
          <a:p>
            <a:endParaRPr lang="en-US" dirty="0"/>
          </a:p>
        </p:txBody>
      </p:sp>
      <p:pic>
        <p:nvPicPr>
          <p:cNvPr id="8194" name="Picture 2" descr="http://imgs.sfgate.com/c/pictures/2010/08/17/ba-smokealarms_5_0502081864.jpg"/>
          <p:cNvPicPr>
            <a:picLocks noChangeAspect="1" noChangeArrowheads="1"/>
          </p:cNvPicPr>
          <p:nvPr/>
        </p:nvPicPr>
        <p:blipFill>
          <a:blip r:embed="rId2" cstate="print"/>
          <a:srcRect l="9244"/>
          <a:stretch>
            <a:fillRect/>
          </a:stretch>
        </p:blipFill>
        <p:spPr bwMode="auto">
          <a:xfrm>
            <a:off x="4107862" y="1833180"/>
            <a:ext cx="4506749" cy="3170142"/>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Building Codes Forum</a:t>
            </a:r>
          </a:p>
        </p:txBody>
      </p:sp>
      <p:pic>
        <p:nvPicPr>
          <p:cNvPr id="7169" name="Picture 1"/>
          <p:cNvPicPr>
            <a:picLocks noChangeAspect="1" noChangeArrowheads="1"/>
          </p:cNvPicPr>
          <p:nvPr/>
        </p:nvPicPr>
        <p:blipFill>
          <a:blip r:embed="rId3" cstate="print"/>
          <a:srcRect t="13263" r="1579" b="7158"/>
          <a:stretch>
            <a:fillRect/>
          </a:stretch>
        </p:blipFill>
        <p:spPr bwMode="auto">
          <a:xfrm>
            <a:off x="0" y="2237102"/>
            <a:ext cx="9144000" cy="4620898"/>
          </a:xfrm>
          <a:prstGeom prst="rect">
            <a:avLst/>
          </a:prstGeom>
          <a:noFill/>
          <a:ln w="9525">
            <a:noFill/>
            <a:miter lim="800000"/>
            <a:headEnd/>
            <a:tailEnd/>
          </a:ln>
        </p:spPr>
      </p:pic>
      <p:sp>
        <p:nvSpPr>
          <p:cNvPr id="6" name="Content Placeholder 2"/>
          <p:cNvSpPr>
            <a:spLocks noGrp="1"/>
          </p:cNvSpPr>
          <p:nvPr>
            <p:ph idx="1"/>
          </p:nvPr>
        </p:nvSpPr>
        <p:spPr>
          <a:xfrm>
            <a:off x="457200" y="1034985"/>
            <a:ext cx="7858664" cy="4151514"/>
          </a:xfrm>
        </p:spPr>
        <p:txBody>
          <a:bodyPr/>
          <a:lstStyle/>
          <a:p>
            <a:pPr marL="342900" indent="-342900">
              <a:buFont typeface="Arial" pitchFamily="34" charset="0"/>
              <a:buChar char="•"/>
            </a:pPr>
            <a:r>
              <a:rPr lang="en-US" sz="2400" dirty="0" smtClean="0"/>
              <a:t>Thousands of members, many AHJs</a:t>
            </a:r>
            <a:endParaRPr lang="en-US" sz="2400" dirty="0"/>
          </a:p>
          <a:p>
            <a:pPr marL="342900" indent="-342900">
              <a:buFont typeface="Arial" pitchFamily="34" charset="0"/>
              <a:buChar char="•"/>
            </a:pPr>
            <a:r>
              <a:rPr lang="en-US" sz="2400" dirty="0" smtClean="0"/>
              <a:t>We have our own forum – Door &amp; Hardware Forum</a:t>
            </a:r>
            <a:endParaRPr lang="en-US" sz="2400" dirty="0"/>
          </a:p>
          <a:p>
            <a:endParaRPr lang="en-US" dirty="0"/>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smtClean="0"/>
              <a:t>Code change is often prompted by tragedy</a:t>
            </a:r>
            <a:endParaRPr lang="en-US" dirty="0"/>
          </a:p>
        </p:txBody>
      </p:sp>
      <p:sp>
        <p:nvSpPr>
          <p:cNvPr id="345091" name="Rectangle 3"/>
          <p:cNvSpPr>
            <a:spLocks noGrp="1" noChangeArrowheads="1"/>
          </p:cNvSpPr>
          <p:nvPr>
            <p:ph idx="1"/>
          </p:nvPr>
        </p:nvSpPr>
        <p:spPr>
          <a:xfrm>
            <a:off x="457200" y="1198179"/>
            <a:ext cx="3752491" cy="4626675"/>
          </a:xfrm>
        </p:spPr>
        <p:txBody>
          <a:bodyPr/>
          <a:lstStyle/>
          <a:p>
            <a:pPr marL="342900" indent="-342900">
              <a:buFont typeface="Arial" pitchFamily="34" charset="0"/>
              <a:buChar char="•"/>
            </a:pPr>
            <a:r>
              <a:rPr lang="en-US" sz="2400" dirty="0" smtClean="0"/>
              <a:t>Iroquois Theater Fire (1903) </a:t>
            </a:r>
          </a:p>
          <a:p>
            <a:pPr marL="631825" lvl="2" indent="-285750">
              <a:buFont typeface="Arial" pitchFamily="34" charset="0"/>
              <a:buChar char="•"/>
            </a:pPr>
            <a:r>
              <a:rPr lang="en-US" sz="2400" dirty="0"/>
              <a:t>603 killed</a:t>
            </a:r>
          </a:p>
          <a:p>
            <a:pPr marL="342900" indent="-342900">
              <a:buFont typeface="Arial" pitchFamily="34" charset="0"/>
              <a:buChar char="•"/>
            </a:pPr>
            <a:r>
              <a:rPr lang="en-US" sz="2400" dirty="0" smtClean="0"/>
              <a:t>Triangle Shirtwaist Factory</a:t>
            </a:r>
            <a:r>
              <a:rPr lang="en-US" sz="2400" dirty="0"/>
              <a:t> </a:t>
            </a:r>
            <a:r>
              <a:rPr lang="en-US" sz="2400" dirty="0" smtClean="0"/>
              <a:t>(1911) </a:t>
            </a:r>
          </a:p>
          <a:p>
            <a:pPr marL="631825" lvl="2" indent="-285750">
              <a:buFont typeface="Arial" pitchFamily="34" charset="0"/>
              <a:buChar char="•"/>
            </a:pPr>
            <a:r>
              <a:rPr lang="en-US" sz="2400" dirty="0"/>
              <a:t>146 killed</a:t>
            </a:r>
          </a:p>
          <a:p>
            <a:pPr marL="342900" indent="-342900">
              <a:buFont typeface="Arial" pitchFamily="34" charset="0"/>
              <a:buChar char="•"/>
            </a:pPr>
            <a:r>
              <a:rPr lang="en-US" sz="2400" dirty="0" smtClean="0"/>
              <a:t>Cocoanut Grove (1942)</a:t>
            </a:r>
          </a:p>
          <a:p>
            <a:pPr marL="631825" lvl="2" indent="-285750">
              <a:buFont typeface="Arial" pitchFamily="34" charset="0"/>
              <a:buChar char="•"/>
            </a:pPr>
            <a:r>
              <a:rPr lang="en-US" sz="2400" dirty="0"/>
              <a:t>492 killed</a:t>
            </a:r>
          </a:p>
          <a:p>
            <a:pPr marL="342900" indent="-342900">
              <a:buFont typeface="Arial" pitchFamily="34" charset="0"/>
              <a:buChar char="•"/>
            </a:pPr>
            <a:r>
              <a:rPr lang="en-US" sz="2400" dirty="0" smtClean="0"/>
              <a:t>Station Nightclub (2003)</a:t>
            </a:r>
          </a:p>
          <a:p>
            <a:pPr marL="631825" lvl="2" indent="-285750">
              <a:buFont typeface="Arial" pitchFamily="34" charset="0"/>
              <a:buChar char="•"/>
            </a:pPr>
            <a:r>
              <a:rPr lang="en-US" sz="2400" dirty="0"/>
              <a:t>100 </a:t>
            </a:r>
            <a:r>
              <a:rPr lang="en-US" sz="2400" dirty="0" smtClean="0"/>
              <a:t>killed</a:t>
            </a:r>
          </a:p>
          <a:p>
            <a:pPr marL="342900" indent="-342900">
              <a:buFont typeface="Arial" pitchFamily="34" charset="0"/>
              <a:buChar char="•"/>
            </a:pPr>
            <a:r>
              <a:rPr lang="en-US" sz="2400" dirty="0"/>
              <a:t>Many other fires</a:t>
            </a:r>
          </a:p>
        </p:txBody>
      </p:sp>
      <p:pic>
        <p:nvPicPr>
          <p:cNvPr id="345095" name="Picture 7" descr="image541509x"/>
          <p:cNvPicPr>
            <a:picLocks noChangeAspect="1" noChangeArrowheads="1"/>
          </p:cNvPicPr>
          <p:nvPr/>
        </p:nvPicPr>
        <p:blipFill>
          <a:blip r:embed="rId2" cstate="print"/>
          <a:srcRect/>
          <a:stretch>
            <a:fillRect/>
          </a:stretch>
        </p:blipFill>
        <p:spPr bwMode="auto">
          <a:xfrm>
            <a:off x="4495800" y="1864024"/>
            <a:ext cx="4362450" cy="3278188"/>
          </a:xfrm>
          <a:prstGeom prst="rect">
            <a:avLst/>
          </a:prstGeom>
          <a:noFill/>
          <a:ln w="50800" algn="ctr">
            <a:solidFill>
              <a:schemeClr val="tx1"/>
            </a:solid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have codes?</a:t>
            </a:r>
            <a:endParaRPr lang="en-US" dirty="0"/>
          </a:p>
        </p:txBody>
      </p:sp>
      <p:sp>
        <p:nvSpPr>
          <p:cNvPr id="5" name="Content Placeholder 4"/>
          <p:cNvSpPr>
            <a:spLocks noGrp="1"/>
          </p:cNvSpPr>
          <p:nvPr>
            <p:ph idx="1"/>
          </p:nvPr>
        </p:nvSpPr>
        <p:spPr/>
        <p:txBody>
          <a:bodyPr/>
          <a:lstStyle/>
          <a:p>
            <a:pPr marL="285750" indent="-285750">
              <a:buFont typeface="Arial" pitchFamily="34" charset="0"/>
              <a:buChar char="•"/>
            </a:pPr>
            <a:r>
              <a:rPr lang="en-US" sz="2400" dirty="0" smtClean="0"/>
              <a:t>Without enforceable codes we would have more tragedies like these.</a:t>
            </a:r>
          </a:p>
          <a:p>
            <a:pPr marL="285750" indent="-285750">
              <a:buFont typeface="Arial" pitchFamily="34" charset="0"/>
              <a:buChar char="•"/>
            </a:pPr>
            <a:r>
              <a:rPr lang="en-US" sz="2400" dirty="0" smtClean="0"/>
              <a:t>People who did not comply with the requirements would not be held accountable.</a:t>
            </a:r>
          </a:p>
          <a:p>
            <a:pPr marL="285750" indent="-285750">
              <a:buFont typeface="Arial" pitchFamily="34" charset="0"/>
              <a:buChar char="•"/>
            </a:pPr>
            <a:r>
              <a:rPr lang="en-US" sz="2400" dirty="0" smtClean="0"/>
              <a:t>We learn from the past and make code changes to avoid these problems in the future.</a:t>
            </a:r>
            <a:endParaRPr lang="en-US" sz="2400" dirty="0"/>
          </a:p>
        </p:txBody>
      </p:sp>
    </p:spTree>
    <p:extLst>
      <p:ext uri="{BB962C8B-B14F-4D97-AF65-F5344CB8AC3E}">
        <p14:creationId xmlns:p14="http://schemas.microsoft.com/office/powerpoint/2010/main" val="3819963481"/>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Code Development Process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Prior to 2000, there were 3 model codes in the US – now called the Legacy Codes</a:t>
            </a:r>
          </a:p>
          <a:p>
            <a:pPr marL="631825" lvl="2" indent="-285750">
              <a:buFont typeface="Arial" pitchFamily="34" charset="0"/>
              <a:buChar char="•"/>
            </a:pPr>
            <a:r>
              <a:rPr lang="en-US" sz="2400" dirty="0"/>
              <a:t>BOCA National Building Code</a:t>
            </a:r>
          </a:p>
          <a:p>
            <a:pPr marL="631825" lvl="2" indent="-285750">
              <a:buFont typeface="Arial" pitchFamily="34" charset="0"/>
              <a:buChar char="•"/>
            </a:pPr>
            <a:r>
              <a:rPr lang="en-US" sz="2400" dirty="0"/>
              <a:t>UBC Uniform Building Code (aka ICBO)</a:t>
            </a:r>
          </a:p>
          <a:p>
            <a:pPr marL="631825" lvl="2" indent="-285750">
              <a:buFont typeface="Arial" pitchFamily="34" charset="0"/>
              <a:buChar char="•"/>
            </a:pPr>
            <a:r>
              <a:rPr lang="en-US" sz="2400" dirty="0"/>
              <a:t>SBCCI Standard Building Code</a:t>
            </a:r>
          </a:p>
          <a:p>
            <a:pPr marL="342900" indent="-342900">
              <a:buFont typeface="Arial" pitchFamily="34" charset="0"/>
              <a:buChar char="•"/>
            </a:pPr>
            <a:r>
              <a:rPr lang="en-US" sz="2400" dirty="0"/>
              <a:t>Organizations worked together to create the 2000 International Building Code.</a:t>
            </a:r>
          </a:p>
          <a:p>
            <a:pPr marL="342900" indent="-342900">
              <a:buFont typeface="Arial" pitchFamily="34" charset="0"/>
              <a:buChar char="•"/>
            </a:pPr>
            <a:r>
              <a:rPr lang="en-US" sz="2400" dirty="0"/>
              <a:t>NFPA also publishes a building code – NFPA 5000.</a:t>
            </a:r>
          </a:p>
          <a:p>
            <a:pPr>
              <a:buNone/>
            </a:pPr>
            <a:endParaRPr lang="en-US" dirty="0" smtClean="0"/>
          </a:p>
          <a:p>
            <a:endParaRPr lang="en-US" dirty="0"/>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Code Development Process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Codes and standards are typically revised every 3 years.</a:t>
            </a:r>
          </a:p>
          <a:p>
            <a:pPr marL="342900" indent="-342900">
              <a:buFont typeface="Arial" pitchFamily="34" charset="0"/>
              <a:buChar char="•"/>
            </a:pPr>
            <a:r>
              <a:rPr lang="en-US" sz="2400" dirty="0"/>
              <a:t>Anyone can submit a code change proposal.</a:t>
            </a:r>
          </a:p>
          <a:p>
            <a:pPr marL="342900" indent="-342900">
              <a:buFont typeface="Arial" pitchFamily="34" charset="0"/>
              <a:buChar char="•"/>
            </a:pPr>
            <a:r>
              <a:rPr lang="en-US" sz="2400" dirty="0"/>
              <a:t>Proposals are approved, disapproved, or modified at the code hearings.</a:t>
            </a:r>
          </a:p>
          <a:p>
            <a:pPr marL="342900" indent="-342900">
              <a:buFont typeface="Arial" pitchFamily="34" charset="0"/>
              <a:buChar char="•"/>
            </a:pPr>
            <a:r>
              <a:rPr lang="en-US" sz="2400" dirty="0"/>
              <a:t>The public may comment on the changes</a:t>
            </a:r>
            <a:r>
              <a:rPr lang="en-US" sz="2400" dirty="0" smtClean="0"/>
              <a:t>.</a:t>
            </a:r>
          </a:p>
          <a:p>
            <a:pPr marL="342900" indent="-342900">
              <a:buFont typeface="Arial" pitchFamily="34" charset="0"/>
              <a:buChar char="•"/>
            </a:pPr>
            <a:r>
              <a:rPr lang="en-US" sz="2400" dirty="0" smtClean="0"/>
              <a:t>I participate through the BHMA Codes &amp; Government Affairs Committee</a:t>
            </a:r>
            <a:endParaRPr lang="en-US" sz="2400" dirty="0"/>
          </a:p>
          <a:p>
            <a:pPr marL="342900" indent="-342900">
              <a:buFont typeface="Arial" pitchFamily="34" charset="0"/>
              <a:buChar char="•"/>
            </a:pPr>
            <a:endParaRPr lang="en-US" sz="2400" dirty="0"/>
          </a:p>
          <a:p>
            <a:endParaRPr lang="en-US" dirty="0"/>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Accessibility</a:t>
            </a:r>
            <a:endParaRPr lang="en-US" dirty="0"/>
          </a:p>
        </p:txBody>
      </p:sp>
      <p:sp>
        <p:nvSpPr>
          <p:cNvPr id="3" name="Text Placeholder 2"/>
          <p:cNvSpPr>
            <a:spLocks noGrp="1"/>
          </p:cNvSpPr>
          <p:nvPr>
            <p:ph idx="1"/>
          </p:nvPr>
        </p:nvSpPr>
        <p:spPr/>
        <p:txBody>
          <a:bodyPr/>
          <a:lstStyle/>
          <a:p>
            <a:pPr marL="285750" indent="-285750">
              <a:buFont typeface="Arial" pitchFamily="34" charset="0"/>
              <a:buChar char="•"/>
            </a:pPr>
            <a:r>
              <a:rPr lang="en-US" sz="2400" dirty="0" smtClean="0"/>
              <a:t>A117.1 vs. ADA vs. Others</a:t>
            </a:r>
          </a:p>
          <a:p>
            <a:pPr marL="285750" indent="-285750">
              <a:buFont typeface="Arial" pitchFamily="34" charset="0"/>
              <a:buChar char="•"/>
            </a:pPr>
            <a:r>
              <a:rPr lang="en-US" sz="2400" dirty="0" smtClean="0"/>
              <a:t>Clear Width</a:t>
            </a:r>
          </a:p>
          <a:p>
            <a:pPr marL="285750" indent="-285750">
              <a:buFont typeface="Arial" pitchFamily="34" charset="0"/>
              <a:buChar char="•"/>
            </a:pPr>
            <a:r>
              <a:rPr lang="en-US" sz="2400" dirty="0" smtClean="0"/>
              <a:t>Maneuvering Clearance</a:t>
            </a:r>
          </a:p>
          <a:p>
            <a:pPr marL="285750" indent="-285750">
              <a:buFont typeface="Arial" pitchFamily="34" charset="0"/>
              <a:buChar char="•"/>
            </a:pPr>
            <a:r>
              <a:rPr lang="en-US" sz="2400" dirty="0" smtClean="0"/>
              <a:t>Hardware &amp; Thresholds</a:t>
            </a:r>
          </a:p>
          <a:p>
            <a:pPr marL="285750" indent="-285750">
              <a:buFont typeface="Arial" pitchFamily="34" charset="0"/>
              <a:buChar char="•"/>
            </a:pPr>
            <a:r>
              <a:rPr lang="en-US" sz="2400" dirty="0" smtClean="0"/>
              <a:t>Closing Speed &amp; Opening Force</a:t>
            </a:r>
          </a:p>
          <a:p>
            <a:pPr marL="285750" indent="-285750">
              <a:buFont typeface="Arial" pitchFamily="34" charset="0"/>
              <a:buChar char="•"/>
            </a:pPr>
            <a:r>
              <a:rPr lang="en-US" sz="2400" dirty="0" smtClean="0"/>
              <a:t>Flush Bottom Rail</a:t>
            </a:r>
          </a:p>
          <a:p>
            <a:pPr marL="285750" indent="-285750">
              <a:buFont typeface="Arial" pitchFamily="34" charset="0"/>
              <a:buChar char="•"/>
            </a:pPr>
            <a:r>
              <a:rPr lang="en-US" sz="2400" dirty="0" smtClean="0"/>
              <a:t>Vision </a:t>
            </a:r>
            <a:r>
              <a:rPr lang="en-US" sz="2400" dirty="0" err="1" smtClean="0"/>
              <a:t>Lite</a:t>
            </a:r>
            <a:r>
              <a:rPr lang="en-US" sz="2400" dirty="0" smtClean="0"/>
              <a:t> Location</a:t>
            </a:r>
          </a:p>
          <a:p>
            <a:endParaRPr lang="en-US" dirty="0" smtClean="0"/>
          </a:p>
          <a:p>
            <a:endParaRPr lang="en-US" dirty="0" smtClean="0"/>
          </a:p>
          <a:p>
            <a:endParaRPr lang="en-US" dirty="0" smtClean="0"/>
          </a:p>
          <a:p>
            <a:pPr lvl="1"/>
            <a:endParaRPr lang="en-US" dirty="0" smtClean="0"/>
          </a:p>
          <a:p>
            <a:endParaRPr lang="en-US" dirty="0"/>
          </a:p>
        </p:txBody>
      </p:sp>
    </p:spTree>
    <p:extLst>
      <p:ext uri="{BB962C8B-B14F-4D97-AF65-F5344CB8AC3E}">
        <p14:creationId xmlns:p14="http://schemas.microsoft.com/office/powerpoint/2010/main" val="901156901"/>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Accessibility Standards</a:t>
            </a:r>
            <a:endParaRPr lang="en-US" dirty="0"/>
          </a:p>
        </p:txBody>
      </p:sp>
      <p:sp>
        <p:nvSpPr>
          <p:cNvPr id="3" name="Text Placeholder 2"/>
          <p:cNvSpPr>
            <a:spLocks noGrp="1"/>
          </p:cNvSpPr>
          <p:nvPr>
            <p:ph idx="1"/>
          </p:nvPr>
        </p:nvSpPr>
        <p:spPr>
          <a:xfrm>
            <a:off x="457200" y="1673340"/>
            <a:ext cx="5080958" cy="4151514"/>
          </a:xfrm>
        </p:spPr>
        <p:txBody>
          <a:bodyPr/>
          <a:lstStyle/>
          <a:p>
            <a:pPr marL="342900" indent="-342900">
              <a:buFont typeface="Arial" pitchFamily="34" charset="0"/>
              <a:buChar char="•"/>
            </a:pPr>
            <a:r>
              <a:rPr lang="en-US" sz="2400" dirty="0" smtClean="0"/>
              <a:t>A117.1 – Accessible and Usable Buildings and Facilities</a:t>
            </a:r>
          </a:p>
          <a:p>
            <a:pPr marL="342900" indent="-342900">
              <a:buFont typeface="Arial" pitchFamily="34" charset="0"/>
              <a:buChar char="•"/>
            </a:pPr>
            <a:r>
              <a:rPr lang="en-US" sz="2400" dirty="0" smtClean="0"/>
              <a:t>ADA – Americans with Disabilities Act Standards for Accessible Design</a:t>
            </a:r>
          </a:p>
          <a:p>
            <a:pPr marL="342900" indent="-342900">
              <a:buFont typeface="Arial" pitchFamily="34" charset="0"/>
              <a:buChar char="•"/>
            </a:pPr>
            <a:r>
              <a:rPr lang="en-US" sz="2400" dirty="0" smtClean="0"/>
              <a:t>UFAS – Uniform Federal Accessibility Standards</a:t>
            </a:r>
          </a:p>
          <a:p>
            <a:pPr marL="342900" indent="-342900">
              <a:buFont typeface="Arial" pitchFamily="34" charset="0"/>
              <a:buChar char="•"/>
            </a:pPr>
            <a:r>
              <a:rPr lang="en-US" sz="2400" dirty="0" smtClean="0"/>
              <a:t>Fair Housing Act</a:t>
            </a:r>
          </a:p>
          <a:p>
            <a:pPr marL="342900" indent="-342900">
              <a:buFont typeface="Arial" pitchFamily="34" charset="0"/>
              <a:buChar char="•"/>
            </a:pPr>
            <a:r>
              <a:rPr lang="en-US" sz="2400" dirty="0" smtClean="0"/>
              <a:t>State Standards</a:t>
            </a:r>
          </a:p>
          <a:p>
            <a:pPr marL="342900" indent="-342900">
              <a:buFont typeface="Arial" pitchFamily="34" charset="0"/>
              <a:buChar char="•"/>
            </a:pPr>
            <a:r>
              <a:rPr lang="en-US" sz="2400" dirty="0" smtClean="0"/>
              <a:t>Others</a:t>
            </a:r>
            <a:endParaRPr lang="en-US" sz="2400" dirty="0"/>
          </a:p>
        </p:txBody>
      </p:sp>
      <p:pic>
        <p:nvPicPr>
          <p:cNvPr id="4" name="Picture 12" descr="http://publicecodes.citation.com/icc/ansi/2009/a117p1/images/ICCA2011013111004118191.jpg"/>
          <p:cNvPicPr>
            <a:picLocks noChangeAspect="1" noChangeArrowheads="1"/>
          </p:cNvPicPr>
          <p:nvPr/>
        </p:nvPicPr>
        <p:blipFill>
          <a:blip r:embed="rId2" cstate="print"/>
          <a:srcRect/>
          <a:stretch>
            <a:fillRect/>
          </a:stretch>
        </p:blipFill>
        <p:spPr bwMode="auto">
          <a:xfrm>
            <a:off x="6774910" y="845389"/>
            <a:ext cx="1890479" cy="2445903"/>
          </a:xfrm>
          <a:prstGeom prst="rect">
            <a:avLst/>
          </a:prstGeom>
          <a:noFill/>
          <a:ln>
            <a:solidFill>
              <a:schemeClr val="tx1"/>
            </a:solidFill>
          </a:ln>
          <a:effectLst>
            <a:outerShdw blurRad="50800" dist="38100" dir="2700000" algn="tl" rotWithShape="0">
              <a:prstClr val="black">
                <a:alpha val="40000"/>
              </a:prstClr>
            </a:outerShdw>
          </a:effectLst>
        </p:spPr>
      </p:pic>
      <p:pic>
        <p:nvPicPr>
          <p:cNvPr id="5" name="Picture 2" descr="http://www.dbtacnorthwest.org/_public/site/files/access2010/2010Standards_Cover_web.jpg"/>
          <p:cNvPicPr>
            <a:picLocks noChangeAspect="1" noChangeArrowheads="1"/>
          </p:cNvPicPr>
          <p:nvPr/>
        </p:nvPicPr>
        <p:blipFill>
          <a:blip r:embed="rId3" cstate="print"/>
          <a:srcRect/>
          <a:stretch>
            <a:fillRect/>
          </a:stretch>
        </p:blipFill>
        <p:spPr bwMode="auto">
          <a:xfrm>
            <a:off x="5685183" y="3036499"/>
            <a:ext cx="1847903" cy="2402846"/>
          </a:xfrm>
          <a:prstGeom prst="rect">
            <a:avLst/>
          </a:prstGeom>
          <a:noFill/>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8384162" y="179070"/>
            <a:ext cx="732893" cy="461665"/>
          </a:xfrm>
          <a:prstGeom prst="rect">
            <a:avLst/>
          </a:prstGeom>
          <a:noFill/>
        </p:spPr>
        <p:txBody>
          <a:bodyPr wrap="none" rtlCol="0">
            <a:spAutoFit/>
          </a:bodyPr>
          <a:lstStyle/>
          <a:p>
            <a:r>
              <a:rPr lang="en-US" dirty="0" smtClean="0"/>
              <a:t>P18</a:t>
            </a:r>
            <a:endParaRPr lang="en-US" dirty="0"/>
          </a:p>
        </p:txBody>
      </p:sp>
    </p:spTree>
    <p:extLst>
      <p:ext uri="{BB962C8B-B14F-4D97-AF65-F5344CB8AC3E}">
        <p14:creationId xmlns:p14="http://schemas.microsoft.com/office/powerpoint/2010/main" val="2123982685"/>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cstate="print"/>
          <a:srcRect/>
          <a:stretch>
            <a:fillRect/>
          </a:stretch>
        </p:blipFill>
        <p:spPr bwMode="auto">
          <a:xfrm>
            <a:off x="711896" y="1310536"/>
            <a:ext cx="7620000" cy="3886200"/>
          </a:xfrm>
          <a:prstGeom prst="rect">
            <a:avLst/>
          </a:prstGeom>
          <a:noFill/>
          <a:ln w="9525">
            <a:noFill/>
            <a:miter lim="800000"/>
            <a:headEnd/>
            <a:tailEnd/>
          </a:ln>
        </p:spPr>
      </p:pic>
      <p:cxnSp>
        <p:nvCxnSpPr>
          <p:cNvPr id="10" name="Straight Connector 9"/>
          <p:cNvCxnSpPr/>
          <p:nvPr/>
        </p:nvCxnSpPr>
        <p:spPr>
          <a:xfrm>
            <a:off x="1708030" y="2984740"/>
            <a:ext cx="198407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336160"/>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Decoded 1 – Intro &amp; Accessibility Requirements</a:t>
            </a:r>
            <a:endParaRPr lang="en-US" dirty="0"/>
          </a:p>
        </p:txBody>
      </p:sp>
    </p:spTree>
    <p:extLst>
      <p:ext uri="{BB962C8B-B14F-4D97-AF65-F5344CB8AC3E}">
        <p14:creationId xmlns:p14="http://schemas.microsoft.com/office/powerpoint/2010/main" val="3174163259"/>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Opening Width</a:t>
            </a:r>
            <a:endParaRPr lang="en-US" dirty="0"/>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P20</a:t>
            </a:r>
            <a:endParaRPr lang="en-US" dirty="0"/>
          </a:p>
        </p:txBody>
      </p:sp>
    </p:spTree>
    <p:extLst>
      <p:ext uri="{BB962C8B-B14F-4D97-AF65-F5344CB8AC3E}">
        <p14:creationId xmlns:p14="http://schemas.microsoft.com/office/powerpoint/2010/main" val="3922035545"/>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983389" y="500535"/>
            <a:ext cx="7229475" cy="2438400"/>
          </a:xfrm>
          <a:prstGeom prst="rect">
            <a:avLst/>
          </a:prstGeom>
          <a:noFill/>
          <a:ln w="9525">
            <a:noFill/>
            <a:miter lim="800000"/>
            <a:headEnd/>
            <a:tailEnd/>
          </a:ln>
        </p:spPr>
      </p:pic>
      <p:pic>
        <p:nvPicPr>
          <p:cNvPr id="36868" name="Picture 4"/>
          <p:cNvPicPr>
            <a:picLocks noChangeAspect="1" noChangeArrowheads="1"/>
          </p:cNvPicPr>
          <p:nvPr/>
        </p:nvPicPr>
        <p:blipFill>
          <a:blip r:embed="rId3" cstate="print"/>
          <a:srcRect t="4525"/>
          <a:stretch>
            <a:fillRect/>
          </a:stretch>
        </p:blipFill>
        <p:spPr bwMode="auto">
          <a:xfrm>
            <a:off x="1002093" y="2699002"/>
            <a:ext cx="7143750" cy="2055235"/>
          </a:xfrm>
          <a:prstGeom prst="rect">
            <a:avLst/>
          </a:prstGeom>
          <a:noFill/>
          <a:ln w="9525">
            <a:noFill/>
            <a:miter lim="800000"/>
            <a:headEnd/>
            <a:tailEnd/>
          </a:ln>
        </p:spPr>
      </p:pic>
      <p:pic>
        <p:nvPicPr>
          <p:cNvPr id="36870" name="Picture 6"/>
          <p:cNvPicPr>
            <a:picLocks noChangeAspect="1" noChangeArrowheads="1"/>
          </p:cNvPicPr>
          <p:nvPr/>
        </p:nvPicPr>
        <p:blipFill>
          <a:blip r:embed="rId4" cstate="print"/>
          <a:srcRect t="2859" b="66418"/>
          <a:stretch>
            <a:fillRect/>
          </a:stretch>
        </p:blipFill>
        <p:spPr bwMode="auto">
          <a:xfrm>
            <a:off x="1011679" y="4615485"/>
            <a:ext cx="7429500" cy="1340285"/>
          </a:xfrm>
          <a:prstGeom prst="rect">
            <a:avLst/>
          </a:prstGeom>
          <a:noFill/>
          <a:ln w="9525">
            <a:noFill/>
            <a:miter lim="800000"/>
            <a:headEnd/>
            <a:tailEnd/>
          </a:ln>
        </p:spPr>
      </p:pic>
      <p:cxnSp>
        <p:nvCxnSpPr>
          <p:cNvPr id="11" name="Straight Connector 10"/>
          <p:cNvCxnSpPr/>
          <p:nvPr/>
        </p:nvCxnSpPr>
        <p:spPr>
          <a:xfrm>
            <a:off x="3581930" y="2363638"/>
            <a:ext cx="1438644"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43286" y="2050211"/>
            <a:ext cx="177310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5808579"/>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Text Box 2"/>
          <p:cNvSpPr txBox="1">
            <a:spLocks noChangeArrowheads="1"/>
          </p:cNvSpPr>
          <p:nvPr/>
        </p:nvSpPr>
        <p:spPr bwMode="auto">
          <a:xfrm>
            <a:off x="1981200" y="6300788"/>
            <a:ext cx="220663" cy="244475"/>
          </a:xfrm>
          <a:prstGeom prst="rect">
            <a:avLst/>
          </a:prstGeom>
          <a:noFill/>
          <a:ln w="9525">
            <a:noFill/>
            <a:miter lim="800000"/>
            <a:headEnd/>
            <a:tailEnd/>
          </a:ln>
          <a:effectLst/>
        </p:spPr>
        <p:txBody>
          <a:bodyPr wrap="none">
            <a:spAutoFit/>
          </a:bodyPr>
          <a:lstStyle/>
          <a:p>
            <a:pPr eaLnBrk="0" hangingPunct="0">
              <a:spcBef>
                <a:spcPct val="20000"/>
              </a:spcBef>
              <a:defRPr/>
            </a:pPr>
            <a:r>
              <a:rPr kumimoji="1" lang="en-US" sz="1000">
                <a:effectLst>
                  <a:outerShdw blurRad="38100" dist="38100" dir="2700000" algn="tl">
                    <a:srgbClr val="C0C0C0"/>
                  </a:outerShdw>
                </a:effectLst>
                <a:latin typeface="Tahoma" pitchFamily="34" charset="0"/>
              </a:rPr>
              <a:t> </a:t>
            </a:r>
            <a:endParaRPr kumimoji="1" lang="en-US" sz="800">
              <a:effectLst>
                <a:outerShdw blurRad="38100" dist="38100" dir="2700000" algn="tl">
                  <a:srgbClr val="C0C0C0"/>
                </a:outerShdw>
              </a:effectLst>
              <a:latin typeface="Tahoma" pitchFamily="34" charset="0"/>
            </a:endParaRPr>
          </a:p>
        </p:txBody>
      </p:sp>
      <p:graphicFrame>
        <p:nvGraphicFramePr>
          <p:cNvPr id="3074" name="Object 4"/>
          <p:cNvGraphicFramePr>
            <a:graphicFrameLocks noGrp="1" noChangeAspect="1"/>
          </p:cNvGraphicFramePr>
          <p:nvPr>
            <p:ph idx="1"/>
            <p:extLst>
              <p:ext uri="{D42A27DB-BD31-4B8C-83A1-F6EECF244321}">
                <p14:modId xmlns:p14="http://schemas.microsoft.com/office/powerpoint/2010/main" val="4210924087"/>
              </p:ext>
            </p:extLst>
          </p:nvPr>
        </p:nvGraphicFramePr>
        <p:xfrm>
          <a:off x="252247" y="261183"/>
          <a:ext cx="8285771" cy="5713948"/>
        </p:xfrm>
        <a:graphic>
          <a:graphicData uri="http://schemas.openxmlformats.org/presentationml/2006/ole">
            <mc:AlternateContent xmlns:mc="http://schemas.openxmlformats.org/markup-compatibility/2006">
              <mc:Choice xmlns:v="urn:schemas-microsoft-com:vml" Requires="v">
                <p:oleObj spid="_x0000_s1048" name="Photo House" r:id="rId4" imgW="9363475" imgH="6455677" progId="">
                  <p:embed/>
                </p:oleObj>
              </mc:Choice>
              <mc:Fallback>
                <p:oleObj name="Photo House" r:id="rId4" imgW="9363475" imgH="6455677" progId="">
                  <p:embed/>
                  <p:pic>
                    <p:nvPicPr>
                      <p:cNvPr id="0" name=""/>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252247" y="261183"/>
                        <a:ext cx="8285771" cy="5713948"/>
                      </a:xfrm>
                      <a:prstGeom prst="rect">
                        <a:avLst/>
                      </a:prstGeom>
                      <a:noFill/>
                      <a:extLst/>
                    </p:spPr>
                  </p:pic>
                </p:oleObj>
              </mc:Fallback>
            </mc:AlternateContent>
          </a:graphicData>
        </a:graphic>
      </p:graphicFrame>
      <p:sp>
        <p:nvSpPr>
          <p:cNvPr id="2" name="TextBox 1"/>
          <p:cNvSpPr txBox="1"/>
          <p:nvPr/>
        </p:nvSpPr>
        <p:spPr>
          <a:xfrm>
            <a:off x="369220" y="4058654"/>
            <a:ext cx="3223959" cy="1815882"/>
          </a:xfrm>
          <a:prstGeom prst="rect">
            <a:avLst/>
          </a:prstGeom>
          <a:noFill/>
        </p:spPr>
        <p:txBody>
          <a:bodyPr wrap="none" rtlCol="0">
            <a:spAutoFit/>
          </a:bodyPr>
          <a:lstStyle/>
          <a:p>
            <a:r>
              <a:rPr lang="en-US" sz="2800" b="1" dirty="0" smtClean="0">
                <a:solidFill>
                  <a:schemeClr val="bg2"/>
                </a:solidFill>
              </a:rPr>
              <a:t>Swing clear </a:t>
            </a:r>
          </a:p>
          <a:p>
            <a:r>
              <a:rPr lang="en-US" sz="2800" b="1" dirty="0">
                <a:solidFill>
                  <a:schemeClr val="bg2"/>
                </a:solidFill>
              </a:rPr>
              <a:t>h</a:t>
            </a:r>
            <a:r>
              <a:rPr lang="en-US" sz="2800" b="1" dirty="0" smtClean="0">
                <a:solidFill>
                  <a:schemeClr val="bg2"/>
                </a:solidFill>
              </a:rPr>
              <a:t>inges can help</a:t>
            </a:r>
          </a:p>
          <a:p>
            <a:r>
              <a:rPr lang="en-US" sz="2800" b="1" dirty="0" smtClean="0">
                <a:solidFill>
                  <a:schemeClr val="bg2"/>
                </a:solidFill>
              </a:rPr>
              <a:t>increase the clear</a:t>
            </a:r>
          </a:p>
          <a:p>
            <a:r>
              <a:rPr lang="en-US" sz="2800" b="1" dirty="0">
                <a:solidFill>
                  <a:schemeClr val="bg2"/>
                </a:solidFill>
              </a:rPr>
              <a:t>o</a:t>
            </a:r>
            <a:r>
              <a:rPr lang="en-US" sz="2800" b="1" dirty="0" smtClean="0">
                <a:solidFill>
                  <a:schemeClr val="bg2"/>
                </a:solidFill>
              </a:rPr>
              <a:t>pening width.</a:t>
            </a:r>
            <a:endParaRPr lang="en-US" sz="2800" b="1" dirty="0">
              <a:solidFill>
                <a:schemeClr val="bg2"/>
              </a:solidFill>
            </a:endParaRPr>
          </a:p>
        </p:txBody>
      </p:sp>
    </p:spTree>
    <p:extLst>
      <p:ext uri="{BB962C8B-B14F-4D97-AF65-F5344CB8AC3E}">
        <p14:creationId xmlns:p14="http://schemas.microsoft.com/office/powerpoint/2010/main" val="701271685"/>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http://idighardware.com/wordpress/wp-content/uploads/2010/12/Narrow-P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84" y="291002"/>
            <a:ext cx="3752481" cy="52742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dighardware.com/wordpress/wp-content/uploads/2010/12/Narrow-Pai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087" y="291005"/>
            <a:ext cx="3752274" cy="5274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0493" y="4020259"/>
            <a:ext cx="2880777" cy="830997"/>
          </a:xfrm>
          <a:prstGeom prst="rect">
            <a:avLst/>
          </a:prstGeom>
          <a:solidFill>
            <a:schemeClr val="bg1">
              <a:alpha val="65000"/>
            </a:schemeClr>
          </a:solidFill>
        </p:spPr>
        <p:txBody>
          <a:bodyPr wrap="square" rtlCol="0">
            <a:spAutoFit/>
          </a:bodyPr>
          <a:lstStyle/>
          <a:p>
            <a:pPr algn="ctr"/>
            <a:r>
              <a:rPr lang="en-US" b="1" dirty="0" smtClean="0">
                <a:solidFill>
                  <a:schemeClr val="bg2"/>
                </a:solidFill>
              </a:rPr>
              <a:t>5’ equal pairs are </a:t>
            </a:r>
          </a:p>
          <a:p>
            <a:pPr algn="ctr"/>
            <a:r>
              <a:rPr lang="en-US" b="1" dirty="0" smtClean="0">
                <a:solidFill>
                  <a:schemeClr val="bg2"/>
                </a:solidFill>
              </a:rPr>
              <a:t>not compliant</a:t>
            </a:r>
            <a:endParaRPr lang="en-US" b="1" dirty="0">
              <a:solidFill>
                <a:schemeClr val="bg2"/>
              </a:solidFill>
            </a:endParaRPr>
          </a:p>
        </p:txBody>
      </p:sp>
      <p:sp>
        <p:nvSpPr>
          <p:cNvPr id="9" name="TextBox 8"/>
          <p:cNvSpPr txBox="1"/>
          <p:nvPr/>
        </p:nvSpPr>
        <p:spPr>
          <a:xfrm>
            <a:off x="299985" y="5821444"/>
            <a:ext cx="8549376" cy="830997"/>
          </a:xfrm>
          <a:prstGeom prst="rect">
            <a:avLst/>
          </a:prstGeom>
          <a:noFill/>
        </p:spPr>
        <p:txBody>
          <a:bodyPr wrap="square" rtlCol="0">
            <a:spAutoFit/>
          </a:bodyPr>
          <a:lstStyle/>
          <a:p>
            <a:pPr algn="ctr"/>
            <a:r>
              <a:rPr lang="en-US" dirty="0" smtClean="0">
                <a:solidFill>
                  <a:schemeClr val="bg2"/>
                </a:solidFill>
              </a:rPr>
              <a:t>At least one leaf must provide 32” clear measured from face of door open at 90 degrees to edge of inactive leaf.</a:t>
            </a:r>
            <a:endParaRPr lang="en-US" dirty="0">
              <a:solidFill>
                <a:schemeClr val="bg2"/>
              </a:solidFill>
            </a:endParaRPr>
          </a:p>
        </p:txBody>
      </p:sp>
      <p:sp>
        <p:nvSpPr>
          <p:cNvPr id="8" name="Down Arrow 7"/>
          <p:cNvSpPr/>
          <p:nvPr/>
        </p:nvSpPr>
        <p:spPr>
          <a:xfrm rot="10800000">
            <a:off x="6858000" y="4163787"/>
            <a:ext cx="1191986" cy="1657658"/>
          </a:xfrm>
          <a:prstGeom prst="downArrow">
            <a:avLst/>
          </a:prstGeom>
          <a:solidFill>
            <a:srgbClr val="F8670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837920"/>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E:\New Photos\2013\02 February\116___02\IMG_05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31165" y="752806"/>
            <a:ext cx="6858001" cy="53523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3105807" y="3563007"/>
            <a:ext cx="1198179" cy="394138"/>
          </a:xfrm>
          <a:prstGeom prst="straightConnector1">
            <a:avLst/>
          </a:prstGeom>
          <a:ln w="76200">
            <a:solidFill>
              <a:schemeClr val="bg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58207" y="5370786"/>
            <a:ext cx="2338552" cy="872358"/>
          </a:xfrm>
          <a:prstGeom prst="straightConnector1">
            <a:avLst/>
          </a:prstGeom>
          <a:ln w="76200">
            <a:solidFill>
              <a:schemeClr val="bg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20635923">
            <a:off x="2788968" y="2424346"/>
            <a:ext cx="1717462" cy="1200329"/>
          </a:xfrm>
          <a:prstGeom prst="rect">
            <a:avLst/>
          </a:prstGeom>
          <a:noFill/>
        </p:spPr>
        <p:txBody>
          <a:bodyPr wrap="square" rtlCol="0">
            <a:spAutoFit/>
          </a:bodyPr>
          <a:lstStyle/>
          <a:p>
            <a:pPr algn="ctr"/>
            <a:r>
              <a:rPr lang="en-US" sz="3600" b="1" dirty="0" smtClean="0">
                <a:solidFill>
                  <a:schemeClr val="bg2"/>
                </a:solidFill>
              </a:rPr>
              <a:t>&gt;24” deep</a:t>
            </a:r>
            <a:endParaRPr lang="en-US" sz="3600" b="1" dirty="0">
              <a:solidFill>
                <a:schemeClr val="bg2"/>
              </a:solidFill>
            </a:endParaRPr>
          </a:p>
        </p:txBody>
      </p:sp>
      <p:sp>
        <p:nvSpPr>
          <p:cNvPr id="10" name="TextBox 9"/>
          <p:cNvSpPr txBox="1"/>
          <p:nvPr/>
        </p:nvSpPr>
        <p:spPr>
          <a:xfrm rot="1254155">
            <a:off x="3580586" y="4656845"/>
            <a:ext cx="2316044" cy="1200329"/>
          </a:xfrm>
          <a:prstGeom prst="rect">
            <a:avLst/>
          </a:prstGeom>
          <a:noFill/>
        </p:spPr>
        <p:txBody>
          <a:bodyPr wrap="square" rtlCol="0">
            <a:spAutoFit/>
          </a:bodyPr>
          <a:lstStyle/>
          <a:p>
            <a:pPr algn="ctr"/>
            <a:r>
              <a:rPr lang="en-US" sz="3600" b="1" dirty="0" smtClean="0">
                <a:solidFill>
                  <a:schemeClr val="bg2"/>
                </a:solidFill>
              </a:rPr>
              <a:t>36” minimum</a:t>
            </a:r>
            <a:endParaRPr lang="en-US" sz="3600" b="1" dirty="0">
              <a:solidFill>
                <a:schemeClr val="bg2"/>
              </a:solidFill>
            </a:endParaRPr>
          </a:p>
        </p:txBody>
      </p:sp>
    </p:spTree>
    <p:extLst>
      <p:ext uri="{BB962C8B-B14F-4D97-AF65-F5344CB8AC3E}">
        <p14:creationId xmlns:p14="http://schemas.microsoft.com/office/powerpoint/2010/main" val="1183677318"/>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Projections Into Clear Width</a:t>
            </a:r>
            <a:br>
              <a:rPr lang="en-US" dirty="0" smtClean="0"/>
            </a:br>
            <a:endParaRPr lang="en-US" dirty="0" smtClean="0"/>
          </a:p>
        </p:txBody>
      </p:sp>
      <p:sp>
        <p:nvSpPr>
          <p:cNvPr id="137219" name="Rectangle 5"/>
          <p:cNvSpPr>
            <a:spLocks noChangeArrowheads="1"/>
          </p:cNvSpPr>
          <p:nvPr/>
        </p:nvSpPr>
        <p:spPr bwMode="auto">
          <a:xfrm>
            <a:off x="381000" y="1545564"/>
            <a:ext cx="4343400" cy="4114800"/>
          </a:xfrm>
          <a:prstGeom prst="rect">
            <a:avLst/>
          </a:prstGeom>
          <a:noFill/>
          <a:ln w="9525">
            <a:noFill/>
            <a:miter lim="800000"/>
            <a:headEnd/>
            <a:tailEnd/>
          </a:ln>
        </p:spPr>
        <p:txBody>
          <a:bodyPr/>
          <a:lstStyle/>
          <a:p>
            <a:pPr marL="342900" indent="-342900">
              <a:spcBef>
                <a:spcPct val="20000"/>
              </a:spcBef>
              <a:buClr>
                <a:srgbClr val="D52B1E"/>
              </a:buClr>
              <a:buSzPct val="110000"/>
              <a:buFontTx/>
              <a:buChar char="•"/>
            </a:pPr>
            <a:r>
              <a:rPr lang="en-US" sz="2800" b="0" dirty="0"/>
              <a:t>No projections into the required clear opening width lower than 34” above the floor.</a:t>
            </a:r>
          </a:p>
          <a:p>
            <a:pPr marL="342900" indent="-342900">
              <a:spcBef>
                <a:spcPct val="20000"/>
              </a:spcBef>
              <a:buClr>
                <a:srgbClr val="D52B1E"/>
              </a:buClr>
              <a:buSzPct val="110000"/>
              <a:buFontTx/>
              <a:buChar char="•"/>
            </a:pPr>
            <a:r>
              <a:rPr lang="en-US" sz="2800" b="0" dirty="0"/>
              <a:t>Projections into the required clear opening width between 34” and 80” above the floor shall not exceed 4”.</a:t>
            </a:r>
          </a:p>
        </p:txBody>
      </p:sp>
      <p:sp>
        <p:nvSpPr>
          <p:cNvPr id="137220" name="Rectangle 6" descr="Medium wood"/>
          <p:cNvSpPr>
            <a:spLocks noChangeArrowheads="1"/>
          </p:cNvSpPr>
          <p:nvPr/>
        </p:nvSpPr>
        <p:spPr bwMode="auto">
          <a:xfrm>
            <a:off x="6477000" y="1524000"/>
            <a:ext cx="1981200" cy="3962400"/>
          </a:xfrm>
          <a:prstGeom prst="rect">
            <a:avLst/>
          </a:prstGeom>
          <a:blipFill dpi="0" rotWithShape="0">
            <a:blip r:embed="rId3" cstate="print"/>
            <a:srcRect/>
            <a:tile tx="0" ty="0" sx="100000" sy="100000" flip="none" algn="tl"/>
          </a:blipFill>
          <a:ln w="12700">
            <a:solidFill>
              <a:schemeClr val="tx1"/>
            </a:solidFill>
            <a:miter lim="800000"/>
            <a:headEnd/>
            <a:tailEnd/>
          </a:ln>
        </p:spPr>
        <p:txBody>
          <a:bodyPr wrap="none" anchor="ctr"/>
          <a:lstStyle/>
          <a:p>
            <a:endParaRPr lang="en-US"/>
          </a:p>
        </p:txBody>
      </p:sp>
      <p:sp useBgFill="1">
        <p:nvSpPr>
          <p:cNvPr id="137229" name="Line 9"/>
          <p:cNvSpPr>
            <a:spLocks noChangeShapeType="1"/>
          </p:cNvSpPr>
          <p:nvPr/>
        </p:nvSpPr>
        <p:spPr bwMode="auto">
          <a:xfrm flipH="1">
            <a:off x="5715000" y="5486400"/>
            <a:ext cx="685800" cy="0"/>
          </a:xfrm>
          <a:prstGeom prst="line">
            <a:avLst/>
          </a:prstGeom>
          <a:ln w="50800">
            <a:solidFill>
              <a:schemeClr val="tx1"/>
            </a:solidFill>
            <a:round/>
            <a:headEnd/>
            <a:tailEnd/>
          </a:ln>
        </p:spPr>
        <p:txBody>
          <a:bodyPr wrap="none" anchor="ctr"/>
          <a:lstStyle/>
          <a:p>
            <a:endParaRPr lang="en-US"/>
          </a:p>
        </p:txBody>
      </p:sp>
      <p:sp useBgFill="1">
        <p:nvSpPr>
          <p:cNvPr id="137230" name="Line 10"/>
          <p:cNvSpPr>
            <a:spLocks noChangeShapeType="1"/>
          </p:cNvSpPr>
          <p:nvPr/>
        </p:nvSpPr>
        <p:spPr bwMode="auto">
          <a:xfrm flipH="1">
            <a:off x="5715000" y="4114800"/>
            <a:ext cx="685800" cy="0"/>
          </a:xfrm>
          <a:prstGeom prst="line">
            <a:avLst/>
          </a:prstGeom>
          <a:ln w="50800">
            <a:solidFill>
              <a:schemeClr val="tx1"/>
            </a:solidFill>
            <a:round/>
            <a:headEnd/>
            <a:tailEnd/>
          </a:ln>
        </p:spPr>
        <p:txBody>
          <a:bodyPr wrap="none" anchor="ctr"/>
          <a:lstStyle/>
          <a:p>
            <a:endParaRPr lang="en-US"/>
          </a:p>
        </p:txBody>
      </p:sp>
      <p:sp useBgFill="1">
        <p:nvSpPr>
          <p:cNvPr id="137231" name="Line 11"/>
          <p:cNvSpPr>
            <a:spLocks noChangeShapeType="1"/>
          </p:cNvSpPr>
          <p:nvPr/>
        </p:nvSpPr>
        <p:spPr bwMode="auto">
          <a:xfrm>
            <a:off x="5867400" y="5033962"/>
            <a:ext cx="0" cy="452437"/>
          </a:xfrm>
          <a:prstGeom prst="line">
            <a:avLst/>
          </a:prstGeom>
          <a:ln w="50800">
            <a:solidFill>
              <a:schemeClr val="tx1"/>
            </a:solidFill>
            <a:round/>
            <a:headEnd type="none" w="med" len="med"/>
            <a:tailEnd type="triangle" w="med" len="med"/>
          </a:ln>
        </p:spPr>
        <p:txBody>
          <a:bodyPr wrap="none" anchor="ctr"/>
          <a:lstStyle/>
          <a:p>
            <a:endParaRPr lang="en-US"/>
          </a:p>
        </p:txBody>
      </p:sp>
      <p:sp useBgFill="1">
        <p:nvSpPr>
          <p:cNvPr id="137232" name="Text Box 12"/>
          <p:cNvSpPr txBox="1">
            <a:spLocks noChangeArrowheads="1"/>
          </p:cNvSpPr>
          <p:nvPr/>
        </p:nvSpPr>
        <p:spPr bwMode="auto">
          <a:xfrm>
            <a:off x="4968875" y="4572000"/>
            <a:ext cx="1431925" cy="461963"/>
          </a:xfrm>
          <a:prstGeom prst="rect">
            <a:avLst/>
          </a:prstGeom>
          <a:ln w="12700">
            <a:noFill/>
            <a:miter lim="800000"/>
            <a:headEnd/>
            <a:tailEnd/>
          </a:ln>
        </p:spPr>
        <p:txBody>
          <a:bodyPr wrap="square">
            <a:spAutoFit/>
          </a:bodyPr>
          <a:lstStyle/>
          <a:p>
            <a:pPr algn="ctr" eaLnBrk="0" hangingPunct="0"/>
            <a:r>
              <a:rPr lang="en-US" b="0" dirty="0">
                <a:latin typeface="+mj-lt"/>
              </a:rPr>
              <a:t>No </a:t>
            </a:r>
            <a:r>
              <a:rPr lang="en-US" b="0" dirty="0" err="1">
                <a:latin typeface="+mj-lt"/>
              </a:rPr>
              <a:t>Proj</a:t>
            </a:r>
            <a:r>
              <a:rPr lang="en-US" b="0" dirty="0">
                <a:latin typeface="+mj-lt"/>
              </a:rPr>
              <a:t>.</a:t>
            </a:r>
          </a:p>
        </p:txBody>
      </p:sp>
      <p:sp useBgFill="1">
        <p:nvSpPr>
          <p:cNvPr id="137226" name="Line 14"/>
          <p:cNvSpPr>
            <a:spLocks noChangeShapeType="1"/>
          </p:cNvSpPr>
          <p:nvPr/>
        </p:nvSpPr>
        <p:spPr bwMode="auto">
          <a:xfrm flipH="1">
            <a:off x="5715000" y="1524000"/>
            <a:ext cx="685800" cy="0"/>
          </a:xfrm>
          <a:prstGeom prst="line">
            <a:avLst/>
          </a:prstGeom>
          <a:ln w="50800">
            <a:solidFill>
              <a:schemeClr val="accent2"/>
            </a:solidFill>
            <a:round/>
            <a:headEnd/>
            <a:tailEnd/>
          </a:ln>
        </p:spPr>
        <p:txBody>
          <a:bodyPr wrap="none" anchor="ctr"/>
          <a:lstStyle/>
          <a:p>
            <a:endParaRPr lang="en-US"/>
          </a:p>
        </p:txBody>
      </p:sp>
      <p:sp useBgFill="1">
        <p:nvSpPr>
          <p:cNvPr id="137227" name="Line 15"/>
          <p:cNvSpPr>
            <a:spLocks noChangeShapeType="1"/>
          </p:cNvSpPr>
          <p:nvPr/>
        </p:nvSpPr>
        <p:spPr bwMode="auto">
          <a:xfrm>
            <a:off x="5867400" y="1524000"/>
            <a:ext cx="0" cy="1010653"/>
          </a:xfrm>
          <a:prstGeom prst="line">
            <a:avLst/>
          </a:prstGeom>
          <a:ln w="50800">
            <a:solidFill>
              <a:schemeClr val="accent2"/>
            </a:solidFill>
            <a:round/>
            <a:headEnd type="triangle" w="med" len="med"/>
            <a:tailEnd type="none" w="med" len="med"/>
          </a:ln>
        </p:spPr>
        <p:txBody>
          <a:bodyPr wrap="none" anchor="ctr"/>
          <a:lstStyle/>
          <a:p>
            <a:endParaRPr lang="en-US"/>
          </a:p>
        </p:txBody>
      </p:sp>
      <p:sp useBgFill="1">
        <p:nvSpPr>
          <p:cNvPr id="137228" name="Text Box 16"/>
          <p:cNvSpPr txBox="1">
            <a:spLocks noChangeArrowheads="1"/>
          </p:cNvSpPr>
          <p:nvPr/>
        </p:nvSpPr>
        <p:spPr bwMode="auto">
          <a:xfrm>
            <a:off x="5213684" y="2623502"/>
            <a:ext cx="1219200" cy="460863"/>
          </a:xfrm>
          <a:prstGeom prst="rect">
            <a:avLst/>
          </a:prstGeom>
          <a:ln w="12700">
            <a:noFill/>
            <a:miter lim="800000"/>
            <a:headEnd/>
            <a:tailEnd/>
          </a:ln>
        </p:spPr>
        <p:txBody>
          <a:bodyPr>
            <a:spAutoFit/>
          </a:bodyPr>
          <a:lstStyle/>
          <a:p>
            <a:pPr algn="ctr" eaLnBrk="0" hangingPunct="0"/>
            <a:r>
              <a:rPr lang="en-US" b="0" dirty="0">
                <a:solidFill>
                  <a:schemeClr val="accent2"/>
                </a:solidFill>
                <a:latin typeface="+mj-lt"/>
              </a:rPr>
              <a:t>4”Max.</a:t>
            </a:r>
          </a:p>
        </p:txBody>
      </p:sp>
      <p:sp>
        <p:nvSpPr>
          <p:cNvPr id="5" name="Rectangle 4"/>
          <p:cNvSpPr/>
          <p:nvPr/>
        </p:nvSpPr>
        <p:spPr>
          <a:xfrm>
            <a:off x="6753727" y="1892968"/>
            <a:ext cx="1427747" cy="2910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8" name="Line 15"/>
          <p:cNvSpPr>
            <a:spLocks noChangeShapeType="1"/>
          </p:cNvSpPr>
          <p:nvPr/>
        </p:nvSpPr>
        <p:spPr bwMode="auto">
          <a:xfrm>
            <a:off x="5879265" y="3122318"/>
            <a:ext cx="0" cy="1010653"/>
          </a:xfrm>
          <a:prstGeom prst="line">
            <a:avLst/>
          </a:prstGeom>
          <a:ln w="50800">
            <a:solidFill>
              <a:schemeClr val="accent2"/>
            </a:solidFill>
            <a:round/>
            <a:headEnd type="none" w="med" len="med"/>
            <a:tailEnd type="triangle" w="med" len="med"/>
          </a:ln>
        </p:spPr>
        <p:txBody>
          <a:bodyPr wrap="none" anchor="ctr"/>
          <a:lstStyle/>
          <a:p>
            <a:endParaRPr lang="en-US"/>
          </a:p>
        </p:txBody>
      </p:sp>
      <p:sp useBgFill="1">
        <p:nvSpPr>
          <p:cNvPr id="19" name="Line 11"/>
          <p:cNvSpPr>
            <a:spLocks noChangeShapeType="1"/>
          </p:cNvSpPr>
          <p:nvPr/>
        </p:nvSpPr>
        <p:spPr bwMode="auto">
          <a:xfrm>
            <a:off x="5879265" y="4114800"/>
            <a:ext cx="0" cy="452437"/>
          </a:xfrm>
          <a:prstGeom prst="line">
            <a:avLst/>
          </a:prstGeom>
          <a:ln w="50800">
            <a:solidFill>
              <a:schemeClr val="tx1"/>
            </a:solidFill>
            <a:round/>
            <a:headEnd type="triangle" w="med" len="med"/>
            <a:tailEnd type="none" w="med" len="med"/>
          </a:ln>
        </p:spPr>
        <p:txBody>
          <a:bodyPr wrap="none" anchor="ctr"/>
          <a:lstStyle/>
          <a:p>
            <a:endParaRPr lang="en-US"/>
          </a:p>
        </p:txBody>
      </p:sp>
      <p:sp>
        <p:nvSpPr>
          <p:cNvPr id="137224" name="Rectangle 19"/>
          <p:cNvSpPr>
            <a:spLocks noChangeArrowheads="1"/>
          </p:cNvSpPr>
          <p:nvPr/>
        </p:nvSpPr>
        <p:spPr bwMode="auto">
          <a:xfrm>
            <a:off x="6600825" y="3657600"/>
            <a:ext cx="1704975" cy="168275"/>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137225" name="Rectangle 18"/>
          <p:cNvSpPr>
            <a:spLocks noChangeArrowheads="1"/>
          </p:cNvSpPr>
          <p:nvPr/>
        </p:nvSpPr>
        <p:spPr bwMode="auto">
          <a:xfrm>
            <a:off x="8229600" y="3505200"/>
            <a:ext cx="171450" cy="433388"/>
          </a:xfrm>
          <a:prstGeom prst="rect">
            <a:avLst/>
          </a:prstGeom>
          <a:solidFill>
            <a:srgbClr val="96969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229725434"/>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extLst>
              <p:ext uri="{D42A27DB-BD31-4B8C-83A1-F6EECF244321}">
                <p14:modId xmlns:p14="http://schemas.microsoft.com/office/powerpoint/2010/main" val="2671386663"/>
              </p:ext>
            </p:extLst>
          </p:nvPr>
        </p:nvGraphicFramePr>
        <p:xfrm>
          <a:off x="425667" y="308562"/>
          <a:ext cx="8080375" cy="5572192"/>
        </p:xfrm>
        <a:graphic>
          <a:graphicData uri="http://schemas.openxmlformats.org/presentationml/2006/ole">
            <mc:AlternateContent xmlns:mc="http://schemas.openxmlformats.org/markup-compatibility/2006">
              <mc:Choice xmlns:v="urn:schemas-microsoft-com:vml" Requires="v">
                <p:oleObj spid="_x0000_s8202" name="Photo House" r:id="rId3" imgW="9363475" imgH="6455677" progId="">
                  <p:embed/>
                </p:oleObj>
              </mc:Choice>
              <mc:Fallback>
                <p:oleObj name="Photo House" r:id="rId3" imgW="9363475" imgH="6455677" progId="">
                  <p:embed/>
                  <p:pic>
                    <p:nvPicPr>
                      <p:cNvPr id="0" name="Object 4"/>
                      <p:cNvPicPr>
                        <a:picLocks noGrp="1"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425667" y="308562"/>
                        <a:ext cx="8080375" cy="5572192"/>
                      </a:xfrm>
                      <a:prstGeom prst="rect">
                        <a:avLst/>
                      </a:prstGeom>
                      <a:noFill/>
                      <a:ln>
                        <a:noFill/>
                      </a:ln>
                    </p:spPr>
                  </p:pic>
                </p:oleObj>
              </mc:Fallback>
            </mc:AlternateContent>
          </a:graphicData>
        </a:graphic>
      </p:graphicFrame>
      <p:sp>
        <p:nvSpPr>
          <p:cNvPr id="10" name="Rectangle 9"/>
          <p:cNvSpPr/>
          <p:nvPr/>
        </p:nvSpPr>
        <p:spPr>
          <a:xfrm>
            <a:off x="5884476" y="4758741"/>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8776" y="2125900"/>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5311" y="3442321"/>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
        <p:nvSpPr>
          <p:cNvPr id="12" name="TextBox 11"/>
          <p:cNvSpPr txBox="1"/>
          <p:nvPr/>
        </p:nvSpPr>
        <p:spPr>
          <a:xfrm>
            <a:off x="3314700" y="793922"/>
            <a:ext cx="2282064" cy="461665"/>
          </a:xfrm>
          <a:prstGeom prst="rect">
            <a:avLst/>
          </a:prstGeom>
          <a:solidFill>
            <a:schemeClr val="bg1"/>
          </a:solidFill>
        </p:spPr>
        <p:txBody>
          <a:bodyPr wrap="square" rtlCol="0">
            <a:spAutoFit/>
          </a:bodyPr>
          <a:lstStyle/>
          <a:p>
            <a:pPr algn="ctr"/>
            <a:r>
              <a:rPr lang="en-US" dirty="0">
                <a:solidFill>
                  <a:schemeClr val="bg2"/>
                </a:solidFill>
              </a:rPr>
              <a:t>32” </a:t>
            </a:r>
            <a:r>
              <a:rPr lang="en-US" dirty="0" smtClean="0">
                <a:solidFill>
                  <a:schemeClr val="bg2"/>
                </a:solidFill>
              </a:rPr>
              <a:t>clear min.</a:t>
            </a:r>
            <a:endParaRPr lang="en-US" dirty="0">
              <a:solidFill>
                <a:schemeClr val="bg2"/>
              </a:solidFill>
            </a:endParaRPr>
          </a:p>
        </p:txBody>
      </p:sp>
      <p:sp>
        <p:nvSpPr>
          <p:cNvPr id="13" name="Rectangle 12"/>
          <p:cNvSpPr/>
          <p:nvPr/>
        </p:nvSpPr>
        <p:spPr>
          <a:xfrm>
            <a:off x="3972911" y="1897027"/>
            <a:ext cx="2017989"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056736"/>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509"/>
          <a:stretch/>
        </p:blipFill>
        <p:spPr>
          <a:xfrm>
            <a:off x="512684" y="378374"/>
            <a:ext cx="8076735" cy="5927834"/>
          </a:xfrm>
        </p:spPr>
      </p:pic>
      <p:sp>
        <p:nvSpPr>
          <p:cNvPr id="5" name="TextBox 4"/>
          <p:cNvSpPr txBox="1"/>
          <p:nvPr/>
        </p:nvSpPr>
        <p:spPr>
          <a:xfrm>
            <a:off x="3673367" y="573208"/>
            <a:ext cx="1835567" cy="461665"/>
          </a:xfrm>
          <a:prstGeom prst="rect">
            <a:avLst/>
          </a:prstGeom>
          <a:noFill/>
        </p:spPr>
        <p:txBody>
          <a:bodyPr wrap="none" rtlCol="0">
            <a:spAutoFit/>
          </a:bodyPr>
          <a:lstStyle/>
          <a:p>
            <a:r>
              <a:rPr lang="en-US" dirty="0" smtClean="0">
                <a:solidFill>
                  <a:schemeClr val="bg2"/>
                </a:solidFill>
              </a:rPr>
              <a:t>4’ wide door</a:t>
            </a:r>
            <a:endParaRPr lang="en-US" dirty="0">
              <a:solidFill>
                <a:schemeClr val="bg2"/>
              </a:solidFill>
            </a:endParaRPr>
          </a:p>
        </p:txBody>
      </p:sp>
      <p:sp>
        <p:nvSpPr>
          <p:cNvPr id="6" name="TextBox 5"/>
          <p:cNvSpPr txBox="1"/>
          <p:nvPr/>
        </p:nvSpPr>
        <p:spPr>
          <a:xfrm>
            <a:off x="3657948" y="1182415"/>
            <a:ext cx="1435008" cy="830997"/>
          </a:xfrm>
          <a:prstGeom prst="rect">
            <a:avLst/>
          </a:prstGeom>
          <a:solidFill>
            <a:schemeClr val="bg1"/>
          </a:solidFill>
        </p:spPr>
        <p:txBody>
          <a:bodyPr wrap="none" rtlCol="0">
            <a:spAutoFit/>
          </a:bodyPr>
          <a:lstStyle/>
          <a:p>
            <a:r>
              <a:rPr lang="en-US" dirty="0">
                <a:solidFill>
                  <a:schemeClr val="bg2"/>
                </a:solidFill>
              </a:rPr>
              <a:t>32” clear</a:t>
            </a:r>
          </a:p>
          <a:p>
            <a:r>
              <a:rPr lang="en-US" dirty="0">
                <a:solidFill>
                  <a:schemeClr val="bg2"/>
                </a:solidFill>
              </a:rPr>
              <a:t>minimum</a:t>
            </a:r>
          </a:p>
        </p:txBody>
      </p:sp>
      <p:sp>
        <p:nvSpPr>
          <p:cNvPr id="7" name="Rectangle 6"/>
          <p:cNvSpPr/>
          <p:nvPr/>
        </p:nvSpPr>
        <p:spPr>
          <a:xfrm>
            <a:off x="5943599" y="5265684"/>
            <a:ext cx="220717" cy="583324"/>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57899" y="2632843"/>
            <a:ext cx="106417" cy="2632841"/>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15311" y="3442321"/>
            <a:ext cx="3105806" cy="3046988"/>
          </a:xfrm>
          <a:prstGeom prst="rect">
            <a:avLst/>
          </a:prstGeom>
          <a:noFill/>
        </p:spPr>
        <p:txBody>
          <a:bodyPr wrap="square" rtlCol="0">
            <a:spAutoFit/>
          </a:bodyPr>
          <a:lstStyle/>
          <a:p>
            <a:r>
              <a:rPr lang="en-US" sz="3200" b="1" dirty="0" smtClean="0">
                <a:solidFill>
                  <a:schemeClr val="bg2"/>
                </a:solidFill>
              </a:rPr>
              <a:t>May not project more than 4” into the REQUIRED minimum clear width of 32”.</a:t>
            </a:r>
            <a:endParaRPr lang="en-US" sz="3200" b="1" dirty="0">
              <a:solidFill>
                <a:schemeClr val="bg2"/>
              </a:solidFill>
            </a:endParaRPr>
          </a:p>
        </p:txBody>
      </p:sp>
      <p:sp>
        <p:nvSpPr>
          <p:cNvPr id="11" name="Rectangle 10"/>
          <p:cNvSpPr/>
          <p:nvPr/>
        </p:nvSpPr>
        <p:spPr>
          <a:xfrm>
            <a:off x="5234152" y="2380593"/>
            <a:ext cx="819805" cy="1061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776013"/>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983389" y="500535"/>
            <a:ext cx="7229475" cy="2438400"/>
          </a:xfrm>
          <a:prstGeom prst="rect">
            <a:avLst/>
          </a:prstGeom>
          <a:noFill/>
          <a:ln w="9525">
            <a:noFill/>
            <a:miter lim="800000"/>
            <a:headEnd/>
            <a:tailEnd/>
          </a:ln>
        </p:spPr>
      </p:pic>
      <p:pic>
        <p:nvPicPr>
          <p:cNvPr id="36868" name="Picture 4"/>
          <p:cNvPicPr>
            <a:picLocks noChangeAspect="1" noChangeArrowheads="1"/>
          </p:cNvPicPr>
          <p:nvPr/>
        </p:nvPicPr>
        <p:blipFill>
          <a:blip r:embed="rId3" cstate="print"/>
          <a:srcRect t="4525"/>
          <a:stretch>
            <a:fillRect/>
          </a:stretch>
        </p:blipFill>
        <p:spPr bwMode="auto">
          <a:xfrm>
            <a:off x="1002093" y="2699002"/>
            <a:ext cx="7143750" cy="2055235"/>
          </a:xfrm>
          <a:prstGeom prst="rect">
            <a:avLst/>
          </a:prstGeom>
          <a:noFill/>
          <a:ln w="9525">
            <a:noFill/>
            <a:miter lim="800000"/>
            <a:headEnd/>
            <a:tailEnd/>
          </a:ln>
        </p:spPr>
      </p:pic>
      <p:pic>
        <p:nvPicPr>
          <p:cNvPr id="36870" name="Picture 6"/>
          <p:cNvPicPr>
            <a:picLocks noChangeAspect="1" noChangeArrowheads="1"/>
          </p:cNvPicPr>
          <p:nvPr/>
        </p:nvPicPr>
        <p:blipFill>
          <a:blip r:embed="rId4" cstate="print"/>
          <a:srcRect t="2859" b="66418"/>
          <a:stretch>
            <a:fillRect/>
          </a:stretch>
        </p:blipFill>
        <p:spPr bwMode="auto">
          <a:xfrm>
            <a:off x="1011679" y="4615485"/>
            <a:ext cx="7429500" cy="1340285"/>
          </a:xfrm>
          <a:prstGeom prst="rect">
            <a:avLst/>
          </a:prstGeom>
          <a:noFill/>
          <a:ln w="9525">
            <a:noFill/>
            <a:miter lim="800000"/>
            <a:headEnd/>
            <a:tailEnd/>
          </a:ln>
        </p:spPr>
      </p:pic>
      <p:cxnSp>
        <p:nvCxnSpPr>
          <p:cNvPr id="11" name="Straight Connector 10"/>
          <p:cNvCxnSpPr/>
          <p:nvPr/>
        </p:nvCxnSpPr>
        <p:spPr>
          <a:xfrm>
            <a:off x="3581930" y="2363638"/>
            <a:ext cx="1438644"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43286" y="2050211"/>
            <a:ext cx="177310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42984"/>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t="32721"/>
          <a:stretch>
            <a:fillRect/>
          </a:stretch>
        </p:blipFill>
        <p:spPr bwMode="auto">
          <a:xfrm>
            <a:off x="786210" y="1766169"/>
            <a:ext cx="7429500" cy="2935020"/>
          </a:xfrm>
          <a:prstGeom prst="rect">
            <a:avLst/>
          </a:prstGeom>
          <a:noFill/>
          <a:ln w="9525">
            <a:noFill/>
            <a:miter lim="800000"/>
            <a:headEnd/>
            <a:tailEnd/>
          </a:ln>
        </p:spPr>
      </p:pic>
    </p:spTree>
    <p:extLst>
      <p:ext uri="{BB962C8B-B14F-4D97-AF65-F5344CB8AC3E}">
        <p14:creationId xmlns:p14="http://schemas.microsoft.com/office/powerpoint/2010/main" val="1797238693"/>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Lori Greene, AHC/CDC, CCPR, FDAI</a:t>
            </a:r>
            <a:endParaRPr lang="en-US" dirty="0"/>
          </a:p>
        </p:txBody>
      </p:sp>
      <p:sp>
        <p:nvSpPr>
          <p:cNvPr id="3" name="Content Placeholder 2"/>
          <p:cNvSpPr>
            <a:spLocks noGrp="1"/>
          </p:cNvSpPr>
          <p:nvPr>
            <p:ph idx="1"/>
          </p:nvPr>
        </p:nvSpPr>
        <p:spPr>
          <a:xfrm>
            <a:off x="457200" y="1673340"/>
            <a:ext cx="5119141" cy="4151514"/>
          </a:xfrm>
        </p:spPr>
        <p:txBody>
          <a:bodyPr/>
          <a:lstStyle/>
          <a:p>
            <a:pPr marL="346075" lvl="1" indent="-346075">
              <a:buFont typeface="Arial" pitchFamily="34" charset="0"/>
              <a:buChar char="•"/>
            </a:pPr>
            <a:r>
              <a:rPr lang="en-US" sz="2400" dirty="0"/>
              <a:t>Manager, Codes &amp; Resources</a:t>
            </a:r>
          </a:p>
          <a:p>
            <a:pPr marL="346075" lvl="1" indent="-346075">
              <a:buFont typeface="Arial" pitchFamily="34" charset="0"/>
              <a:buChar char="•"/>
            </a:pPr>
            <a:r>
              <a:rPr lang="en-US" sz="2400" dirty="0"/>
              <a:t>25+ years in the industry</a:t>
            </a:r>
          </a:p>
          <a:p>
            <a:pPr marL="346075" lvl="1" indent="-346075">
              <a:buFont typeface="Arial" pitchFamily="34" charset="0"/>
              <a:buChar char="•"/>
            </a:pPr>
            <a:r>
              <a:rPr lang="en-US" sz="2400" dirty="0" smtClean="0"/>
              <a:t>19 </a:t>
            </a:r>
            <a:r>
              <a:rPr lang="en-US" sz="2400" dirty="0"/>
              <a:t>years with </a:t>
            </a:r>
            <a:r>
              <a:rPr lang="en-US" sz="2400" dirty="0" err="1"/>
              <a:t>Allegion</a:t>
            </a:r>
            <a:r>
              <a:rPr lang="en-US" sz="2400" dirty="0"/>
              <a:t> / IRST / rep</a:t>
            </a:r>
          </a:p>
          <a:p>
            <a:pPr marL="346075" lvl="1" indent="-346075">
              <a:buFont typeface="Arial" pitchFamily="34" charset="0"/>
              <a:buChar char="•"/>
            </a:pPr>
            <a:r>
              <a:rPr lang="en-US" sz="2400" dirty="0"/>
              <a:t>Previous Positions</a:t>
            </a:r>
          </a:p>
          <a:p>
            <a:pPr marL="631825" lvl="2" indent="-285750">
              <a:buFont typeface="Arial" pitchFamily="34" charset="0"/>
              <a:buChar char="•"/>
            </a:pPr>
            <a:r>
              <a:rPr lang="en-US" sz="2400" dirty="0"/>
              <a:t>Spec Team Lead –  New England </a:t>
            </a:r>
          </a:p>
          <a:p>
            <a:pPr marL="631825" lvl="2" indent="-285750">
              <a:buFont typeface="Arial" pitchFamily="34" charset="0"/>
              <a:buChar char="•"/>
            </a:pPr>
            <a:r>
              <a:rPr lang="en-US" sz="2400" dirty="0" err="1"/>
              <a:t>Specwriter</a:t>
            </a:r>
            <a:endParaRPr lang="en-US" sz="2400" dirty="0"/>
          </a:p>
          <a:p>
            <a:pPr marL="631825" lvl="2" indent="-285750">
              <a:buFont typeface="Arial" pitchFamily="34" charset="0"/>
              <a:buChar char="•"/>
            </a:pPr>
            <a:r>
              <a:rPr lang="en-US" sz="2400" dirty="0"/>
              <a:t>Customer Service / Tech Support for manufacturer’s rep</a:t>
            </a:r>
          </a:p>
        </p:txBody>
      </p:sp>
      <p:pic>
        <p:nvPicPr>
          <p:cNvPr id="4" name="Picture 3" descr="Lori Purple 2.jpg"/>
          <p:cNvPicPr>
            <a:picLocks noChangeAspect="1"/>
          </p:cNvPicPr>
          <p:nvPr/>
        </p:nvPicPr>
        <p:blipFill>
          <a:blip r:embed="rId3" cstate="print"/>
          <a:stretch>
            <a:fillRect/>
          </a:stretch>
        </p:blipFill>
        <p:spPr>
          <a:xfrm>
            <a:off x="5718742" y="1604211"/>
            <a:ext cx="2719778" cy="4162926"/>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cstate="print"/>
          <a:srcRect t="2028"/>
          <a:stretch/>
        </p:blipFill>
        <p:spPr bwMode="auto">
          <a:xfrm>
            <a:off x="19050" y="342900"/>
            <a:ext cx="9124950" cy="5533769"/>
          </a:xfrm>
          <a:prstGeom prst="rect">
            <a:avLst/>
          </a:prstGeom>
          <a:noFill/>
          <a:ln w="9525">
            <a:noFill/>
            <a:miter lim="800000"/>
            <a:headEnd/>
            <a:tailEnd/>
          </a:ln>
        </p:spPr>
      </p:pic>
    </p:spTree>
    <p:extLst>
      <p:ext uri="{BB962C8B-B14F-4D97-AF65-F5344CB8AC3E}">
        <p14:creationId xmlns:p14="http://schemas.microsoft.com/office/powerpoint/2010/main" val="3542556480"/>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 y="1565689"/>
            <a:ext cx="9144000" cy="3462144"/>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Maneuvering Clearance</a:t>
            </a:r>
            <a:endParaRPr lang="en-US" dirty="0"/>
          </a:p>
        </p:txBody>
      </p:sp>
    </p:spTree>
    <p:extLst>
      <p:ext uri="{BB962C8B-B14F-4D97-AF65-F5344CB8AC3E}">
        <p14:creationId xmlns:p14="http://schemas.microsoft.com/office/powerpoint/2010/main" val="1914890769"/>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b="357"/>
          <a:stretch>
            <a:fillRect/>
          </a:stretch>
        </p:blipFill>
        <p:spPr bwMode="auto">
          <a:xfrm>
            <a:off x="752475" y="376685"/>
            <a:ext cx="7639050" cy="5713565"/>
          </a:xfrm>
          <a:prstGeom prst="rect">
            <a:avLst/>
          </a:prstGeom>
          <a:noFill/>
          <a:ln w="9525">
            <a:noFill/>
            <a:miter lim="800000"/>
            <a:headEnd/>
            <a:tailEnd/>
          </a:ln>
        </p:spPr>
      </p:pic>
    </p:spTree>
    <p:extLst>
      <p:ext uri="{BB962C8B-B14F-4D97-AF65-F5344CB8AC3E}">
        <p14:creationId xmlns:p14="http://schemas.microsoft.com/office/powerpoint/2010/main" val="840719511"/>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t="353"/>
          <a:stretch>
            <a:fillRect/>
          </a:stretch>
        </p:blipFill>
        <p:spPr bwMode="auto">
          <a:xfrm>
            <a:off x="947738" y="402012"/>
            <a:ext cx="7248525" cy="6102981"/>
          </a:xfrm>
          <a:prstGeom prst="rect">
            <a:avLst/>
          </a:prstGeom>
          <a:noFill/>
          <a:ln w="9525">
            <a:noFill/>
            <a:miter lim="800000"/>
            <a:headEnd/>
            <a:tailEnd/>
          </a:ln>
        </p:spPr>
      </p:pic>
    </p:spTree>
    <p:extLst>
      <p:ext uri="{BB962C8B-B14F-4D97-AF65-F5344CB8AC3E}">
        <p14:creationId xmlns:p14="http://schemas.microsoft.com/office/powerpoint/2010/main" val="4197858684"/>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828565" y="372781"/>
            <a:ext cx="7200900" cy="2276475"/>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l="8668" r="21907"/>
          <a:stretch>
            <a:fillRect/>
          </a:stretch>
        </p:blipFill>
        <p:spPr bwMode="auto">
          <a:xfrm rot="5400000">
            <a:off x="3181850" y="1926792"/>
            <a:ext cx="3908121" cy="5353050"/>
          </a:xfrm>
          <a:prstGeom prst="rect">
            <a:avLst/>
          </a:prstGeom>
          <a:noFill/>
          <a:ln w="9525">
            <a:noFill/>
            <a:miter lim="800000"/>
            <a:headEnd/>
            <a:tailEnd/>
          </a:ln>
        </p:spPr>
      </p:pic>
    </p:spTree>
    <p:extLst>
      <p:ext uri="{BB962C8B-B14F-4D97-AF65-F5344CB8AC3E}">
        <p14:creationId xmlns:p14="http://schemas.microsoft.com/office/powerpoint/2010/main" val="3602905738"/>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077636" y="335820"/>
            <a:ext cx="7019925" cy="2133600"/>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b="21879"/>
          <a:stretch>
            <a:fillRect/>
          </a:stretch>
        </p:blipFill>
        <p:spPr bwMode="auto">
          <a:xfrm>
            <a:off x="1752600" y="2469420"/>
            <a:ext cx="7391400" cy="4114865"/>
          </a:xfrm>
          <a:prstGeom prst="rect">
            <a:avLst/>
          </a:prstGeom>
          <a:noFill/>
          <a:ln w="9525">
            <a:noFill/>
            <a:miter lim="800000"/>
            <a:headEnd/>
            <a:tailEnd/>
          </a:ln>
        </p:spPr>
      </p:pic>
    </p:spTree>
    <p:extLst>
      <p:ext uri="{BB962C8B-B14F-4D97-AF65-F5344CB8AC3E}">
        <p14:creationId xmlns:p14="http://schemas.microsoft.com/office/powerpoint/2010/main" val="420008841"/>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descr="http://idighardware.com/wordpress/wp-content/uploads/2012/09/Deep-Reve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57" y="709449"/>
            <a:ext cx="3821972" cy="5090400"/>
          </a:xfrm>
          <a:prstGeom prst="rect">
            <a:avLst/>
          </a:prstGeom>
          <a:noFill/>
          <a:ln>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00" name="Picture 4" descr="http://idighardware.com/wordpress/wp-content/uploads/2012/09/Deep-Revea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974" y="1488911"/>
            <a:ext cx="4706704" cy="3531475"/>
          </a:xfrm>
          <a:prstGeom prst="rect">
            <a:avLst/>
          </a:prstGeom>
          <a:noFill/>
          <a:ln>
            <a:solidFill>
              <a:schemeClr val="tx1"/>
            </a:solid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167066"/>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077636" y="335820"/>
            <a:ext cx="7019925" cy="2133600"/>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b="21879"/>
          <a:stretch>
            <a:fillRect/>
          </a:stretch>
        </p:blipFill>
        <p:spPr bwMode="auto">
          <a:xfrm>
            <a:off x="1752600" y="2469420"/>
            <a:ext cx="7391400" cy="4114865"/>
          </a:xfrm>
          <a:prstGeom prst="rect">
            <a:avLst/>
          </a:prstGeom>
          <a:noFill/>
          <a:ln w="9525">
            <a:noFill/>
            <a:miter lim="800000"/>
            <a:headEnd/>
            <a:tailEnd/>
          </a:ln>
        </p:spPr>
      </p:pic>
    </p:spTree>
    <p:extLst>
      <p:ext uri="{BB962C8B-B14F-4D97-AF65-F5344CB8AC3E}">
        <p14:creationId xmlns:p14="http://schemas.microsoft.com/office/powerpoint/2010/main" val="3377885201"/>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Thresholds</a:t>
            </a:r>
            <a:endParaRPr lang="en-US" dirty="0"/>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P38</a:t>
            </a:r>
            <a:endParaRPr lang="en-US" dirty="0"/>
          </a:p>
        </p:txBody>
      </p:sp>
    </p:spTree>
    <p:extLst>
      <p:ext uri="{BB962C8B-B14F-4D97-AF65-F5344CB8AC3E}">
        <p14:creationId xmlns:p14="http://schemas.microsoft.com/office/powerpoint/2010/main" val="1865208545"/>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cstate="print"/>
          <a:srcRect/>
          <a:stretch>
            <a:fillRect/>
          </a:stretch>
        </p:blipFill>
        <p:spPr bwMode="auto">
          <a:xfrm>
            <a:off x="766566" y="777748"/>
            <a:ext cx="7410450" cy="3152775"/>
          </a:xfrm>
          <a:prstGeom prst="rect">
            <a:avLst/>
          </a:prstGeom>
          <a:noFill/>
          <a:ln w="9525">
            <a:noFill/>
            <a:miter lim="800000"/>
            <a:headEnd/>
            <a:tailEnd/>
          </a:ln>
        </p:spPr>
      </p:pic>
      <p:sp>
        <p:nvSpPr>
          <p:cNvPr id="7" name="Rectangle 4"/>
          <p:cNvSpPr>
            <a:spLocks noChangeArrowheads="1"/>
          </p:cNvSpPr>
          <p:nvPr/>
        </p:nvSpPr>
        <p:spPr bwMode="auto">
          <a:xfrm>
            <a:off x="2796675" y="4218751"/>
            <a:ext cx="3560762" cy="917575"/>
          </a:xfrm>
          <a:prstGeom prst="rect">
            <a:avLst/>
          </a:prstGeom>
          <a:solidFill>
            <a:schemeClr val="bg1"/>
          </a:solidFill>
          <a:ln w="25400">
            <a:solidFill>
              <a:srgbClr val="FF0000"/>
            </a:solidFill>
            <a:miter lim="800000"/>
            <a:headEnd/>
            <a:tailEnd/>
          </a:ln>
        </p:spPr>
        <p:txBody>
          <a:bodyPr wrap="none" anchor="ctr"/>
          <a:lstStyle/>
          <a:p>
            <a:endParaRPr lang="en-US"/>
          </a:p>
        </p:txBody>
      </p:sp>
      <p:pic>
        <p:nvPicPr>
          <p:cNvPr id="8" name="Picture 5"/>
          <p:cNvPicPr>
            <a:picLocks noChangeArrowheads="1"/>
          </p:cNvPicPr>
          <p:nvPr/>
        </p:nvPicPr>
        <p:blipFill>
          <a:blip r:embed="rId3" cstate="print"/>
          <a:srcRect r="5893" b="34656"/>
          <a:stretch>
            <a:fillRect/>
          </a:stretch>
        </p:blipFill>
        <p:spPr bwMode="auto">
          <a:xfrm>
            <a:off x="2969712" y="4461638"/>
            <a:ext cx="3219450" cy="392113"/>
          </a:xfrm>
          <a:prstGeom prst="rect">
            <a:avLst/>
          </a:prstGeom>
          <a:noFill/>
          <a:ln w="12700">
            <a:noFill/>
            <a:miter lim="800000"/>
            <a:headEnd/>
            <a:tailEnd/>
          </a:ln>
        </p:spPr>
      </p:pic>
      <p:sp>
        <p:nvSpPr>
          <p:cNvPr id="9" name="Rectangle 6"/>
          <p:cNvSpPr>
            <a:spLocks noChangeArrowheads="1"/>
          </p:cNvSpPr>
          <p:nvPr/>
        </p:nvSpPr>
        <p:spPr bwMode="auto">
          <a:xfrm>
            <a:off x="4065087" y="4691826"/>
            <a:ext cx="1120501" cy="335989"/>
          </a:xfrm>
          <a:prstGeom prst="rect">
            <a:avLst/>
          </a:prstGeom>
          <a:noFill/>
          <a:ln w="12700">
            <a:noFill/>
            <a:miter lim="800000"/>
            <a:headEnd/>
            <a:tailEnd/>
          </a:ln>
        </p:spPr>
        <p:txBody>
          <a:bodyPr wrap="none" lIns="90488" tIns="44450" rIns="90488" bIns="44450">
            <a:spAutoFit/>
          </a:bodyPr>
          <a:lstStyle/>
          <a:p>
            <a:pPr eaLnBrk="0" hangingPunct="0"/>
            <a:r>
              <a:rPr lang="en-US" sz="1600" b="1" dirty="0">
                <a:latin typeface="Century Gothic" pitchFamily="34" charset="0"/>
              </a:rPr>
              <a:t>Threshold</a:t>
            </a:r>
          </a:p>
        </p:txBody>
      </p:sp>
      <p:sp>
        <p:nvSpPr>
          <p:cNvPr id="10" name="Rectangle 7"/>
          <p:cNvSpPr>
            <a:spLocks noChangeArrowheads="1"/>
          </p:cNvSpPr>
          <p:nvPr/>
        </p:nvSpPr>
        <p:spPr bwMode="auto">
          <a:xfrm>
            <a:off x="1458412" y="5198238"/>
            <a:ext cx="6289675" cy="1012825"/>
          </a:xfrm>
          <a:prstGeom prst="rect">
            <a:avLst/>
          </a:prstGeom>
          <a:solidFill>
            <a:schemeClr val="bg1"/>
          </a:solidFill>
          <a:ln w="25400">
            <a:solidFill>
              <a:srgbClr val="FF0000"/>
            </a:solidFill>
            <a:miter lim="800000"/>
            <a:headEnd/>
            <a:tailEnd/>
          </a:ln>
        </p:spPr>
        <p:txBody>
          <a:bodyPr wrap="none" anchor="ctr"/>
          <a:lstStyle/>
          <a:p>
            <a:endParaRPr lang="en-US"/>
          </a:p>
        </p:txBody>
      </p:sp>
      <p:pic>
        <p:nvPicPr>
          <p:cNvPr id="11" name="Picture 8"/>
          <p:cNvPicPr>
            <a:picLocks noChangeArrowheads="1"/>
          </p:cNvPicPr>
          <p:nvPr/>
        </p:nvPicPr>
        <p:blipFill>
          <a:blip r:embed="rId4" cstate="print"/>
          <a:srcRect l="7292" b="39565"/>
          <a:stretch>
            <a:fillRect/>
          </a:stretch>
        </p:blipFill>
        <p:spPr bwMode="auto">
          <a:xfrm>
            <a:off x="1587000" y="5353813"/>
            <a:ext cx="5992812" cy="528638"/>
          </a:xfrm>
          <a:prstGeom prst="rect">
            <a:avLst/>
          </a:prstGeom>
          <a:noFill/>
          <a:ln w="12700">
            <a:noFill/>
            <a:miter lim="800000"/>
            <a:headEnd/>
            <a:tailEnd/>
          </a:ln>
        </p:spPr>
      </p:pic>
      <p:sp>
        <p:nvSpPr>
          <p:cNvPr id="12" name="Rectangle 9"/>
          <p:cNvSpPr>
            <a:spLocks noChangeArrowheads="1"/>
          </p:cNvSpPr>
          <p:nvPr/>
        </p:nvSpPr>
        <p:spPr bwMode="auto">
          <a:xfrm>
            <a:off x="4236537" y="5776088"/>
            <a:ext cx="766236" cy="335989"/>
          </a:xfrm>
          <a:prstGeom prst="rect">
            <a:avLst/>
          </a:prstGeom>
          <a:noFill/>
          <a:ln w="12700">
            <a:noFill/>
            <a:miter lim="800000"/>
            <a:headEnd/>
            <a:tailEnd/>
          </a:ln>
        </p:spPr>
        <p:txBody>
          <a:bodyPr wrap="none" lIns="90488" tIns="44450" rIns="90488" bIns="44450">
            <a:spAutoFit/>
          </a:bodyPr>
          <a:lstStyle/>
          <a:p>
            <a:pPr eaLnBrk="0" hangingPunct="0"/>
            <a:r>
              <a:rPr lang="en-US" sz="1600" b="1" dirty="0">
                <a:latin typeface="Century Gothic" pitchFamily="34" charset="0"/>
              </a:rPr>
              <a:t>Ramp</a:t>
            </a:r>
          </a:p>
        </p:txBody>
      </p:sp>
    </p:spTree>
    <p:extLst>
      <p:ext uri="{BB962C8B-B14F-4D97-AF65-F5344CB8AC3E}">
        <p14:creationId xmlns:p14="http://schemas.microsoft.com/office/powerpoint/2010/main" val="3133177592"/>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iDigHardware</a:t>
            </a:r>
            <a:r>
              <a:rPr lang="en-US" dirty="0" smtClean="0"/>
              <a:t> / iHateHardware.com</a:t>
            </a:r>
            <a:endParaRPr lang="en-US" dirty="0"/>
          </a:p>
        </p:txBody>
      </p:sp>
      <p:grpSp>
        <p:nvGrpSpPr>
          <p:cNvPr id="3" name="Group 2"/>
          <p:cNvGrpSpPr/>
          <p:nvPr/>
        </p:nvGrpSpPr>
        <p:grpSpPr>
          <a:xfrm>
            <a:off x="-1" y="1084630"/>
            <a:ext cx="9148764" cy="8090137"/>
            <a:chOff x="-1" y="1084630"/>
            <a:chExt cx="9148764" cy="8090137"/>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851" r="3059" b="16922"/>
            <a:stretch/>
          </p:blipFill>
          <p:spPr bwMode="auto">
            <a:xfrm>
              <a:off x="-1" y="5399425"/>
              <a:ext cx="9139238" cy="377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557" r="2937" b="6415"/>
            <a:stretch/>
          </p:blipFill>
          <p:spPr bwMode="auto">
            <a:xfrm>
              <a:off x="4763" y="1084630"/>
              <a:ext cx="9144000" cy="4344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8384162" y="179070"/>
            <a:ext cx="561372" cy="461665"/>
          </a:xfrm>
          <a:prstGeom prst="rect">
            <a:avLst/>
          </a:prstGeom>
          <a:noFill/>
        </p:spPr>
        <p:txBody>
          <a:bodyPr wrap="none" rtlCol="0">
            <a:spAutoFit/>
          </a:bodyPr>
          <a:lstStyle/>
          <a:p>
            <a:r>
              <a:rPr lang="en-US" dirty="0" smtClean="0"/>
              <a:t>P4</a:t>
            </a:r>
            <a:endParaRPr lang="en-US" dirty="0"/>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838614" y="1367000"/>
            <a:ext cx="6226969" cy="4151313"/>
          </a:xfrm>
          <a:prstGeom prst="rect">
            <a:avLst/>
          </a:prstGeom>
          <a:ln w="50800">
            <a:solidFill>
              <a:schemeClr val="bg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547" y="1086812"/>
            <a:ext cx="4932643" cy="3288428"/>
          </a:xfrm>
          <a:prstGeom prst="rect">
            <a:avLst/>
          </a:prstGeom>
          <a:ln w="50800">
            <a:solidFill>
              <a:schemeClr val="bg1"/>
            </a:solidFill>
          </a:ln>
        </p:spPr>
      </p:pic>
    </p:spTree>
    <p:extLst>
      <p:ext uri="{BB962C8B-B14F-4D97-AF65-F5344CB8AC3E}">
        <p14:creationId xmlns:p14="http://schemas.microsoft.com/office/powerpoint/2010/main" val="2557077056"/>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Door Hardware</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P41</a:t>
            </a:r>
            <a:endParaRPr lang="en-US" dirty="0"/>
          </a:p>
        </p:txBody>
      </p:sp>
    </p:spTree>
    <p:extLst>
      <p:ext uri="{BB962C8B-B14F-4D97-AF65-F5344CB8AC3E}">
        <p14:creationId xmlns:p14="http://schemas.microsoft.com/office/powerpoint/2010/main" val="2848261417"/>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004888" y="1228725"/>
            <a:ext cx="7134225" cy="4400550"/>
          </a:xfrm>
          <a:prstGeom prst="rect">
            <a:avLst/>
          </a:prstGeom>
          <a:noFill/>
          <a:ln w="9525">
            <a:noFill/>
            <a:miter lim="800000"/>
            <a:headEnd/>
            <a:tailEnd/>
          </a:ln>
        </p:spPr>
      </p:pic>
    </p:spTree>
    <p:extLst>
      <p:ext uri="{BB962C8B-B14F-4D97-AF65-F5344CB8AC3E}">
        <p14:creationId xmlns:p14="http://schemas.microsoft.com/office/powerpoint/2010/main" val="670057666"/>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L_03A_625"/>
          <p:cNvPicPr>
            <a:picLocks noChangeAspect="1" noChangeArrowheads="1"/>
          </p:cNvPicPr>
          <p:nvPr/>
        </p:nvPicPr>
        <p:blipFill>
          <a:blip r:embed="rId2" cstate="print"/>
          <a:srcRect/>
          <a:stretch>
            <a:fillRect/>
          </a:stretch>
        </p:blipFill>
        <p:spPr bwMode="auto">
          <a:xfrm>
            <a:off x="407120" y="1903562"/>
            <a:ext cx="2781176" cy="1567543"/>
          </a:xfrm>
          <a:prstGeom prst="rect">
            <a:avLst/>
          </a:prstGeom>
          <a:noFill/>
          <a:ln w="50800">
            <a:solidFill>
              <a:schemeClr val="tx1"/>
            </a:solidFill>
            <a:miter lim="800000"/>
            <a:headEnd/>
            <a:tailEnd/>
          </a:ln>
        </p:spPr>
      </p:pic>
      <p:pic>
        <p:nvPicPr>
          <p:cNvPr id="155651" name="Picture 3" descr="L_07A_611"/>
          <p:cNvPicPr>
            <a:picLocks noChangeAspect="1" noChangeArrowheads="1"/>
          </p:cNvPicPr>
          <p:nvPr/>
        </p:nvPicPr>
        <p:blipFill>
          <a:blip r:embed="rId3" cstate="print"/>
          <a:srcRect/>
          <a:stretch>
            <a:fillRect/>
          </a:stretch>
        </p:blipFill>
        <p:spPr bwMode="auto">
          <a:xfrm>
            <a:off x="3340697" y="1903562"/>
            <a:ext cx="2362200" cy="1573213"/>
          </a:xfrm>
          <a:prstGeom prst="rect">
            <a:avLst/>
          </a:prstGeom>
          <a:noFill/>
          <a:ln w="50800">
            <a:solidFill>
              <a:schemeClr val="tx1"/>
            </a:solidFill>
            <a:miter lim="800000"/>
            <a:headEnd/>
            <a:tailEnd/>
          </a:ln>
        </p:spPr>
      </p:pic>
      <p:pic>
        <p:nvPicPr>
          <p:cNvPr id="155652" name="Picture 4" descr="L_06A_626"/>
          <p:cNvPicPr>
            <a:picLocks noChangeAspect="1" noChangeArrowheads="1"/>
          </p:cNvPicPr>
          <p:nvPr/>
        </p:nvPicPr>
        <p:blipFill>
          <a:blip r:embed="rId4" cstate="print"/>
          <a:srcRect/>
          <a:stretch>
            <a:fillRect/>
          </a:stretch>
        </p:blipFill>
        <p:spPr bwMode="auto">
          <a:xfrm>
            <a:off x="5855297" y="1903562"/>
            <a:ext cx="2819400" cy="1566863"/>
          </a:xfrm>
          <a:prstGeom prst="rect">
            <a:avLst/>
          </a:prstGeom>
          <a:noFill/>
          <a:ln w="50800">
            <a:solidFill>
              <a:schemeClr val="tx1"/>
            </a:solidFill>
            <a:miter lim="800000"/>
            <a:headEnd/>
            <a:tailEnd/>
          </a:ln>
        </p:spPr>
      </p:pic>
      <p:sp>
        <p:nvSpPr>
          <p:cNvPr id="5" name="TextBox 4"/>
          <p:cNvSpPr txBox="1"/>
          <p:nvPr/>
        </p:nvSpPr>
        <p:spPr>
          <a:xfrm>
            <a:off x="751146" y="4246310"/>
            <a:ext cx="7330190" cy="830997"/>
          </a:xfrm>
          <a:prstGeom prst="rect">
            <a:avLst/>
          </a:prstGeom>
          <a:noFill/>
        </p:spPr>
        <p:txBody>
          <a:bodyPr wrap="square" rtlCol="0">
            <a:spAutoFit/>
          </a:bodyPr>
          <a:lstStyle/>
          <a:p>
            <a:pPr algn="ctr"/>
            <a:r>
              <a:rPr lang="en-US" dirty="0" smtClean="0"/>
              <a:t>In California, the lever has to return to within ½” of the face of the door.</a:t>
            </a:r>
            <a:endParaRPr lang="en-US" dirty="0"/>
          </a:p>
        </p:txBody>
      </p:sp>
      <p:sp>
        <p:nvSpPr>
          <p:cNvPr id="6" name="Rectangle 3"/>
          <p:cNvSpPr>
            <a:spLocks noGrp="1" noChangeArrowheads="1"/>
          </p:cNvSpPr>
          <p:nvPr>
            <p:ph type="title"/>
          </p:nvPr>
        </p:nvSpPr>
        <p:spPr/>
        <p:txBody>
          <a:bodyPr/>
          <a:lstStyle/>
          <a:p>
            <a:pPr>
              <a:defRPr/>
            </a:pPr>
            <a:r>
              <a:rPr lang="en-US" dirty="0" smtClean="0"/>
              <a:t>Lever Handles</a:t>
            </a:r>
          </a:p>
        </p:txBody>
      </p:sp>
    </p:spTree>
    <p:extLst>
      <p:ext uri="{BB962C8B-B14F-4D97-AF65-F5344CB8AC3E}">
        <p14:creationId xmlns:p14="http://schemas.microsoft.com/office/powerpoint/2010/main" val="855112100"/>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9" name="Rectangle 3"/>
          <p:cNvSpPr>
            <a:spLocks noGrp="1" noChangeArrowheads="1"/>
          </p:cNvSpPr>
          <p:nvPr>
            <p:ph type="title"/>
          </p:nvPr>
        </p:nvSpPr>
        <p:spPr/>
        <p:txBody>
          <a:bodyPr/>
          <a:lstStyle/>
          <a:p>
            <a:pPr>
              <a:defRPr/>
            </a:pPr>
            <a:r>
              <a:rPr lang="en-US" dirty="0" err="1" smtClean="0"/>
              <a:t>Thumbturns</a:t>
            </a:r>
            <a:endParaRPr lang="en-US" dirty="0" smtClean="0"/>
          </a:p>
        </p:txBody>
      </p:sp>
      <p:sp>
        <p:nvSpPr>
          <p:cNvPr id="26627" name="Rectangle 4"/>
          <p:cNvSpPr>
            <a:spLocks noGrp="1" noChangeArrowheads="1"/>
          </p:cNvSpPr>
          <p:nvPr>
            <p:ph idx="1"/>
          </p:nvPr>
        </p:nvSpPr>
        <p:spPr>
          <a:xfrm>
            <a:off x="457200" y="1673340"/>
            <a:ext cx="3424687" cy="4151514"/>
          </a:xfrm>
          <a:noFill/>
        </p:spPr>
        <p:txBody>
          <a:bodyPr/>
          <a:lstStyle/>
          <a:p>
            <a:pPr marL="457200" indent="-457200">
              <a:buFont typeface="Arial" pitchFamily="34" charset="0"/>
              <a:buChar char="•"/>
            </a:pPr>
            <a:r>
              <a:rPr lang="en-US" sz="2400" dirty="0" smtClean="0"/>
              <a:t>Size is not specified by the standards.</a:t>
            </a:r>
          </a:p>
          <a:p>
            <a:pPr marL="457200" indent="-457200">
              <a:buFont typeface="Arial" pitchFamily="34" charset="0"/>
              <a:buChar char="•"/>
            </a:pPr>
            <a:r>
              <a:rPr lang="en-US" sz="2400" dirty="0" smtClean="0"/>
              <a:t>No grasping, tight pinching, or twisting the wrist.</a:t>
            </a:r>
          </a:p>
          <a:p>
            <a:pPr marL="457200" indent="-457200">
              <a:buFont typeface="Arial" pitchFamily="34" charset="0"/>
              <a:buChar char="•"/>
            </a:pPr>
            <a:r>
              <a:rPr lang="en-US" sz="2400" dirty="0" smtClean="0"/>
              <a:t>Accessibility standards are not specific.</a:t>
            </a:r>
          </a:p>
        </p:txBody>
      </p:sp>
      <p:sp>
        <p:nvSpPr>
          <p:cNvPr id="26628" name="TextBox 12"/>
          <p:cNvSpPr txBox="1">
            <a:spLocks noChangeArrowheads="1"/>
          </p:cNvSpPr>
          <p:nvPr/>
        </p:nvSpPr>
        <p:spPr bwMode="auto">
          <a:xfrm rot="-5400000">
            <a:off x="7781925" y="2274888"/>
            <a:ext cx="1504950"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GOOD</a:t>
            </a:r>
          </a:p>
        </p:txBody>
      </p:sp>
      <p:sp>
        <p:nvSpPr>
          <p:cNvPr id="26629" name="TextBox 13"/>
          <p:cNvSpPr txBox="1">
            <a:spLocks noChangeArrowheads="1"/>
          </p:cNvSpPr>
          <p:nvPr/>
        </p:nvSpPr>
        <p:spPr bwMode="auto">
          <a:xfrm rot="-5400000">
            <a:off x="8097837" y="4183063"/>
            <a:ext cx="873125"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a:t>
            </a:r>
          </a:p>
        </p:txBody>
      </p:sp>
      <p:pic>
        <p:nvPicPr>
          <p:cNvPr id="26632" name="Picture 2"/>
          <p:cNvPicPr>
            <a:picLocks noChangeAspect="1" noChangeArrowheads="1"/>
          </p:cNvPicPr>
          <p:nvPr/>
        </p:nvPicPr>
        <p:blipFill>
          <a:blip r:embed="rId2" cstate="print"/>
          <a:srcRect r="25172"/>
          <a:stretch>
            <a:fillRect/>
          </a:stretch>
        </p:blipFill>
        <p:spPr bwMode="auto">
          <a:xfrm>
            <a:off x="4114800" y="1814513"/>
            <a:ext cx="3949700" cy="1614487"/>
          </a:xfrm>
          <a:prstGeom prst="rect">
            <a:avLst/>
          </a:prstGeom>
          <a:noFill/>
          <a:ln w="25400">
            <a:solidFill>
              <a:srgbClr val="FF0000"/>
            </a:solidFill>
            <a:miter lim="800000"/>
            <a:headEnd/>
            <a:tailEnd/>
          </a:ln>
        </p:spPr>
      </p:pic>
      <p:pic>
        <p:nvPicPr>
          <p:cNvPr id="26633" name="Picture 3"/>
          <p:cNvPicPr>
            <a:picLocks noChangeAspect="1" noChangeArrowheads="1"/>
          </p:cNvPicPr>
          <p:nvPr/>
        </p:nvPicPr>
        <p:blipFill>
          <a:blip r:embed="rId3" cstate="print"/>
          <a:srcRect r="19363"/>
          <a:stretch>
            <a:fillRect/>
          </a:stretch>
        </p:blipFill>
        <p:spPr bwMode="auto">
          <a:xfrm>
            <a:off x="4017963" y="3817938"/>
            <a:ext cx="4178300" cy="1350962"/>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2475717504"/>
      </p:ext>
    </p:extLst>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9" name="Rectangle 3"/>
          <p:cNvSpPr>
            <a:spLocks noGrp="1" noChangeArrowheads="1"/>
          </p:cNvSpPr>
          <p:nvPr>
            <p:ph type="title"/>
          </p:nvPr>
        </p:nvSpPr>
        <p:spPr/>
        <p:txBody>
          <a:bodyPr/>
          <a:lstStyle/>
          <a:p>
            <a:pPr>
              <a:defRPr/>
            </a:pPr>
            <a:r>
              <a:rPr lang="en-US" dirty="0" smtClean="0"/>
              <a:t>Pulls</a:t>
            </a:r>
          </a:p>
        </p:txBody>
      </p:sp>
      <p:sp>
        <p:nvSpPr>
          <p:cNvPr id="25603" name="Rectangle 4"/>
          <p:cNvSpPr>
            <a:spLocks noGrp="1" noChangeArrowheads="1"/>
          </p:cNvSpPr>
          <p:nvPr>
            <p:ph idx="1"/>
          </p:nvPr>
        </p:nvSpPr>
        <p:spPr>
          <a:xfrm>
            <a:off x="457200" y="1673340"/>
            <a:ext cx="2993366" cy="4151514"/>
          </a:xfrm>
          <a:noFill/>
        </p:spPr>
        <p:txBody>
          <a:bodyPr/>
          <a:lstStyle/>
          <a:p>
            <a:pPr marL="457200" indent="-457200">
              <a:buFont typeface="Arial" pitchFamily="34" charset="0"/>
              <a:buChar char="•"/>
            </a:pPr>
            <a:r>
              <a:rPr lang="en-US" sz="2400" dirty="0" smtClean="0"/>
              <a:t>Projection of pull is not specified by ADA or A117.1.</a:t>
            </a:r>
          </a:p>
          <a:p>
            <a:pPr marL="457200" indent="-457200">
              <a:buFont typeface="Arial" pitchFamily="34" charset="0"/>
              <a:buChar char="•"/>
            </a:pPr>
            <a:r>
              <a:rPr lang="en-US" sz="2400" dirty="0" smtClean="0"/>
              <a:t>Pull should be open so hand can slide through.</a:t>
            </a:r>
          </a:p>
          <a:p>
            <a:pPr marL="457200" indent="-457200">
              <a:buFont typeface="Arial" pitchFamily="34" charset="0"/>
              <a:buChar char="•"/>
            </a:pPr>
            <a:r>
              <a:rPr lang="en-US" sz="2400" dirty="0" smtClean="0"/>
              <a:t>Accessibility standards are not specific.</a:t>
            </a:r>
          </a:p>
        </p:txBody>
      </p:sp>
      <p:pic>
        <p:nvPicPr>
          <p:cNvPr id="25604" name="Picture 11"/>
          <p:cNvPicPr>
            <a:picLocks noChangeAspect="1" noChangeArrowheads="1"/>
          </p:cNvPicPr>
          <p:nvPr/>
        </p:nvPicPr>
        <p:blipFill>
          <a:blip r:embed="rId2" cstate="print"/>
          <a:srcRect/>
          <a:stretch>
            <a:fillRect/>
          </a:stretch>
        </p:blipFill>
        <p:spPr bwMode="auto">
          <a:xfrm>
            <a:off x="3657600" y="1541463"/>
            <a:ext cx="4438650" cy="1968500"/>
          </a:xfrm>
          <a:prstGeom prst="rect">
            <a:avLst/>
          </a:prstGeom>
          <a:noFill/>
          <a:ln w="50800">
            <a:solidFill>
              <a:srgbClr val="FF0000"/>
            </a:solidFill>
            <a:miter lim="800000"/>
            <a:headEnd/>
            <a:tailEnd/>
          </a:ln>
        </p:spPr>
      </p:pic>
      <p:pic>
        <p:nvPicPr>
          <p:cNvPr id="25605" name="Picture 12"/>
          <p:cNvPicPr>
            <a:picLocks noChangeAspect="1" noChangeArrowheads="1"/>
          </p:cNvPicPr>
          <p:nvPr/>
        </p:nvPicPr>
        <p:blipFill>
          <a:blip r:embed="rId3" cstate="print"/>
          <a:srcRect/>
          <a:stretch>
            <a:fillRect/>
          </a:stretch>
        </p:blipFill>
        <p:spPr bwMode="auto">
          <a:xfrm>
            <a:off x="3657600" y="3802063"/>
            <a:ext cx="4438650" cy="1912937"/>
          </a:xfrm>
          <a:prstGeom prst="rect">
            <a:avLst/>
          </a:prstGeom>
          <a:noFill/>
          <a:ln w="50800">
            <a:solidFill>
              <a:srgbClr val="FF0000"/>
            </a:solidFill>
            <a:miter lim="800000"/>
            <a:headEnd/>
            <a:tailEnd/>
          </a:ln>
        </p:spPr>
      </p:pic>
      <p:sp>
        <p:nvSpPr>
          <p:cNvPr id="25606" name="TextBox 12"/>
          <p:cNvSpPr txBox="1">
            <a:spLocks noChangeArrowheads="1"/>
          </p:cNvSpPr>
          <p:nvPr/>
        </p:nvSpPr>
        <p:spPr bwMode="auto">
          <a:xfrm rot="-5400000">
            <a:off x="7781925" y="2274888"/>
            <a:ext cx="1504950"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GOOD</a:t>
            </a:r>
          </a:p>
        </p:txBody>
      </p:sp>
      <p:sp>
        <p:nvSpPr>
          <p:cNvPr id="25607" name="TextBox 13"/>
          <p:cNvSpPr txBox="1">
            <a:spLocks noChangeArrowheads="1"/>
          </p:cNvSpPr>
          <p:nvPr/>
        </p:nvSpPr>
        <p:spPr bwMode="auto">
          <a:xfrm rot="-5400000">
            <a:off x="8097837" y="4403726"/>
            <a:ext cx="873125" cy="584200"/>
          </a:xfrm>
          <a:prstGeom prst="rect">
            <a:avLst/>
          </a:prstGeom>
          <a:noFill/>
          <a:ln w="9525">
            <a:noFill/>
            <a:miter lim="800000"/>
            <a:headEnd/>
            <a:tailEnd/>
          </a:ln>
        </p:spPr>
        <p:txBody>
          <a:bodyPr wrap="none">
            <a:spAutoFit/>
          </a:bodyPr>
          <a:lstStyle/>
          <a:p>
            <a:r>
              <a:rPr lang="en-US" sz="3200" b="1">
                <a:solidFill>
                  <a:srgbClr val="FF0000"/>
                </a:solidFill>
                <a:latin typeface="Century Gothic" pitchFamily="34" charset="0"/>
              </a:rPr>
              <a:t>???</a:t>
            </a:r>
          </a:p>
        </p:txBody>
      </p:sp>
    </p:spTree>
    <p:extLst>
      <p:ext uri="{BB962C8B-B14F-4D97-AF65-F5344CB8AC3E}">
        <p14:creationId xmlns:p14="http://schemas.microsoft.com/office/powerpoint/2010/main" val="822243606"/>
      </p:ext>
    </p:extLst>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48" t="16509" r="8639" b="13801"/>
          <a:stretch/>
        </p:blipFill>
        <p:spPr bwMode="auto">
          <a:xfrm>
            <a:off x="215460" y="77528"/>
            <a:ext cx="6287383"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83124" y="1079292"/>
            <a:ext cx="809469" cy="599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502843" y="1863146"/>
            <a:ext cx="2135102" cy="3046988"/>
          </a:xfrm>
          <a:prstGeom prst="rect">
            <a:avLst/>
          </a:prstGeom>
          <a:noFill/>
        </p:spPr>
        <p:txBody>
          <a:bodyPr wrap="square" rtlCol="0">
            <a:spAutoFit/>
          </a:bodyPr>
          <a:lstStyle/>
          <a:p>
            <a:r>
              <a:rPr lang="en-US" sz="3200" b="1" dirty="0" smtClean="0">
                <a:solidFill>
                  <a:schemeClr val="bg2"/>
                </a:solidFill>
              </a:rPr>
              <a:t>Hardware must be mounted between 34” and 48” AFF.</a:t>
            </a:r>
            <a:endParaRPr lang="en-US" sz="3200" b="1" dirty="0">
              <a:solidFill>
                <a:schemeClr val="bg2"/>
              </a:solidFill>
            </a:endParaRPr>
          </a:p>
        </p:txBody>
      </p:sp>
    </p:spTree>
    <p:extLst>
      <p:ext uri="{BB962C8B-B14F-4D97-AF65-F5344CB8AC3E}">
        <p14:creationId xmlns:p14="http://schemas.microsoft.com/office/powerpoint/2010/main" val="2289232783"/>
      </p:ext>
    </p:extLst>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mtClean="0"/>
              <a:t>Sliding Doors</a:t>
            </a:r>
          </a:p>
        </p:txBody>
      </p:sp>
      <p:sp>
        <p:nvSpPr>
          <p:cNvPr id="158723" name="Rectangle 3"/>
          <p:cNvSpPr>
            <a:spLocks noGrp="1" noChangeArrowheads="1"/>
          </p:cNvSpPr>
          <p:nvPr>
            <p:ph idx="1"/>
          </p:nvPr>
        </p:nvSpPr>
        <p:spPr>
          <a:xfrm>
            <a:off x="457200" y="1673340"/>
            <a:ext cx="3736428" cy="4151514"/>
          </a:xfrm>
          <a:noFill/>
        </p:spPr>
        <p:txBody>
          <a:bodyPr/>
          <a:lstStyle/>
          <a:p>
            <a:pPr marL="285750" indent="-285750" eaLnBrk="1" hangingPunct="1">
              <a:buFont typeface="Arial" pitchFamily="34" charset="0"/>
              <a:buChar char="•"/>
            </a:pPr>
            <a:r>
              <a:rPr lang="en-US" sz="2400" dirty="0" smtClean="0"/>
              <a:t>When fully open, operating hardware exposed and usable from both sides</a:t>
            </a:r>
          </a:p>
          <a:p>
            <a:pPr marL="285750" indent="-285750" eaLnBrk="1" hangingPunct="1">
              <a:buFont typeface="Arial" pitchFamily="34" charset="0"/>
              <a:buChar char="•"/>
            </a:pPr>
            <a:r>
              <a:rPr lang="en-US" sz="2400" dirty="0"/>
              <a:t>S</a:t>
            </a:r>
            <a:r>
              <a:rPr lang="en-US" sz="2400" dirty="0" smtClean="0"/>
              <a:t>urface-mounted pulls are required, and the door does not retract fully into the pocket.</a:t>
            </a:r>
          </a:p>
          <a:p>
            <a:pPr marL="285750" indent="-285750" eaLnBrk="1" hangingPunct="1">
              <a:buFont typeface="Arial" pitchFamily="34" charset="0"/>
              <a:buChar char="•"/>
            </a:pPr>
            <a:r>
              <a:rPr lang="en-US" sz="2400" dirty="0" smtClean="0"/>
              <a:t>Affects clear opening width.</a:t>
            </a:r>
          </a:p>
        </p:txBody>
      </p:sp>
      <p:pic>
        <p:nvPicPr>
          <p:cNvPr id="158724" name="Picture 5" descr="popmech-pocket-door"/>
          <p:cNvPicPr>
            <a:picLocks noChangeAspect="1" noChangeArrowheads="1"/>
          </p:cNvPicPr>
          <p:nvPr/>
        </p:nvPicPr>
        <p:blipFill>
          <a:blip r:embed="rId3" cstate="print"/>
          <a:srcRect/>
          <a:stretch>
            <a:fillRect/>
          </a:stretch>
        </p:blipFill>
        <p:spPr bwMode="auto">
          <a:xfrm>
            <a:off x="4572000" y="1600200"/>
            <a:ext cx="3752850" cy="3752850"/>
          </a:xfrm>
          <a:prstGeom prst="rect">
            <a:avLst/>
          </a:prstGeom>
          <a:noFill/>
          <a:ln w="50800">
            <a:solidFill>
              <a:schemeClr val="tx1"/>
            </a:solidFill>
            <a:miter lim="800000"/>
            <a:headEnd/>
            <a:tailEnd/>
          </a:ln>
        </p:spPr>
      </p:pic>
      <p:sp>
        <p:nvSpPr>
          <p:cNvPr id="158725" name="Text Box 6"/>
          <p:cNvSpPr txBox="1">
            <a:spLocks noChangeArrowheads="1"/>
          </p:cNvSpPr>
          <p:nvPr/>
        </p:nvSpPr>
        <p:spPr bwMode="auto">
          <a:xfrm>
            <a:off x="5257800" y="5486400"/>
            <a:ext cx="2505075" cy="457200"/>
          </a:xfrm>
          <a:prstGeom prst="rect">
            <a:avLst/>
          </a:prstGeom>
          <a:noFill/>
          <a:ln w="9525">
            <a:noFill/>
            <a:miter lim="800000"/>
            <a:headEnd/>
            <a:tailEnd/>
          </a:ln>
        </p:spPr>
        <p:txBody>
          <a:bodyPr wrap="none">
            <a:spAutoFit/>
          </a:bodyPr>
          <a:lstStyle/>
          <a:p>
            <a:r>
              <a:rPr lang="en-US" b="1" dirty="0">
                <a:solidFill>
                  <a:srgbClr val="C00000"/>
                </a:solidFill>
              </a:rPr>
              <a:t>NOT Accessible</a:t>
            </a:r>
          </a:p>
        </p:txBody>
      </p:sp>
    </p:spTree>
    <p:extLst>
      <p:ext uri="{BB962C8B-B14F-4D97-AF65-F5344CB8AC3E}">
        <p14:creationId xmlns:p14="http://schemas.microsoft.com/office/powerpoint/2010/main" val="1463390769"/>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004888" y="1228725"/>
            <a:ext cx="7134225" cy="4400550"/>
          </a:xfrm>
          <a:prstGeom prst="rect">
            <a:avLst/>
          </a:prstGeom>
          <a:noFill/>
          <a:ln w="9525">
            <a:noFill/>
            <a:miter lim="800000"/>
            <a:headEnd/>
            <a:tailEnd/>
          </a:ln>
        </p:spPr>
      </p:pic>
    </p:spTree>
    <p:extLst>
      <p:ext uri="{BB962C8B-B14F-4D97-AF65-F5344CB8AC3E}">
        <p14:creationId xmlns:p14="http://schemas.microsoft.com/office/powerpoint/2010/main" val="2590821987"/>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Speed</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P49</a:t>
            </a:r>
            <a:endParaRPr lang="en-US" dirty="0"/>
          </a:p>
        </p:txBody>
      </p:sp>
    </p:spTree>
    <p:extLst>
      <p:ext uri="{BB962C8B-B14F-4D97-AF65-F5344CB8AC3E}">
        <p14:creationId xmlns:p14="http://schemas.microsoft.com/office/powerpoint/2010/main" val="1296671103"/>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1 – Intro &amp; Accessibility</a:t>
            </a:r>
            <a:endParaRPr lang="en-US" dirty="0"/>
          </a:p>
        </p:txBody>
      </p:sp>
      <p:sp>
        <p:nvSpPr>
          <p:cNvPr id="3" name="Content Placeholder 2"/>
          <p:cNvSpPr>
            <a:spLocks noGrp="1"/>
          </p:cNvSpPr>
          <p:nvPr>
            <p:ph idx="1"/>
          </p:nvPr>
        </p:nvSpPr>
        <p:spPr>
          <a:xfrm>
            <a:off x="457200" y="1362974"/>
            <a:ext cx="8229600" cy="4461880"/>
          </a:xfrm>
        </p:spPr>
        <p:txBody>
          <a:bodyPr/>
          <a:lstStyle/>
          <a:p>
            <a:pPr marL="342900" indent="-342900">
              <a:buFont typeface="Arial" pitchFamily="34" charset="0"/>
              <a:buChar char="•"/>
            </a:pPr>
            <a:r>
              <a:rPr lang="en-US" sz="2400" dirty="0"/>
              <a:t>Brief overview of </a:t>
            </a:r>
            <a:r>
              <a:rPr lang="en-US" sz="2400" u="sng" dirty="0"/>
              <a:t>some</a:t>
            </a:r>
            <a:r>
              <a:rPr lang="en-US" sz="2400" dirty="0"/>
              <a:t> codes and standards which impact the door and hardware industry.</a:t>
            </a:r>
          </a:p>
          <a:p>
            <a:pPr marL="342900" indent="-342900">
              <a:buFont typeface="Arial" pitchFamily="34" charset="0"/>
              <a:buChar char="•"/>
            </a:pPr>
            <a:r>
              <a:rPr lang="en-US" sz="2400" dirty="0"/>
              <a:t>Who is the AHJ?</a:t>
            </a:r>
          </a:p>
          <a:p>
            <a:pPr marL="342900" indent="-342900">
              <a:buFont typeface="Arial" pitchFamily="34" charset="0"/>
              <a:buChar char="•"/>
            </a:pPr>
            <a:r>
              <a:rPr lang="en-US" sz="2400" dirty="0"/>
              <a:t>Resources for code information.</a:t>
            </a:r>
          </a:p>
          <a:p>
            <a:pPr marL="342900" indent="-342900">
              <a:buFont typeface="Arial" pitchFamily="34" charset="0"/>
              <a:buChar char="•"/>
            </a:pPr>
            <a:r>
              <a:rPr lang="en-US" sz="2400" dirty="0"/>
              <a:t>How codes affect our business.</a:t>
            </a:r>
          </a:p>
          <a:p>
            <a:pPr marL="342900" indent="-342900">
              <a:buFont typeface="Arial" pitchFamily="34" charset="0"/>
              <a:buChar char="•"/>
            </a:pPr>
            <a:r>
              <a:rPr lang="en-US" sz="2400" dirty="0"/>
              <a:t>Code development process and tragic fires that have shaped current codes</a:t>
            </a:r>
            <a:r>
              <a:rPr lang="en-US" sz="2400" dirty="0" smtClean="0"/>
              <a:t>.</a:t>
            </a:r>
          </a:p>
          <a:p>
            <a:pPr marL="342900" indent="-342900">
              <a:buFont typeface="Arial" pitchFamily="34" charset="0"/>
              <a:buChar char="•"/>
            </a:pPr>
            <a:r>
              <a:rPr lang="en-US" sz="2400" dirty="0" smtClean="0"/>
              <a:t>Accessibility Requirements</a:t>
            </a:r>
          </a:p>
        </p:txBody>
      </p:sp>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1019175" y="1460653"/>
            <a:ext cx="7105650" cy="3686175"/>
          </a:xfrm>
          <a:prstGeom prst="rect">
            <a:avLst/>
          </a:prstGeom>
          <a:noFill/>
          <a:ln w="9525">
            <a:noFill/>
            <a:miter lim="800000"/>
            <a:headEnd/>
            <a:tailEnd/>
          </a:ln>
        </p:spPr>
      </p:pic>
    </p:spTree>
    <p:extLst>
      <p:ext uri="{BB962C8B-B14F-4D97-AF65-F5344CB8AC3E}">
        <p14:creationId xmlns:p14="http://schemas.microsoft.com/office/powerpoint/2010/main" val="448275975"/>
      </p:ext>
    </p:extLst>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Force</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P51</a:t>
            </a:r>
            <a:endParaRPr lang="en-US" dirty="0"/>
          </a:p>
        </p:txBody>
      </p:sp>
    </p:spTree>
    <p:extLst>
      <p:ext uri="{BB962C8B-B14F-4D97-AF65-F5344CB8AC3E}">
        <p14:creationId xmlns:p14="http://schemas.microsoft.com/office/powerpoint/2010/main" val="2606584917"/>
      </p:ext>
    </p:extLst>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747713" y="1013500"/>
            <a:ext cx="7648575" cy="4505325"/>
          </a:xfrm>
          <a:prstGeom prst="rect">
            <a:avLst/>
          </a:prstGeom>
          <a:noFill/>
          <a:ln w="9525">
            <a:noFill/>
            <a:miter lim="800000"/>
            <a:headEnd/>
            <a:tailEnd/>
          </a:ln>
        </p:spPr>
      </p:pic>
    </p:spTree>
    <p:extLst>
      <p:ext uri="{BB962C8B-B14F-4D97-AF65-F5344CB8AC3E}">
        <p14:creationId xmlns:p14="http://schemas.microsoft.com/office/powerpoint/2010/main" val="305862458"/>
      </p:ext>
    </p:extLst>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VC-001X"/>
          <p:cNvPicPr>
            <a:picLocks noChangeAspect="1" noChangeArrowheads="1"/>
          </p:cNvPicPr>
          <p:nvPr/>
        </p:nvPicPr>
        <p:blipFill>
          <a:blip r:embed="rId2" cstate="print"/>
          <a:srcRect l="10156" t="30208" r="13281" b="18230"/>
          <a:stretch>
            <a:fillRect/>
          </a:stretch>
        </p:blipFill>
        <p:spPr bwMode="auto">
          <a:xfrm>
            <a:off x="1455422" y="924266"/>
            <a:ext cx="6153068" cy="3106834"/>
          </a:xfrm>
          <a:prstGeom prst="rect">
            <a:avLst/>
          </a:prstGeom>
          <a:noFill/>
          <a:ln w="25400">
            <a:solidFill>
              <a:srgbClr val="FF0000"/>
            </a:solidFill>
            <a:miter lim="800000"/>
            <a:headEnd/>
            <a:tailEnd/>
          </a:ln>
        </p:spPr>
      </p:pic>
      <p:pic>
        <p:nvPicPr>
          <p:cNvPr id="6" name="Picture 5" descr="force gauge Horizontal pic"/>
          <p:cNvPicPr>
            <a:picLocks noChangeAspect="1" noChangeArrowheads="1"/>
          </p:cNvPicPr>
          <p:nvPr/>
        </p:nvPicPr>
        <p:blipFill>
          <a:blip r:embed="rId3" cstate="print"/>
          <a:srcRect l="8160" t="25552" r="12689" b="47037"/>
          <a:stretch>
            <a:fillRect/>
          </a:stretch>
        </p:blipFill>
        <p:spPr bwMode="auto">
          <a:xfrm rot="10800000" flipH="1" flipV="1">
            <a:off x="1442896" y="4468057"/>
            <a:ext cx="6153068" cy="813418"/>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4276172317"/>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732559"/>
            <a:ext cx="8229600" cy="1143000"/>
          </a:xfrm>
        </p:spPr>
        <p:txBody>
          <a:bodyPr/>
          <a:lstStyle/>
          <a:p>
            <a:pPr algn="ctr" eaLnBrk="1" hangingPunct="1"/>
            <a:r>
              <a:rPr lang="en-US" dirty="0" smtClean="0"/>
              <a:t>Adjustments of a Door Closer</a:t>
            </a:r>
            <a:endParaRPr lang="en-US" sz="4400" dirty="0" smtClean="0"/>
          </a:p>
        </p:txBody>
      </p:sp>
      <p:pic>
        <p:nvPicPr>
          <p:cNvPr id="141315" name="Picture 3" descr="adjust"/>
          <p:cNvPicPr>
            <a:picLocks noChangeAspect="1" noChangeArrowheads="1"/>
          </p:cNvPicPr>
          <p:nvPr/>
        </p:nvPicPr>
        <p:blipFill>
          <a:blip r:embed="rId2" cstate="print">
            <a:clrChange>
              <a:clrFrom>
                <a:srgbClr val="3333CC"/>
              </a:clrFrom>
              <a:clrTo>
                <a:srgbClr val="3333CC">
                  <a:alpha val="0"/>
                </a:srgbClr>
              </a:clrTo>
            </a:clrChange>
          </a:blip>
          <a:srcRect/>
          <a:stretch>
            <a:fillRect/>
          </a:stretch>
        </p:blipFill>
        <p:spPr bwMode="black">
          <a:xfrm>
            <a:off x="1600200" y="2209800"/>
            <a:ext cx="6019800" cy="3892550"/>
          </a:xfrm>
          <a:prstGeom prst="rect">
            <a:avLst/>
          </a:prstGeom>
          <a:noFill/>
          <a:ln w="9525">
            <a:noFill/>
            <a:miter lim="800000"/>
            <a:headEnd/>
            <a:tailEnd/>
          </a:ln>
        </p:spPr>
      </p:pic>
      <p:sp>
        <p:nvSpPr>
          <p:cNvPr id="782340" name="Text Box 4"/>
          <p:cNvSpPr txBox="1">
            <a:spLocks noChangeArrowheads="1"/>
          </p:cNvSpPr>
          <p:nvPr/>
        </p:nvSpPr>
        <p:spPr bwMode="auto">
          <a:xfrm>
            <a:off x="762000" y="3048000"/>
            <a:ext cx="1616075" cy="946150"/>
          </a:xfrm>
          <a:prstGeom prst="rect">
            <a:avLst/>
          </a:prstGeom>
          <a:noFill/>
          <a:ln w="9525">
            <a:noFill/>
            <a:miter lim="800000"/>
            <a:headEnd/>
            <a:tailEnd/>
          </a:ln>
          <a:effectLst/>
        </p:spPr>
        <p:txBody>
          <a:bodyPr>
            <a:spAutoFit/>
          </a:bodyPr>
          <a:lstStyle/>
          <a:p>
            <a:pPr algn="ctr" eaLnBrk="0" hangingPunct="0">
              <a:defRPr/>
            </a:pPr>
            <a:r>
              <a:rPr lang="en-US" sz="2800" dirty="0">
                <a:solidFill>
                  <a:schemeClr val="bg2"/>
                </a:solidFill>
                <a:latin typeface="+mj-lt"/>
                <a:ea typeface="+mj-ea"/>
                <a:cs typeface="+mj-cs"/>
              </a:rPr>
              <a:t>Closing Speed</a:t>
            </a:r>
          </a:p>
        </p:txBody>
      </p:sp>
      <p:sp>
        <p:nvSpPr>
          <p:cNvPr id="782341" name="Text Box 5"/>
          <p:cNvSpPr txBox="1">
            <a:spLocks noChangeArrowheads="1"/>
          </p:cNvSpPr>
          <p:nvPr/>
        </p:nvSpPr>
        <p:spPr bwMode="auto">
          <a:xfrm>
            <a:off x="6629400" y="3581400"/>
            <a:ext cx="1616075" cy="946150"/>
          </a:xfrm>
          <a:prstGeom prst="rect">
            <a:avLst/>
          </a:prstGeom>
          <a:noFill/>
          <a:ln w="9525">
            <a:noFill/>
            <a:miter lim="800000"/>
            <a:headEnd/>
            <a:tailEnd/>
          </a:ln>
          <a:effectLst/>
        </p:spPr>
        <p:txBody>
          <a:bodyPr>
            <a:spAutoFit/>
          </a:bodyPr>
          <a:lstStyle/>
          <a:p>
            <a:pPr algn="ctr" eaLnBrk="0" hangingPunct="0">
              <a:defRPr/>
            </a:pPr>
            <a:r>
              <a:rPr lang="en-US" sz="2800" dirty="0">
                <a:solidFill>
                  <a:schemeClr val="bg2"/>
                </a:solidFill>
                <a:latin typeface="+mj-lt"/>
                <a:ea typeface="+mj-ea"/>
                <a:cs typeface="+mj-cs"/>
              </a:rPr>
              <a:t>Closing Force</a:t>
            </a:r>
          </a:p>
        </p:txBody>
      </p:sp>
    </p:spTree>
    <p:extLst>
      <p:ext uri="{BB962C8B-B14F-4D97-AF65-F5344CB8AC3E}">
        <p14:creationId xmlns:p14="http://schemas.microsoft.com/office/powerpoint/2010/main" val="1233121261"/>
      </p:ext>
    </p:extLst>
  </p:cSld>
  <p:clrMapOvr>
    <a:masterClrMapping/>
  </p:clrMapOvr>
  <p:transition spd="med">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Door Surface</a:t>
            </a:r>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8384162" y="179070"/>
            <a:ext cx="732893" cy="461665"/>
          </a:xfrm>
          <a:prstGeom prst="rect">
            <a:avLst/>
          </a:prstGeom>
          <a:noFill/>
        </p:spPr>
        <p:txBody>
          <a:bodyPr wrap="none" rtlCol="0">
            <a:spAutoFit/>
          </a:bodyPr>
          <a:lstStyle/>
          <a:p>
            <a:r>
              <a:rPr lang="en-US" dirty="0" smtClean="0"/>
              <a:t>P55</a:t>
            </a:r>
            <a:endParaRPr lang="en-US" dirty="0"/>
          </a:p>
        </p:txBody>
      </p:sp>
    </p:spTree>
    <p:extLst>
      <p:ext uri="{BB962C8B-B14F-4D97-AF65-F5344CB8AC3E}">
        <p14:creationId xmlns:p14="http://schemas.microsoft.com/office/powerpoint/2010/main" val="661007758"/>
      </p:ext>
    </p:extLst>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954979" y="1919679"/>
            <a:ext cx="7334250" cy="1590675"/>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t="1427" b="79623"/>
          <a:stretch>
            <a:fillRect/>
          </a:stretch>
        </p:blipFill>
        <p:spPr bwMode="auto">
          <a:xfrm>
            <a:off x="1015849" y="3294345"/>
            <a:ext cx="7362825" cy="1039661"/>
          </a:xfrm>
          <a:prstGeom prst="rect">
            <a:avLst/>
          </a:prstGeom>
          <a:noFill/>
          <a:ln w="9525">
            <a:noFill/>
            <a:miter lim="800000"/>
            <a:headEnd/>
            <a:tailEnd/>
          </a:ln>
        </p:spPr>
      </p:pic>
    </p:spTree>
    <p:extLst>
      <p:ext uri="{BB962C8B-B14F-4D97-AF65-F5344CB8AC3E}">
        <p14:creationId xmlns:p14="http://schemas.microsoft.com/office/powerpoint/2010/main" val="3058331336"/>
      </p:ext>
    </p:extLst>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24" name="Picture 5"/>
          <p:cNvPicPr>
            <a:picLocks noChangeAspect="1" noChangeArrowheads="1"/>
          </p:cNvPicPr>
          <p:nvPr/>
        </p:nvPicPr>
        <p:blipFill>
          <a:blip r:embed="rId2" cstate="print"/>
          <a:srcRect/>
          <a:stretch>
            <a:fillRect/>
          </a:stretch>
        </p:blipFill>
        <p:spPr bwMode="auto">
          <a:xfrm>
            <a:off x="685800" y="485775"/>
            <a:ext cx="7848600" cy="5686425"/>
          </a:xfrm>
          <a:prstGeom prst="rect">
            <a:avLst/>
          </a:prstGeom>
          <a:noFill/>
          <a:ln w="25400">
            <a:solidFill>
              <a:srgbClr val="FF0000"/>
            </a:solidFill>
            <a:miter lim="800000"/>
            <a:headEnd/>
            <a:tailEnd/>
          </a:ln>
        </p:spPr>
      </p:pic>
      <p:pic>
        <p:nvPicPr>
          <p:cNvPr id="30725" name="Picture 6"/>
          <p:cNvPicPr>
            <a:picLocks noChangeAspect="1" noChangeArrowheads="1"/>
          </p:cNvPicPr>
          <p:nvPr/>
        </p:nvPicPr>
        <p:blipFill>
          <a:blip r:embed="rId3" cstate="print"/>
          <a:srcRect/>
          <a:stretch>
            <a:fillRect/>
          </a:stretch>
        </p:blipFill>
        <p:spPr bwMode="auto">
          <a:xfrm>
            <a:off x="457200" y="4191000"/>
            <a:ext cx="2986088" cy="2359025"/>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1110605811"/>
      </p:ext>
    </p:extLst>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DA Upgrade"/>
          <p:cNvPicPr>
            <a:picLocks noChangeAspect="1" noChangeArrowheads="1"/>
          </p:cNvPicPr>
          <p:nvPr/>
        </p:nvPicPr>
        <p:blipFill>
          <a:blip r:embed="rId2" cstate="print"/>
          <a:srcRect l="29143" t="4015" r="19286" b="10899"/>
          <a:stretch>
            <a:fillRect/>
          </a:stretch>
        </p:blipFill>
        <p:spPr bwMode="auto">
          <a:xfrm>
            <a:off x="2223369" y="374202"/>
            <a:ext cx="4753627" cy="5858969"/>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350818083"/>
      </p:ext>
    </p:extLst>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t="19235"/>
          <a:stretch>
            <a:fillRect/>
          </a:stretch>
        </p:blipFill>
        <p:spPr bwMode="auto">
          <a:xfrm>
            <a:off x="677645" y="1102290"/>
            <a:ext cx="7362825" cy="4431083"/>
          </a:xfrm>
          <a:prstGeom prst="rect">
            <a:avLst/>
          </a:prstGeom>
          <a:noFill/>
          <a:ln w="9525">
            <a:noFill/>
            <a:miter lim="800000"/>
            <a:headEnd/>
            <a:tailEnd/>
          </a:ln>
        </p:spPr>
      </p:pic>
    </p:spTree>
    <p:extLst>
      <p:ext uri="{BB962C8B-B14F-4D97-AF65-F5344CB8AC3E}">
        <p14:creationId xmlns:p14="http://schemas.microsoft.com/office/powerpoint/2010/main" val="2153004998"/>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code / standard?</a:t>
            </a:r>
            <a:endParaRPr lang="en-US" dirty="0"/>
          </a:p>
        </p:txBody>
      </p:sp>
      <p:pic>
        <p:nvPicPr>
          <p:cNvPr id="19458" name="Picture 2" descr="http://sci-engr.com/IBC-2009.jpg"/>
          <p:cNvPicPr>
            <a:picLocks noChangeAspect="1" noChangeArrowheads="1"/>
          </p:cNvPicPr>
          <p:nvPr/>
        </p:nvPicPr>
        <p:blipFill>
          <a:blip r:embed="rId3" cstate="print"/>
          <a:srcRect/>
          <a:stretch>
            <a:fillRect/>
          </a:stretch>
        </p:blipFill>
        <p:spPr bwMode="auto">
          <a:xfrm>
            <a:off x="342900" y="987411"/>
            <a:ext cx="1859803" cy="2402846"/>
          </a:xfrm>
          <a:prstGeom prst="rect">
            <a:avLst/>
          </a:prstGeom>
          <a:noFill/>
          <a:ln>
            <a:solidFill>
              <a:schemeClr val="tx1"/>
            </a:solidFill>
          </a:ln>
          <a:effectLst>
            <a:outerShdw blurRad="50800" dist="38100" dir="2700000" algn="tl" rotWithShape="0">
              <a:prstClr val="black">
                <a:alpha val="40000"/>
              </a:prstClr>
            </a:outerShdw>
          </a:effectLst>
        </p:spPr>
      </p:pic>
      <p:pic>
        <p:nvPicPr>
          <p:cNvPr id="19460" name="Picture 4" descr="http://www.brownbookshop.com/product_images/t/nfpa_101_2012__11899.jpg"/>
          <p:cNvPicPr>
            <a:picLocks noChangeAspect="1" noChangeArrowheads="1"/>
          </p:cNvPicPr>
          <p:nvPr/>
        </p:nvPicPr>
        <p:blipFill>
          <a:blip r:embed="rId4" cstate="print"/>
          <a:srcRect/>
          <a:stretch>
            <a:fillRect/>
          </a:stretch>
        </p:blipFill>
        <p:spPr bwMode="auto">
          <a:xfrm>
            <a:off x="2502841" y="987411"/>
            <a:ext cx="1848142" cy="2430890"/>
          </a:xfrm>
          <a:prstGeom prst="rect">
            <a:avLst/>
          </a:prstGeom>
          <a:noFill/>
          <a:ln>
            <a:solidFill>
              <a:schemeClr val="tx1"/>
            </a:solidFill>
          </a:ln>
          <a:effectLst>
            <a:outerShdw blurRad="50800" dist="38100" dir="2700000" algn="tl" rotWithShape="0">
              <a:prstClr val="black">
                <a:alpha val="40000"/>
              </a:prstClr>
            </a:outerShdw>
          </a:effectLst>
        </p:spPr>
      </p:pic>
      <p:pic>
        <p:nvPicPr>
          <p:cNvPr id="19468" name="Picture 12" descr="http://publicecodes.citation.com/icc/ansi/2009/a117p1/images/ICCA2011013111004118191.jpg"/>
          <p:cNvPicPr>
            <a:picLocks noChangeAspect="1" noChangeArrowheads="1"/>
          </p:cNvPicPr>
          <p:nvPr/>
        </p:nvPicPr>
        <p:blipFill>
          <a:blip r:embed="rId5" cstate="print"/>
          <a:srcRect/>
          <a:stretch>
            <a:fillRect/>
          </a:stretch>
        </p:blipFill>
        <p:spPr bwMode="auto">
          <a:xfrm>
            <a:off x="6843921" y="987411"/>
            <a:ext cx="1890479" cy="2445903"/>
          </a:xfrm>
          <a:prstGeom prst="rect">
            <a:avLst/>
          </a:prstGeom>
          <a:noFill/>
          <a:ln>
            <a:solidFill>
              <a:schemeClr val="tx1"/>
            </a:solidFill>
          </a:ln>
          <a:effectLst>
            <a:outerShdw blurRad="50800" dist="38100" dir="2700000" algn="tl" rotWithShape="0">
              <a:prstClr val="black">
                <a:alpha val="40000"/>
              </a:prstClr>
            </a:outerShdw>
          </a:effectLst>
        </p:spPr>
      </p:pic>
      <p:pic>
        <p:nvPicPr>
          <p:cNvPr id="19466" name="Picture 10" descr="http://www.dhi.org/shared/fdai/images/NFPA_80cover.jpg"/>
          <p:cNvPicPr>
            <a:picLocks noChangeAspect="1" noChangeArrowheads="1"/>
          </p:cNvPicPr>
          <p:nvPr/>
        </p:nvPicPr>
        <p:blipFill>
          <a:blip r:embed="rId6" cstate="print"/>
          <a:srcRect/>
          <a:stretch>
            <a:fillRect/>
          </a:stretch>
        </p:blipFill>
        <p:spPr bwMode="auto">
          <a:xfrm>
            <a:off x="4651121" y="987411"/>
            <a:ext cx="1892662" cy="2445903"/>
          </a:xfrm>
          <a:prstGeom prst="rect">
            <a:avLst/>
          </a:prstGeom>
          <a:noFill/>
          <a:ln>
            <a:solidFill>
              <a:schemeClr val="tx1"/>
            </a:solidFill>
          </a:ln>
          <a:effectLst>
            <a:outerShdw blurRad="50800" dist="38100" dir="2700000" algn="tl" rotWithShape="0">
              <a:prstClr val="black">
                <a:alpha val="40000"/>
              </a:prstClr>
            </a:outerShdw>
          </a:effectLst>
        </p:spPr>
      </p:pic>
      <p:pic>
        <p:nvPicPr>
          <p:cNvPr id="9" name="Picture 2" descr="http://www.dbtacnorthwest.org/_public/site/files/access2010/2010Standards_Cover_web.jpg"/>
          <p:cNvPicPr>
            <a:picLocks noChangeAspect="1" noChangeArrowheads="1"/>
          </p:cNvPicPr>
          <p:nvPr/>
        </p:nvPicPr>
        <p:blipFill>
          <a:blip r:embed="rId7" cstate="print"/>
          <a:srcRect/>
          <a:stretch>
            <a:fillRect/>
          </a:stretch>
        </p:blipFill>
        <p:spPr bwMode="auto">
          <a:xfrm>
            <a:off x="1579009" y="3696106"/>
            <a:ext cx="1847903" cy="2402846"/>
          </a:xfrm>
          <a:prstGeom prst="rect">
            <a:avLst/>
          </a:prstGeom>
          <a:noFill/>
          <a:ln>
            <a:solidFill>
              <a:schemeClr val="tx1"/>
            </a:solidFill>
          </a:ln>
          <a:effectLst>
            <a:outerShdw blurRad="50800" dist="38100" dir="2700000" algn="tl" rotWithShape="0">
              <a:prstClr val="black">
                <a:alpha val="40000"/>
              </a:prstClr>
            </a:outerShdw>
          </a:effectLst>
        </p:spPr>
      </p:pic>
      <p:pic>
        <p:nvPicPr>
          <p:cNvPr id="307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822" t="13498" r="32356" b="8962"/>
          <a:stretch/>
        </p:blipFill>
        <p:spPr bwMode="auto">
          <a:xfrm>
            <a:off x="3733294" y="3696106"/>
            <a:ext cx="1864158" cy="240284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8239" y="3669405"/>
            <a:ext cx="1890921" cy="242954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a:t>
            </a:r>
            <a:r>
              <a:rPr lang="en-US" dirty="0" err="1" smtClean="0"/>
              <a:t>Lites</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8384162" y="179070"/>
            <a:ext cx="732893" cy="461665"/>
          </a:xfrm>
          <a:prstGeom prst="rect">
            <a:avLst/>
          </a:prstGeom>
          <a:noFill/>
        </p:spPr>
        <p:txBody>
          <a:bodyPr wrap="none" rtlCol="0">
            <a:spAutoFit/>
          </a:bodyPr>
          <a:lstStyle/>
          <a:p>
            <a:r>
              <a:rPr lang="en-US" dirty="0" smtClean="0"/>
              <a:t>P60</a:t>
            </a:r>
            <a:endParaRPr lang="en-US" dirty="0"/>
          </a:p>
        </p:txBody>
      </p:sp>
    </p:spTree>
    <p:extLst>
      <p:ext uri="{BB962C8B-B14F-4D97-AF65-F5344CB8AC3E}">
        <p14:creationId xmlns:p14="http://schemas.microsoft.com/office/powerpoint/2010/main" val="3269616943"/>
      </p:ext>
    </p:extLst>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987599" y="1536852"/>
            <a:ext cx="7143750" cy="3533775"/>
          </a:xfrm>
          <a:prstGeom prst="rect">
            <a:avLst/>
          </a:prstGeom>
          <a:noFill/>
          <a:ln w="9525">
            <a:noFill/>
            <a:miter lim="800000"/>
            <a:headEnd/>
            <a:tailEnd/>
          </a:ln>
        </p:spPr>
      </p:pic>
      <p:cxnSp>
        <p:nvCxnSpPr>
          <p:cNvPr id="9" name="Straight Connector 8"/>
          <p:cNvCxnSpPr/>
          <p:nvPr/>
        </p:nvCxnSpPr>
        <p:spPr>
          <a:xfrm>
            <a:off x="3499120" y="3303739"/>
            <a:ext cx="1403956"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947874"/>
      </p:ext>
    </p:extLst>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22" name="Picture 2" descr="http://idighardware.com/wordpress/wp-content/uploads/2012/09/High-Lite.jpg"/>
          <p:cNvPicPr>
            <a:picLocks noChangeAspect="1" noChangeArrowheads="1"/>
          </p:cNvPicPr>
          <p:nvPr/>
        </p:nvPicPr>
        <p:blipFill>
          <a:blip r:embed="rId2" cstate="print"/>
          <a:srcRect/>
          <a:stretch>
            <a:fillRect/>
          </a:stretch>
        </p:blipFill>
        <p:spPr bwMode="auto">
          <a:xfrm>
            <a:off x="1011713" y="501892"/>
            <a:ext cx="3409950" cy="5734051"/>
          </a:xfrm>
          <a:prstGeom prst="rect">
            <a:avLst/>
          </a:prstGeom>
          <a:noFill/>
          <a:ln w="25400">
            <a:solidFill>
              <a:srgbClr val="FF0000"/>
            </a:solidFill>
            <a:miter lim="800000"/>
            <a:headEnd/>
            <a:tailEnd/>
          </a:ln>
        </p:spPr>
      </p:pic>
      <p:pic>
        <p:nvPicPr>
          <p:cNvPr id="81924" name="Picture 4" descr="http://idighardware.com/wordpress/wp-content/uploads/2012/09/Compliant-Lite.jpg"/>
          <p:cNvPicPr>
            <a:picLocks noChangeAspect="1" noChangeArrowheads="1"/>
          </p:cNvPicPr>
          <p:nvPr/>
        </p:nvPicPr>
        <p:blipFill>
          <a:blip r:embed="rId3" cstate="print"/>
          <a:srcRect/>
          <a:stretch>
            <a:fillRect/>
          </a:stretch>
        </p:blipFill>
        <p:spPr bwMode="auto">
          <a:xfrm>
            <a:off x="4679814" y="501892"/>
            <a:ext cx="3409950" cy="5734051"/>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1930715416"/>
      </p:ext>
    </p:extLst>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descr="http://www.cotswood-doors.co.uk/xphotos/3168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517"/>
          <a:stretch/>
        </p:blipFill>
        <p:spPr bwMode="auto">
          <a:xfrm>
            <a:off x="3006844" y="367439"/>
            <a:ext cx="3217492" cy="613120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63379"/>
      </p:ext>
    </p:extLst>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822151" y="376041"/>
            <a:ext cx="7524750" cy="1238250"/>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t="1830"/>
          <a:stretch>
            <a:fillRect/>
          </a:stretch>
        </p:blipFill>
        <p:spPr bwMode="auto">
          <a:xfrm>
            <a:off x="807864" y="1424182"/>
            <a:ext cx="7553325" cy="4563128"/>
          </a:xfrm>
          <a:prstGeom prst="rect">
            <a:avLst/>
          </a:prstGeom>
          <a:noFill/>
          <a:ln w="9525">
            <a:noFill/>
            <a:miter lim="800000"/>
            <a:headEnd/>
            <a:tailEnd/>
          </a:ln>
        </p:spPr>
      </p:pic>
    </p:spTree>
    <p:extLst>
      <p:ext uri="{BB962C8B-B14F-4D97-AF65-F5344CB8AC3E}">
        <p14:creationId xmlns:p14="http://schemas.microsoft.com/office/powerpoint/2010/main" val="1007913687"/>
      </p:ext>
    </p:extLst>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0" name="Rectangle 9"/>
          <p:cNvSpPr>
            <a:spLocks noGrp="1" noChangeArrowheads="1"/>
          </p:cNvSpPr>
          <p:nvPr>
            <p:ph type="title"/>
          </p:nvPr>
        </p:nvSpPr>
        <p:spPr>
          <a:noFill/>
        </p:spPr>
        <p:txBody>
          <a:bodyPr>
            <a:normAutofit/>
          </a:bodyPr>
          <a:lstStyle/>
          <a:p>
            <a:pPr eaLnBrk="1" hangingPunct="1"/>
            <a:r>
              <a:rPr lang="en-US" dirty="0" smtClean="0"/>
              <a:t>Power-Operated Doors</a:t>
            </a:r>
            <a:br>
              <a:rPr lang="en-US" dirty="0" smtClean="0"/>
            </a:br>
            <a:endParaRPr lang="en-US" dirty="0" smtClean="0"/>
          </a:p>
        </p:txBody>
      </p:sp>
      <p:pic>
        <p:nvPicPr>
          <p:cNvPr id="144389" name="Picture 6" descr="High Energy"/>
          <p:cNvPicPr>
            <a:picLocks noGrp="1" noChangeAspect="1" noChangeArrowheads="1"/>
          </p:cNvPicPr>
          <p:nvPr>
            <p:ph idx="1"/>
          </p:nvPr>
        </p:nvPicPr>
        <p:blipFill>
          <a:blip r:embed="rId2" cstate="print"/>
          <a:stretch>
            <a:fillRect/>
          </a:stretch>
        </p:blipFill>
        <p:spPr>
          <a:xfrm>
            <a:off x="5211287" y="1371501"/>
            <a:ext cx="3167302" cy="4114998"/>
          </a:xfrm>
          <a:noFill/>
          <a:ln w="25400">
            <a:solidFill>
              <a:srgbClr val="FF0000"/>
            </a:solidFill>
          </a:ln>
        </p:spPr>
      </p:pic>
      <p:sp>
        <p:nvSpPr>
          <p:cNvPr id="144386" name="Rectangle 3"/>
          <p:cNvSpPr>
            <a:spLocks noGrp="1" noChangeArrowheads="1"/>
          </p:cNvSpPr>
          <p:nvPr>
            <p:ph type="body" sz="half" idx="4294967295"/>
          </p:nvPr>
        </p:nvSpPr>
        <p:spPr>
          <a:xfrm>
            <a:off x="677916" y="1752600"/>
            <a:ext cx="3894084" cy="4114800"/>
          </a:xfrm>
        </p:spPr>
        <p:txBody>
          <a:bodyPr/>
          <a:lstStyle/>
          <a:p>
            <a:pPr marL="285750" indent="-285750" eaLnBrk="1" hangingPunct="1">
              <a:buFont typeface="Arial" pitchFamily="34" charset="0"/>
              <a:buChar char="•"/>
            </a:pPr>
            <a:r>
              <a:rPr lang="en-US" sz="2400" dirty="0" smtClean="0"/>
              <a:t>Full-Power Operated automatic doors – comply with ANSI/BHMA A156.10</a:t>
            </a:r>
          </a:p>
        </p:txBody>
      </p:sp>
      <p:sp>
        <p:nvSpPr>
          <p:cNvPr id="144387" name="AutoShape 4"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44388" name="AutoShape 5"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Tree>
    <p:extLst>
      <p:ext uri="{BB962C8B-B14F-4D97-AF65-F5344CB8AC3E}">
        <p14:creationId xmlns:p14="http://schemas.microsoft.com/office/powerpoint/2010/main" val="2609709886"/>
      </p:ext>
    </p:extLst>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9"/>
          <p:cNvSpPr>
            <a:spLocks noGrp="1" noChangeArrowheads="1"/>
          </p:cNvSpPr>
          <p:nvPr>
            <p:ph type="title"/>
          </p:nvPr>
        </p:nvSpPr>
        <p:spPr>
          <a:noFill/>
        </p:spPr>
        <p:txBody>
          <a:bodyPr>
            <a:normAutofit/>
          </a:bodyPr>
          <a:lstStyle/>
          <a:p>
            <a:pPr eaLnBrk="1" hangingPunct="1"/>
            <a:r>
              <a:rPr lang="en-US" dirty="0" smtClean="0"/>
              <a:t>Power-Operated Doors</a:t>
            </a:r>
            <a:br>
              <a:rPr lang="en-US" dirty="0" smtClean="0"/>
            </a:br>
            <a:endParaRPr lang="en-US" dirty="0" smtClean="0"/>
          </a:p>
        </p:txBody>
      </p:sp>
      <p:sp>
        <p:nvSpPr>
          <p:cNvPr id="145410" name="Rectangle 3"/>
          <p:cNvSpPr>
            <a:spLocks noGrp="1" noChangeArrowheads="1"/>
          </p:cNvSpPr>
          <p:nvPr>
            <p:ph idx="1"/>
          </p:nvPr>
        </p:nvSpPr>
        <p:spPr>
          <a:xfrm>
            <a:off x="457200" y="1673340"/>
            <a:ext cx="3752193" cy="4151514"/>
          </a:xfrm>
        </p:spPr>
        <p:txBody>
          <a:bodyPr/>
          <a:lstStyle/>
          <a:p>
            <a:pPr marL="342900" indent="-342900" eaLnBrk="1" hangingPunct="1">
              <a:buFont typeface="Arial" pitchFamily="34" charset="0"/>
              <a:buChar char="•"/>
            </a:pPr>
            <a:r>
              <a:rPr lang="en-US" sz="2400" dirty="0" smtClean="0"/>
              <a:t>Power-Assist and Low Energy – comply with ANSI/BHMA A156.19</a:t>
            </a:r>
          </a:p>
        </p:txBody>
      </p:sp>
      <p:sp>
        <p:nvSpPr>
          <p:cNvPr id="145411" name="AutoShape 5"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45412" name="AutoShape 6" descr="ndgimag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145413" name="Picture 7"/>
          <p:cNvPicPr>
            <a:picLocks noChangeAspect="1" noChangeArrowheads="1"/>
          </p:cNvPicPr>
          <p:nvPr/>
        </p:nvPicPr>
        <p:blipFill>
          <a:blip r:embed="rId2" cstate="print"/>
          <a:srcRect/>
          <a:stretch>
            <a:fillRect/>
          </a:stretch>
        </p:blipFill>
        <p:spPr bwMode="auto">
          <a:xfrm>
            <a:off x="4953000" y="1176337"/>
            <a:ext cx="3079750" cy="4505325"/>
          </a:xfrm>
          <a:prstGeom prst="rect">
            <a:avLst/>
          </a:prstGeom>
          <a:noFill/>
          <a:ln w="25400">
            <a:solidFill>
              <a:srgbClr val="FF0000"/>
            </a:solidFill>
          </a:ln>
        </p:spPr>
      </p:pic>
    </p:spTree>
    <p:extLst>
      <p:ext uri="{BB962C8B-B14F-4D97-AF65-F5344CB8AC3E}">
        <p14:creationId xmlns:p14="http://schemas.microsoft.com/office/powerpoint/2010/main" val="1977736804"/>
      </p:ext>
    </p:extLst>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dirty="0" smtClean="0"/>
              <a:t>Requirements of A156.19 for low energy operators</a:t>
            </a:r>
          </a:p>
        </p:txBody>
      </p:sp>
      <p:sp>
        <p:nvSpPr>
          <p:cNvPr id="146435" name="Rectangle 3"/>
          <p:cNvSpPr>
            <a:spLocks noGrp="1" noChangeArrowheads="1"/>
          </p:cNvSpPr>
          <p:nvPr>
            <p:ph idx="1"/>
          </p:nvPr>
        </p:nvSpPr>
        <p:spPr>
          <a:xfrm>
            <a:off x="457200" y="1673340"/>
            <a:ext cx="5048319" cy="4151514"/>
          </a:xfrm>
          <a:noFill/>
        </p:spPr>
        <p:txBody>
          <a:bodyPr/>
          <a:lstStyle/>
          <a:p>
            <a:pPr marL="342900" indent="-342900" eaLnBrk="1" hangingPunct="1">
              <a:buFont typeface="Arial" pitchFamily="34" charset="0"/>
              <a:buChar char="•"/>
            </a:pPr>
            <a:r>
              <a:rPr lang="en-US" sz="2400" dirty="0" smtClean="0"/>
              <a:t>Initiated by a “knowing act”</a:t>
            </a:r>
          </a:p>
          <a:p>
            <a:pPr marL="631825" lvl="2" indent="-285750">
              <a:buFont typeface="Arial" pitchFamily="34" charset="0"/>
              <a:buChar char="•"/>
            </a:pPr>
            <a:r>
              <a:rPr lang="en-US" sz="2400" dirty="0"/>
              <a:t>Wall- or jamb-mounted push button</a:t>
            </a:r>
          </a:p>
          <a:p>
            <a:pPr marL="631825" lvl="2" indent="-285750">
              <a:buFont typeface="Arial" pitchFamily="34" charset="0"/>
              <a:buChar char="•"/>
            </a:pPr>
            <a:r>
              <a:rPr lang="en-US" sz="2400" dirty="0" err="1"/>
              <a:t>Touchless</a:t>
            </a:r>
            <a:r>
              <a:rPr lang="en-US" sz="2400" dirty="0"/>
              <a:t> switches</a:t>
            </a:r>
          </a:p>
          <a:p>
            <a:pPr marL="631825" lvl="2" indent="-285750">
              <a:buFont typeface="Arial" pitchFamily="34" charset="0"/>
              <a:buChar char="•"/>
            </a:pPr>
            <a:r>
              <a:rPr lang="en-US" sz="2400" dirty="0"/>
              <a:t>Opening the door</a:t>
            </a:r>
          </a:p>
          <a:p>
            <a:pPr marL="631825" lvl="2" indent="-285750">
              <a:buFont typeface="Arial" pitchFamily="34" charset="0"/>
              <a:buChar char="•"/>
            </a:pPr>
            <a:r>
              <a:rPr lang="en-US" sz="2400" dirty="0"/>
              <a:t>Access control - keypad, card reader, </a:t>
            </a:r>
            <a:r>
              <a:rPr lang="en-US" sz="2400" dirty="0" err="1" smtClean="0"/>
              <a:t>keyswitch</a:t>
            </a:r>
            <a:endParaRPr lang="en-US" sz="2400" dirty="0" smtClean="0"/>
          </a:p>
          <a:p>
            <a:pPr marL="458788" lvl="1" indent="-285750">
              <a:buFont typeface="Arial" pitchFamily="34" charset="0"/>
              <a:buChar char="•"/>
            </a:pPr>
            <a:r>
              <a:rPr lang="en-US" sz="2400" dirty="0" smtClean="0"/>
              <a:t>Low energy operators not initiated by a knowing act must follow the requirements of A156.10.</a:t>
            </a:r>
            <a:endParaRPr lang="en-US" sz="2400" dirty="0"/>
          </a:p>
        </p:txBody>
      </p:sp>
      <p:pic>
        <p:nvPicPr>
          <p:cNvPr id="70658" name="Picture 2" descr="actuator"/>
          <p:cNvPicPr>
            <a:picLocks noChangeAspect="1" noChangeArrowheads="1"/>
          </p:cNvPicPr>
          <p:nvPr/>
        </p:nvPicPr>
        <p:blipFill>
          <a:blip r:embed="rId2" cstate="print"/>
          <a:srcRect/>
          <a:stretch>
            <a:fillRect/>
          </a:stretch>
        </p:blipFill>
        <p:spPr bwMode="auto">
          <a:xfrm>
            <a:off x="5505519" y="2249715"/>
            <a:ext cx="3003482" cy="3396342"/>
          </a:xfrm>
          <a:prstGeom prst="rect">
            <a:avLst/>
          </a:prstGeom>
          <a:noFill/>
        </p:spPr>
      </p:pic>
    </p:spTree>
    <p:extLst>
      <p:ext uri="{BB962C8B-B14F-4D97-AF65-F5344CB8AC3E}">
        <p14:creationId xmlns:p14="http://schemas.microsoft.com/office/powerpoint/2010/main" val="1120211473"/>
      </p:ext>
    </p:extLst>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Requirements of A156.19</a:t>
            </a:r>
          </a:p>
        </p:txBody>
      </p:sp>
      <p:sp>
        <p:nvSpPr>
          <p:cNvPr id="147459" name="Rectangle 3"/>
          <p:cNvSpPr>
            <a:spLocks noGrp="1" noChangeArrowheads="1"/>
          </p:cNvSpPr>
          <p:nvPr>
            <p:ph idx="1"/>
          </p:nvPr>
        </p:nvSpPr>
        <p:spPr>
          <a:xfrm>
            <a:off x="457200" y="1673340"/>
            <a:ext cx="5253487" cy="4151514"/>
          </a:xfrm>
          <a:noFill/>
        </p:spPr>
        <p:txBody>
          <a:bodyPr/>
          <a:lstStyle/>
          <a:p>
            <a:pPr eaLnBrk="1" hangingPunct="1">
              <a:buFontTx/>
              <a:buChar char="•"/>
            </a:pPr>
            <a:r>
              <a:rPr lang="en-US" sz="2400" dirty="0" smtClean="0"/>
              <a:t>Knowing Act Switches</a:t>
            </a:r>
          </a:p>
          <a:p>
            <a:pPr marL="631825" lvl="2" indent="-285750">
              <a:buFont typeface="Arial" pitchFamily="34" charset="0"/>
              <a:buChar char="•"/>
            </a:pPr>
            <a:r>
              <a:rPr lang="en-US" sz="2400" dirty="0"/>
              <a:t>1’ to 5’ from door preferred, 12’ maximum</a:t>
            </a:r>
          </a:p>
          <a:p>
            <a:pPr marL="631825" lvl="2" indent="-285750">
              <a:buFont typeface="Arial" pitchFamily="34" charset="0"/>
              <a:buChar char="•"/>
            </a:pPr>
            <a:r>
              <a:rPr lang="en-US" sz="2400" dirty="0"/>
              <a:t>Accessible from swing side with door open</a:t>
            </a:r>
          </a:p>
          <a:p>
            <a:pPr marL="631825" lvl="2" indent="-285750">
              <a:buFont typeface="Arial" pitchFamily="34" charset="0"/>
              <a:buChar char="•"/>
            </a:pPr>
            <a:r>
              <a:rPr lang="en-US" sz="2400" dirty="0"/>
              <a:t>User not in path of moving door</a:t>
            </a:r>
          </a:p>
          <a:p>
            <a:pPr marL="631825" lvl="2" indent="-285750">
              <a:buFont typeface="Arial" pitchFamily="34" charset="0"/>
              <a:buChar char="•"/>
            </a:pPr>
            <a:r>
              <a:rPr lang="en-US" sz="2400" dirty="0"/>
              <a:t>User in full sight of door when activating switch</a:t>
            </a:r>
          </a:p>
          <a:p>
            <a:pPr marL="631825" lvl="2" indent="-285750">
              <a:buFont typeface="Arial" pitchFamily="34" charset="0"/>
              <a:buChar char="•"/>
            </a:pPr>
            <a:r>
              <a:rPr lang="en-US" sz="2400" dirty="0"/>
              <a:t>34” to 48” </a:t>
            </a:r>
            <a:r>
              <a:rPr lang="en-US" sz="2400" dirty="0" err="1"/>
              <a:t>a.f.f</a:t>
            </a:r>
            <a:r>
              <a:rPr lang="en-US" sz="2400" dirty="0"/>
              <a:t>.</a:t>
            </a:r>
          </a:p>
          <a:p>
            <a:pPr eaLnBrk="1" hangingPunct="1"/>
            <a:endParaRPr lang="en-US" dirty="0" smtClean="0"/>
          </a:p>
        </p:txBody>
      </p:sp>
      <p:pic>
        <p:nvPicPr>
          <p:cNvPr id="5" name="Picture 2" descr="actuator"/>
          <p:cNvPicPr>
            <a:picLocks noChangeAspect="1" noChangeArrowheads="1"/>
          </p:cNvPicPr>
          <p:nvPr/>
        </p:nvPicPr>
        <p:blipFill>
          <a:blip r:embed="rId2" cstate="print"/>
          <a:srcRect/>
          <a:stretch>
            <a:fillRect/>
          </a:stretch>
        </p:blipFill>
        <p:spPr bwMode="auto">
          <a:xfrm>
            <a:off x="5505519" y="2249715"/>
            <a:ext cx="3003482" cy="3396342"/>
          </a:xfrm>
          <a:prstGeom prst="rect">
            <a:avLst/>
          </a:prstGeom>
          <a:noFill/>
        </p:spPr>
      </p:pic>
    </p:spTree>
    <p:extLst>
      <p:ext uri="{BB962C8B-B14F-4D97-AF65-F5344CB8AC3E}">
        <p14:creationId xmlns:p14="http://schemas.microsoft.com/office/powerpoint/2010/main" val="3637634849"/>
      </p:ext>
    </p:extLst>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dirty="0" smtClean="0"/>
              <a:t>Requirements of A156.19</a:t>
            </a:r>
          </a:p>
        </p:txBody>
      </p:sp>
      <p:sp>
        <p:nvSpPr>
          <p:cNvPr id="148483" name="Rectangle 3"/>
          <p:cNvSpPr>
            <a:spLocks noGrp="1" noChangeArrowheads="1"/>
          </p:cNvSpPr>
          <p:nvPr>
            <p:ph idx="1"/>
          </p:nvPr>
        </p:nvSpPr>
        <p:spPr>
          <a:xfrm>
            <a:off x="457200" y="1673340"/>
            <a:ext cx="5137194" cy="4151514"/>
          </a:xfrm>
          <a:noFill/>
        </p:spPr>
        <p:txBody>
          <a:bodyPr/>
          <a:lstStyle/>
          <a:p>
            <a:pPr marL="285750" indent="-285750" eaLnBrk="1" hangingPunct="1">
              <a:buFont typeface="Arial" pitchFamily="34" charset="0"/>
              <a:buChar char="•"/>
            </a:pPr>
            <a:r>
              <a:rPr lang="en-US" sz="2400" dirty="0" smtClean="0"/>
              <a:t>Open/close slowly</a:t>
            </a:r>
          </a:p>
          <a:p>
            <a:pPr marL="285750" indent="-285750" eaLnBrk="1" hangingPunct="1">
              <a:buFont typeface="Arial" pitchFamily="34" charset="0"/>
              <a:buChar char="•"/>
            </a:pPr>
            <a:r>
              <a:rPr lang="en-US" sz="2400" dirty="0" smtClean="0"/>
              <a:t>Stay open for 5 seconds</a:t>
            </a:r>
          </a:p>
          <a:p>
            <a:pPr marL="285750" indent="-285750" eaLnBrk="1" hangingPunct="1">
              <a:buFont typeface="Arial" pitchFamily="34" charset="0"/>
              <a:buChar char="•"/>
            </a:pPr>
            <a:r>
              <a:rPr lang="en-US" sz="2400" dirty="0" smtClean="0"/>
              <a:t>Closing Force – 15 pounds maximum</a:t>
            </a:r>
          </a:p>
          <a:p>
            <a:pPr marL="285750" indent="-285750" eaLnBrk="1" hangingPunct="1">
              <a:buFont typeface="Arial" pitchFamily="34" charset="0"/>
              <a:buChar char="•"/>
            </a:pPr>
            <a:r>
              <a:rPr lang="en-US" sz="2400" dirty="0" smtClean="0"/>
              <a:t>Opening Force </a:t>
            </a:r>
          </a:p>
          <a:p>
            <a:pPr marL="631825" lvl="2" indent="-285750">
              <a:buFont typeface="Arial" pitchFamily="34" charset="0"/>
              <a:buChar char="•"/>
            </a:pPr>
            <a:r>
              <a:rPr lang="en-US" sz="2400" dirty="0"/>
              <a:t>15 pounds to release latch</a:t>
            </a:r>
          </a:p>
          <a:p>
            <a:pPr marL="631825" lvl="2" indent="-285750">
              <a:buFont typeface="Arial" pitchFamily="34" charset="0"/>
              <a:buChar char="•"/>
            </a:pPr>
            <a:r>
              <a:rPr lang="en-US" sz="2400" dirty="0"/>
              <a:t>30  pounds to set door in motion</a:t>
            </a:r>
          </a:p>
          <a:p>
            <a:pPr marL="631825" lvl="2" indent="-285750">
              <a:buFont typeface="Arial" pitchFamily="34" charset="0"/>
              <a:buChar char="•"/>
            </a:pPr>
            <a:r>
              <a:rPr lang="en-US" sz="2400" dirty="0"/>
              <a:t>15 pounds to fully open</a:t>
            </a:r>
          </a:p>
          <a:p>
            <a:pPr marL="285750" indent="-285750" eaLnBrk="1" hangingPunct="1">
              <a:buFont typeface="Arial" pitchFamily="34" charset="0"/>
              <a:buChar char="•"/>
            </a:pPr>
            <a:r>
              <a:rPr lang="en-US" sz="2400" dirty="0" smtClean="0"/>
              <a:t>Signage</a:t>
            </a:r>
          </a:p>
          <a:p>
            <a:pPr eaLnBrk="1" hangingPunct="1">
              <a:buFontTx/>
              <a:buNone/>
            </a:pPr>
            <a:endParaRPr lang="en-US" dirty="0" smtClean="0"/>
          </a:p>
          <a:p>
            <a:pPr eaLnBrk="1" hangingPunct="1"/>
            <a:endParaRPr lang="en-US" dirty="0" smtClean="0"/>
          </a:p>
        </p:txBody>
      </p:sp>
      <p:pic>
        <p:nvPicPr>
          <p:cNvPr id="6" name="Picture 7"/>
          <p:cNvPicPr>
            <a:picLocks noChangeAspect="1" noChangeArrowheads="1"/>
          </p:cNvPicPr>
          <p:nvPr/>
        </p:nvPicPr>
        <p:blipFill>
          <a:blip r:embed="rId2" cstate="print"/>
          <a:srcRect/>
          <a:stretch>
            <a:fillRect/>
          </a:stretch>
        </p:blipFill>
        <p:spPr bwMode="auto">
          <a:xfrm>
            <a:off x="5678236" y="1129039"/>
            <a:ext cx="3079750" cy="4505325"/>
          </a:xfrm>
          <a:prstGeom prst="rect">
            <a:avLst/>
          </a:prstGeom>
          <a:noFill/>
          <a:ln w="25400">
            <a:solidFill>
              <a:srgbClr val="FF0000"/>
            </a:solidFill>
          </a:ln>
        </p:spPr>
      </p:pic>
    </p:spTree>
    <p:extLst>
      <p:ext uri="{BB962C8B-B14F-4D97-AF65-F5344CB8AC3E}">
        <p14:creationId xmlns:p14="http://schemas.microsoft.com/office/powerpoint/2010/main" val="3574797223"/>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code / standard?</a:t>
            </a:r>
            <a:endParaRPr lang="en-US" dirty="0"/>
          </a:p>
        </p:txBody>
      </p:sp>
      <p:sp>
        <p:nvSpPr>
          <p:cNvPr id="3" name="Content Placeholder 2"/>
          <p:cNvSpPr>
            <a:spLocks noGrp="1"/>
          </p:cNvSpPr>
          <p:nvPr>
            <p:ph idx="1"/>
          </p:nvPr>
        </p:nvSpPr>
        <p:spPr>
          <a:xfrm>
            <a:off x="457200" y="1198179"/>
            <a:ext cx="8229600" cy="4892069"/>
          </a:xfrm>
        </p:spPr>
        <p:txBody>
          <a:bodyPr/>
          <a:lstStyle/>
          <a:p>
            <a:pPr marL="285750" indent="-285750">
              <a:buFont typeface="Arial" pitchFamily="34" charset="0"/>
              <a:buChar char="•"/>
            </a:pPr>
            <a:r>
              <a:rPr lang="en-US" sz="2400" dirty="0" smtClean="0"/>
              <a:t>Know which code applies to the project’s jurisdiction.</a:t>
            </a:r>
          </a:p>
          <a:p>
            <a:pPr marL="285750" indent="-285750">
              <a:buFont typeface="Arial" pitchFamily="34" charset="0"/>
              <a:buChar char="•"/>
            </a:pPr>
            <a:r>
              <a:rPr lang="en-US" sz="2400" dirty="0" smtClean="0"/>
              <a:t>COR140 exam will reference:</a:t>
            </a:r>
          </a:p>
          <a:p>
            <a:pPr marL="631825" lvl="2" indent="-285750">
              <a:buFont typeface="Arial" pitchFamily="34" charset="0"/>
              <a:buChar char="•"/>
            </a:pPr>
            <a:r>
              <a:rPr lang="en-US" sz="2400" dirty="0" smtClean="0"/>
              <a:t>2009 IBC</a:t>
            </a:r>
          </a:p>
          <a:p>
            <a:pPr marL="631825" lvl="2" indent="-285750">
              <a:buFont typeface="Arial" pitchFamily="34" charset="0"/>
              <a:buChar char="•"/>
            </a:pPr>
            <a:r>
              <a:rPr lang="en-US" sz="2400" dirty="0" smtClean="0"/>
              <a:t>2009 NFPA 101</a:t>
            </a:r>
          </a:p>
          <a:p>
            <a:pPr marL="631825" lvl="2" indent="-285750">
              <a:buFont typeface="Arial" pitchFamily="34" charset="0"/>
              <a:buChar char="•"/>
            </a:pPr>
            <a:r>
              <a:rPr lang="en-US" sz="2400" dirty="0" smtClean="0"/>
              <a:t>2009 A117.1</a:t>
            </a:r>
          </a:p>
          <a:p>
            <a:pPr marL="631825" lvl="2" indent="-285750">
              <a:buFont typeface="Arial" pitchFamily="34" charset="0"/>
              <a:buChar char="•"/>
            </a:pPr>
            <a:r>
              <a:rPr lang="en-US" sz="2400" dirty="0" smtClean="0"/>
              <a:t>2007 NFPA 80</a:t>
            </a:r>
          </a:p>
          <a:p>
            <a:pPr marL="285750" indent="-285750">
              <a:buFont typeface="Arial" pitchFamily="34" charset="0"/>
              <a:buChar char="•"/>
            </a:pPr>
            <a:r>
              <a:rPr lang="en-US" sz="2400" dirty="0" smtClean="0"/>
              <a:t>Download the correct editions from </a:t>
            </a:r>
            <a:r>
              <a:rPr lang="en-US" sz="2400" dirty="0" err="1" smtClean="0"/>
              <a:t>Techstreet</a:t>
            </a:r>
            <a:r>
              <a:rPr lang="en-US" sz="2400" dirty="0" smtClean="0"/>
              <a:t>.</a:t>
            </a:r>
          </a:p>
          <a:p>
            <a:pPr marL="285750" indent="-285750">
              <a:buFont typeface="Arial" pitchFamily="34" charset="0"/>
              <a:buChar char="•"/>
            </a:pPr>
            <a:r>
              <a:rPr lang="en-US" sz="2400" dirty="0" smtClean="0"/>
              <a:t>Mark them up so you can find the right section quickly and easily.</a:t>
            </a:r>
          </a:p>
          <a:p>
            <a:pPr marL="285750" indent="-285750">
              <a:buFont typeface="Arial" pitchFamily="34" charset="0"/>
              <a:buChar char="•"/>
            </a:pPr>
            <a:r>
              <a:rPr lang="en-US" sz="2400" dirty="0" err="1" smtClean="0"/>
              <a:t>Allegion</a:t>
            </a:r>
            <a:r>
              <a:rPr lang="en-US" sz="2400" dirty="0" smtClean="0"/>
              <a:t> code booklet contains references for all editions.</a:t>
            </a:r>
            <a:endParaRPr lang="en-US" sz="2400" dirty="0"/>
          </a:p>
        </p:txBody>
      </p:sp>
    </p:spTree>
    <p:extLst>
      <p:ext uri="{BB962C8B-B14F-4D97-AF65-F5344CB8AC3E}">
        <p14:creationId xmlns:p14="http://schemas.microsoft.com/office/powerpoint/2010/main" val="3702999287"/>
      </p:ext>
    </p:extLst>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Tactile Warning - UFAS</a:t>
            </a:r>
            <a:endParaRPr lang="en-US" dirty="0"/>
          </a:p>
        </p:txBody>
      </p:sp>
      <p:sp>
        <p:nvSpPr>
          <p:cNvPr id="3" name="Text Placeholder 2"/>
          <p:cNvSpPr>
            <a:spLocks noGrp="1"/>
          </p:cNvSpPr>
          <p:nvPr>
            <p:ph idx="1"/>
          </p:nvPr>
        </p:nvSpPr>
        <p:spPr>
          <a:xfrm>
            <a:off x="457200" y="1322900"/>
            <a:ext cx="8229600" cy="4151514"/>
          </a:xfrm>
        </p:spPr>
        <p:txBody>
          <a:bodyPr/>
          <a:lstStyle/>
          <a:p>
            <a:r>
              <a:rPr lang="en-US" sz="2400" b="1" dirty="0" smtClean="0"/>
              <a:t>4.29.3* TACTILE WARNINGS ON DOORS TO HAZARDOUS AREAS.</a:t>
            </a:r>
            <a:r>
              <a:rPr lang="en-US" sz="2400" dirty="0" smtClean="0"/>
              <a:t> Doors that lead to areas that might prove dangerous to a blind person (for example, doors to loading platforms, boiler rooms, stages, and the like) shall be made identifiable to the touch by a textured surface on the door handle, knob, pull or other operating hardware. This textured surface may be made by knurling or roughing or by a material applied to the contact surface. Such textured surfaces shall not be provided for emergency exit doors or any doors other than those to hazardous areas.</a:t>
            </a:r>
            <a:endParaRPr lang="en-US" sz="2400" dirty="0"/>
          </a:p>
        </p:txBody>
      </p:sp>
      <p:sp>
        <p:nvSpPr>
          <p:cNvPr id="4" name="TextBox 3"/>
          <p:cNvSpPr txBox="1"/>
          <p:nvPr/>
        </p:nvSpPr>
        <p:spPr>
          <a:xfrm>
            <a:off x="401052" y="5486402"/>
            <a:ext cx="8303940" cy="461665"/>
          </a:xfrm>
          <a:prstGeom prst="rect">
            <a:avLst/>
          </a:prstGeom>
          <a:noFill/>
        </p:spPr>
        <p:txBody>
          <a:bodyPr wrap="none" rtlCol="0">
            <a:spAutoFit/>
          </a:bodyPr>
          <a:lstStyle/>
          <a:p>
            <a:r>
              <a:rPr lang="en-US" b="1" dirty="0" smtClean="0">
                <a:solidFill>
                  <a:schemeClr val="bg2"/>
                </a:solidFill>
              </a:rPr>
              <a:t>This requirement does not appear in the ADA or A117.1.</a:t>
            </a:r>
            <a:endParaRPr lang="en-US" b="1" dirty="0">
              <a:solidFill>
                <a:schemeClr val="bg2"/>
              </a:solidFill>
            </a:endParaRPr>
          </a:p>
        </p:txBody>
      </p:sp>
    </p:spTree>
    <p:extLst>
      <p:ext uri="{BB962C8B-B14F-4D97-AF65-F5344CB8AC3E}">
        <p14:creationId xmlns:p14="http://schemas.microsoft.com/office/powerpoint/2010/main" val="3809345998"/>
      </p:ext>
    </p:extLst>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ADAAG – Automatic Doors (not in A117.1)</a:t>
            </a:r>
            <a:endParaRPr lang="en-US" dirty="0"/>
          </a:p>
        </p:txBody>
      </p:sp>
      <p:sp>
        <p:nvSpPr>
          <p:cNvPr id="3" name="Text Placeholder 2"/>
          <p:cNvSpPr>
            <a:spLocks noGrp="1"/>
          </p:cNvSpPr>
          <p:nvPr>
            <p:ph idx="1"/>
          </p:nvPr>
        </p:nvSpPr>
        <p:spPr>
          <a:xfrm>
            <a:off x="457200" y="1052423"/>
            <a:ext cx="8229600" cy="4772431"/>
          </a:xfrm>
        </p:spPr>
        <p:txBody>
          <a:bodyPr/>
          <a:lstStyle/>
          <a:p>
            <a:r>
              <a:rPr lang="en-US" sz="2400" dirty="0" smtClean="0"/>
              <a:t>404.3.1 Clear Width. Doorways shall provide a clear opening of 32 inches (815 mm) minimum in power-on and power-off mode. The minimum clear width for automatic door systems in a doorway shall be based on the clear opening provided by all leaves in the open position.</a:t>
            </a:r>
          </a:p>
          <a:p>
            <a:r>
              <a:rPr lang="en-US" sz="2400" dirty="0" smtClean="0"/>
              <a:t>404.3.2 Maneuvering Clearance. Clearances at power-assisted doors and gates shall comply with 404.2.4. </a:t>
            </a:r>
            <a:r>
              <a:rPr lang="en-US" sz="2400" u="sng" dirty="0" smtClean="0"/>
              <a:t>Clearances at automatic doors and gates without standby power and serving an </a:t>
            </a:r>
            <a:r>
              <a:rPr lang="en-US" sz="2400" i="1" u="sng" dirty="0" smtClean="0"/>
              <a:t>accessible means of egress shall comply with 404.2.4.</a:t>
            </a:r>
          </a:p>
          <a:p>
            <a:r>
              <a:rPr lang="en-US" sz="2400" dirty="0" smtClean="0"/>
              <a:t>EXCEPTION: Where automatic doors and gates remain open in the power-off condition, compliance with 404.2.4 shall not be required.</a:t>
            </a:r>
            <a:endParaRPr lang="en-US" sz="2400" dirty="0"/>
          </a:p>
        </p:txBody>
      </p:sp>
    </p:spTree>
    <p:extLst>
      <p:ext uri="{BB962C8B-B14F-4D97-AF65-F5344CB8AC3E}">
        <p14:creationId xmlns:p14="http://schemas.microsoft.com/office/powerpoint/2010/main" val="3499353203"/>
      </p:ext>
    </p:extLst>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7173310"/>
            <a:chOff x="0" y="0"/>
            <a:chExt cx="9144000" cy="717331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6" r="3744" b="8482"/>
            <a:stretch/>
          </p:blipFill>
          <p:spPr bwMode="auto">
            <a:xfrm>
              <a:off x="0" y="0"/>
              <a:ext cx="9144000" cy="408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527" r="3614" b="23456"/>
            <a:stretch/>
          </p:blipFill>
          <p:spPr bwMode="auto">
            <a:xfrm>
              <a:off x="0" y="4078793"/>
              <a:ext cx="9144000" cy="309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 y="5281448"/>
              <a:ext cx="472965" cy="1024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626127"/>
      </p:ext>
    </p:extLst>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ADAAG - Operation</a:t>
            </a:r>
            <a:endParaRPr lang="en-US" dirty="0"/>
          </a:p>
        </p:txBody>
      </p:sp>
      <p:sp>
        <p:nvSpPr>
          <p:cNvPr id="3" name="Text Placeholder 2"/>
          <p:cNvSpPr>
            <a:spLocks noGrp="1"/>
          </p:cNvSpPr>
          <p:nvPr>
            <p:ph idx="1"/>
          </p:nvPr>
        </p:nvSpPr>
        <p:spPr/>
        <p:txBody>
          <a:bodyPr/>
          <a:lstStyle/>
          <a:p>
            <a:r>
              <a:rPr lang="en-US" sz="2400" dirty="0" smtClean="0"/>
              <a:t>404.2.7 Door and Gate Hardware. Handles, pulls, latches, locks, and other </a:t>
            </a:r>
            <a:r>
              <a:rPr lang="en-US" sz="2400" i="1" u="sng" dirty="0" smtClean="0"/>
              <a:t>operable parts on doors </a:t>
            </a:r>
            <a:r>
              <a:rPr lang="en-US" sz="2400" u="sng" dirty="0" smtClean="0"/>
              <a:t>and gates shall comply with 309.4</a:t>
            </a:r>
            <a:r>
              <a:rPr lang="en-US" sz="2400" dirty="0" smtClean="0"/>
              <a:t>. </a:t>
            </a:r>
            <a:r>
              <a:rPr lang="en-US" sz="2400" i="1" dirty="0" smtClean="0"/>
              <a:t>Operable parts of such hardware shall be 34 inches (865 mm) </a:t>
            </a:r>
            <a:r>
              <a:rPr lang="en-US" sz="2400" dirty="0" smtClean="0"/>
              <a:t>minimum and 48 inches (1220 mm) maximum above the finish floor or ground. Where sliding doors are in the fully open position, operating hardware shall be exposed and usable from both sides.</a:t>
            </a:r>
            <a:endParaRPr lang="en-US" sz="2400" dirty="0"/>
          </a:p>
        </p:txBody>
      </p:sp>
    </p:spTree>
    <p:extLst>
      <p:ext uri="{BB962C8B-B14F-4D97-AF65-F5344CB8AC3E}">
        <p14:creationId xmlns:p14="http://schemas.microsoft.com/office/powerpoint/2010/main" val="720091932"/>
      </p:ext>
    </p:extLst>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ADAAG - Operation</a:t>
            </a:r>
            <a:endParaRPr lang="en-US" dirty="0"/>
          </a:p>
        </p:txBody>
      </p:sp>
      <p:sp>
        <p:nvSpPr>
          <p:cNvPr id="3" name="Text Placeholder 2"/>
          <p:cNvSpPr>
            <a:spLocks noGrp="1"/>
          </p:cNvSpPr>
          <p:nvPr>
            <p:ph idx="1"/>
          </p:nvPr>
        </p:nvSpPr>
        <p:spPr/>
        <p:txBody>
          <a:bodyPr/>
          <a:lstStyle/>
          <a:p>
            <a:r>
              <a:rPr lang="en-US" sz="2400" dirty="0"/>
              <a:t>309.4 Operation. Operable parts shall be operable with one hand and shall not require tight grasping, pinching, or twisting of the wrist. </a:t>
            </a:r>
            <a:r>
              <a:rPr lang="en-US" sz="2400" u="sng" dirty="0"/>
              <a:t>The force required to activate operable parts shall be 5 pounds (22.2 N) maximum.</a:t>
            </a:r>
          </a:p>
          <a:p>
            <a:r>
              <a:rPr lang="en-US" sz="2400" dirty="0"/>
              <a:t>EXCEPTION: Gas pump nozzles shall not be required to provide operable parts that have an activating force of 5 pounds (22.2 N) maximum.</a:t>
            </a:r>
          </a:p>
        </p:txBody>
      </p:sp>
    </p:spTree>
    <p:extLst>
      <p:ext uri="{BB962C8B-B14F-4D97-AF65-F5344CB8AC3E}">
        <p14:creationId xmlns:p14="http://schemas.microsoft.com/office/powerpoint/2010/main" val="3343535733"/>
      </p:ext>
    </p:extLst>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4000" cy="6858000"/>
            <a:chOff x="0" y="1"/>
            <a:chExt cx="9144000" cy="685800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402" r="2740" b="8297"/>
            <a:stretch/>
          </p:blipFill>
          <p:spPr bwMode="auto">
            <a:xfrm>
              <a:off x="0" y="1"/>
              <a:ext cx="9144000" cy="403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021" r="2781" b="27741"/>
            <a:stretch/>
          </p:blipFill>
          <p:spPr bwMode="auto">
            <a:xfrm>
              <a:off x="6403" y="3886201"/>
              <a:ext cx="9137597"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03" y="5268686"/>
              <a:ext cx="269368" cy="1001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5413398"/>
      </p:ext>
    </p:extLst>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1 – Intro &amp; Accessibility</a:t>
            </a:r>
            <a:endParaRPr lang="en-US" dirty="0"/>
          </a:p>
        </p:txBody>
      </p:sp>
      <p:sp>
        <p:nvSpPr>
          <p:cNvPr id="3" name="Content Placeholder 2"/>
          <p:cNvSpPr>
            <a:spLocks noGrp="1"/>
          </p:cNvSpPr>
          <p:nvPr>
            <p:ph idx="1"/>
          </p:nvPr>
        </p:nvSpPr>
        <p:spPr>
          <a:xfrm>
            <a:off x="457200" y="1362974"/>
            <a:ext cx="8229600" cy="4461880"/>
          </a:xfrm>
        </p:spPr>
        <p:txBody>
          <a:bodyPr/>
          <a:lstStyle/>
          <a:p>
            <a:pPr marL="342900" indent="-342900">
              <a:buFont typeface="Arial" pitchFamily="34" charset="0"/>
              <a:buChar char="•"/>
            </a:pPr>
            <a:r>
              <a:rPr lang="en-US" sz="2400" dirty="0"/>
              <a:t>Brief overview of </a:t>
            </a:r>
            <a:r>
              <a:rPr lang="en-US" sz="2400" u="sng" dirty="0"/>
              <a:t>some</a:t>
            </a:r>
            <a:r>
              <a:rPr lang="en-US" sz="2400" dirty="0"/>
              <a:t> codes and standards which impact the door and hardware industry.</a:t>
            </a:r>
          </a:p>
          <a:p>
            <a:pPr marL="342900" indent="-342900">
              <a:buFont typeface="Arial" pitchFamily="34" charset="0"/>
              <a:buChar char="•"/>
            </a:pPr>
            <a:r>
              <a:rPr lang="en-US" sz="2400" dirty="0"/>
              <a:t>Who is the AHJ?</a:t>
            </a:r>
          </a:p>
          <a:p>
            <a:pPr marL="342900" indent="-342900">
              <a:buFont typeface="Arial" pitchFamily="34" charset="0"/>
              <a:buChar char="•"/>
            </a:pPr>
            <a:r>
              <a:rPr lang="en-US" sz="2400" dirty="0"/>
              <a:t>Resources for code information.</a:t>
            </a:r>
          </a:p>
          <a:p>
            <a:pPr marL="342900" indent="-342900">
              <a:buFont typeface="Arial" pitchFamily="34" charset="0"/>
              <a:buChar char="•"/>
            </a:pPr>
            <a:r>
              <a:rPr lang="en-US" sz="2400" dirty="0"/>
              <a:t>How codes affect our business.</a:t>
            </a:r>
          </a:p>
          <a:p>
            <a:pPr marL="342900" indent="-342900">
              <a:buFont typeface="Arial" pitchFamily="34" charset="0"/>
              <a:buChar char="•"/>
            </a:pPr>
            <a:r>
              <a:rPr lang="en-US" sz="2400" dirty="0"/>
              <a:t>Code development process and tragic fires that have shaped current codes</a:t>
            </a:r>
            <a:r>
              <a:rPr lang="en-US" sz="2400" dirty="0" smtClean="0"/>
              <a:t>.</a:t>
            </a:r>
          </a:p>
          <a:p>
            <a:pPr marL="342900" indent="-342900">
              <a:buFont typeface="Arial" pitchFamily="34" charset="0"/>
              <a:buChar char="•"/>
            </a:pPr>
            <a:r>
              <a:rPr lang="en-US" sz="2400" dirty="0" smtClean="0"/>
              <a:t>Accessibility Requirements</a:t>
            </a:r>
          </a:p>
        </p:txBody>
      </p:sp>
    </p:spTree>
    <p:extLst>
      <p:ext uri="{BB962C8B-B14F-4D97-AF65-F5344CB8AC3E}">
        <p14:creationId xmlns:p14="http://schemas.microsoft.com/office/powerpoint/2010/main" val="2833602058"/>
      </p:ext>
    </p:extLst>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1 – Intro &amp; Accessibility</a:t>
            </a:r>
          </a:p>
        </p:txBody>
      </p:sp>
      <p:sp>
        <p:nvSpPr>
          <p:cNvPr id="3" name="Text Placeholder 2"/>
          <p:cNvSpPr>
            <a:spLocks noGrp="1"/>
          </p:cNvSpPr>
          <p:nvPr>
            <p:ph idx="1"/>
          </p:nvPr>
        </p:nvSpPr>
        <p:spPr/>
        <p:txBody>
          <a:bodyPr/>
          <a:lstStyle/>
          <a:p>
            <a:pPr marL="285750" indent="-285750">
              <a:buFont typeface="Arial" pitchFamily="34" charset="0"/>
              <a:buChar char="•"/>
            </a:pPr>
            <a:r>
              <a:rPr lang="en-US" sz="2400" dirty="0" smtClean="0"/>
              <a:t>A117.1 vs. ADA vs. UFAS</a:t>
            </a:r>
          </a:p>
          <a:p>
            <a:pPr marL="285750" indent="-285750">
              <a:buFont typeface="Arial" pitchFamily="34" charset="0"/>
              <a:buChar char="•"/>
            </a:pPr>
            <a:r>
              <a:rPr lang="en-US" sz="2400" dirty="0" smtClean="0"/>
              <a:t>Clear Width</a:t>
            </a:r>
          </a:p>
          <a:p>
            <a:pPr marL="285750" indent="-285750">
              <a:buFont typeface="Arial" pitchFamily="34" charset="0"/>
              <a:buChar char="•"/>
            </a:pPr>
            <a:r>
              <a:rPr lang="en-US" sz="2400" dirty="0" smtClean="0"/>
              <a:t>Maneuvering Clearance</a:t>
            </a:r>
          </a:p>
          <a:p>
            <a:pPr marL="285750" indent="-285750">
              <a:buFont typeface="Arial" pitchFamily="34" charset="0"/>
              <a:buChar char="•"/>
            </a:pPr>
            <a:r>
              <a:rPr lang="en-US" sz="2400" dirty="0" smtClean="0"/>
              <a:t>Hardware &amp; Thresholds</a:t>
            </a:r>
          </a:p>
          <a:p>
            <a:pPr marL="285750" indent="-285750">
              <a:buFont typeface="Arial" pitchFamily="34" charset="0"/>
              <a:buChar char="•"/>
            </a:pPr>
            <a:r>
              <a:rPr lang="en-US" sz="2400" dirty="0" smtClean="0"/>
              <a:t>Closing Speed &amp; Opening Force</a:t>
            </a:r>
          </a:p>
          <a:p>
            <a:pPr marL="285750" indent="-285750">
              <a:buFont typeface="Arial" pitchFamily="34" charset="0"/>
              <a:buChar char="•"/>
            </a:pPr>
            <a:r>
              <a:rPr lang="en-US" sz="2400" dirty="0" smtClean="0"/>
              <a:t>Flush Bottom Rail</a:t>
            </a:r>
          </a:p>
          <a:p>
            <a:pPr marL="285750" indent="-285750">
              <a:buFont typeface="Arial" pitchFamily="34" charset="0"/>
              <a:buChar char="•"/>
            </a:pPr>
            <a:r>
              <a:rPr lang="en-US" sz="2400" dirty="0" smtClean="0"/>
              <a:t>Vision </a:t>
            </a:r>
            <a:r>
              <a:rPr lang="en-US" sz="2400" dirty="0" err="1" smtClean="0"/>
              <a:t>Lite</a:t>
            </a:r>
            <a:r>
              <a:rPr lang="en-US" sz="2400" dirty="0" smtClean="0"/>
              <a:t> Location</a:t>
            </a:r>
          </a:p>
          <a:p>
            <a:endParaRPr lang="en-US" dirty="0" smtClean="0"/>
          </a:p>
          <a:p>
            <a:endParaRPr lang="en-US" dirty="0" smtClean="0"/>
          </a:p>
          <a:p>
            <a:endParaRPr lang="en-US" dirty="0" smtClean="0"/>
          </a:p>
          <a:p>
            <a:pPr lvl="1"/>
            <a:endParaRPr lang="en-US" dirty="0" smtClean="0"/>
          </a:p>
          <a:p>
            <a:endParaRPr lang="en-US" dirty="0"/>
          </a:p>
        </p:txBody>
      </p:sp>
    </p:spTree>
    <p:extLst>
      <p:ext uri="{BB962C8B-B14F-4D97-AF65-F5344CB8AC3E}">
        <p14:creationId xmlns:p14="http://schemas.microsoft.com/office/powerpoint/2010/main" val="3654700117"/>
      </p:ext>
    </p:extLst>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6072" y="2104846"/>
            <a:ext cx="5760399" cy="2162434"/>
          </a:xfrm>
        </p:spPr>
        <p:txBody>
          <a:bodyPr>
            <a:normAutofit/>
          </a:bodyPr>
          <a:lstStyle/>
          <a:p>
            <a:r>
              <a:rPr lang="en-US" dirty="0" smtClean="0"/>
              <a:t>There are articles about all of these topics on iDigHardware.com.</a:t>
            </a:r>
            <a:endParaRPr lang="en-US" dirty="0"/>
          </a:p>
        </p:txBody>
      </p:sp>
    </p:spTree>
    <p:extLst>
      <p:ext uri="{BB962C8B-B14F-4D97-AF65-F5344CB8AC3E}">
        <p14:creationId xmlns:p14="http://schemas.microsoft.com/office/powerpoint/2010/main" val="94182997"/>
      </p:ext>
    </p:extLst>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49" y="103576"/>
            <a:ext cx="4611170" cy="6702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4162" y="179070"/>
            <a:ext cx="732893" cy="461665"/>
          </a:xfrm>
          <a:prstGeom prst="rect">
            <a:avLst/>
          </a:prstGeom>
          <a:noFill/>
        </p:spPr>
        <p:txBody>
          <a:bodyPr wrap="none" rtlCol="0">
            <a:spAutoFit/>
          </a:bodyPr>
          <a:lstStyle/>
          <a:p>
            <a:r>
              <a:rPr lang="en-US" dirty="0" smtClean="0"/>
              <a:t>P79</a:t>
            </a:r>
            <a:endParaRPr lang="en-US" dirty="0"/>
          </a:p>
        </p:txBody>
      </p:sp>
    </p:spTree>
    <p:extLst>
      <p:ext uri="{BB962C8B-B14F-4D97-AF65-F5344CB8AC3E}">
        <p14:creationId xmlns:p14="http://schemas.microsoft.com/office/powerpoint/2010/main" val="2280377422"/>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Commentary / Handbook</a:t>
            </a:r>
          </a:p>
        </p:txBody>
      </p:sp>
      <p:pic>
        <p:nvPicPr>
          <p:cNvPr id="10244" name="Picture 4" descr="http://www.brownbookshop.com/product_images/w/nfpa_101hb_12__77515.jpg"/>
          <p:cNvPicPr>
            <a:picLocks noChangeAspect="1" noChangeArrowheads="1"/>
          </p:cNvPicPr>
          <p:nvPr/>
        </p:nvPicPr>
        <p:blipFill>
          <a:blip r:embed="rId3" cstate="print"/>
          <a:srcRect/>
          <a:stretch>
            <a:fillRect/>
          </a:stretch>
        </p:blipFill>
        <p:spPr bwMode="auto">
          <a:xfrm>
            <a:off x="4672019" y="1214438"/>
            <a:ext cx="3574837" cy="4548377"/>
          </a:xfrm>
          <a:prstGeom prst="rect">
            <a:avLst/>
          </a:prstGeom>
          <a:noFill/>
          <a:ln>
            <a:solidFill>
              <a:schemeClr val="tx1"/>
            </a:solidFill>
          </a:ln>
          <a:effectLst>
            <a:outerShdw blurRad="50800" dist="38100" dir="2700000" algn="tl" rotWithShape="0">
              <a:prstClr val="black">
                <a:alpha val="40000"/>
              </a:prstClr>
            </a:outerShdw>
          </a:effectLst>
        </p:spPr>
      </p:pic>
      <p:pic>
        <p:nvPicPr>
          <p:cNvPr id="10246" name="Picture 6" descr="http://www.standard-center.com/image/cache/data/5000000676-1.-500x500.jpg"/>
          <p:cNvPicPr>
            <a:picLocks noChangeAspect="1" noChangeArrowheads="1"/>
          </p:cNvPicPr>
          <p:nvPr/>
        </p:nvPicPr>
        <p:blipFill>
          <a:blip r:embed="rId4" cstate="print"/>
          <a:srcRect l="12333" r="12667"/>
          <a:stretch>
            <a:fillRect/>
          </a:stretch>
        </p:blipFill>
        <p:spPr bwMode="auto">
          <a:xfrm>
            <a:off x="985845" y="1214438"/>
            <a:ext cx="3396854" cy="4529138"/>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4545749"/>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072" y="1828806"/>
            <a:ext cx="5760399" cy="3059581"/>
          </a:xfrm>
        </p:spPr>
        <p:txBody>
          <a:bodyPr>
            <a:normAutofit fontScale="90000"/>
          </a:bodyPr>
          <a:lstStyle/>
          <a:p>
            <a:r>
              <a:rPr lang="en-US" dirty="0" smtClean="0"/>
              <a:t>Some state codes differ from the national codes discussed here. </a:t>
            </a:r>
            <a:br>
              <a:rPr lang="en-US" dirty="0" smtClean="0"/>
            </a:br>
            <a:r>
              <a:rPr lang="en-US" dirty="0"/>
              <a:t/>
            </a:r>
            <a:br>
              <a:rPr lang="en-US" dirty="0"/>
            </a:br>
            <a:r>
              <a:rPr lang="en-US" dirty="0" smtClean="0"/>
              <a:t>Get familiar with your state code requirements!  </a:t>
            </a:r>
            <a:endParaRPr lang="en-US" dirty="0"/>
          </a:p>
        </p:txBody>
      </p:sp>
      <p:sp>
        <p:nvSpPr>
          <p:cNvPr id="5" name="TextBox 4"/>
          <p:cNvSpPr txBox="1"/>
          <p:nvPr/>
        </p:nvSpPr>
        <p:spPr>
          <a:xfrm>
            <a:off x="8384162" y="179070"/>
            <a:ext cx="561372" cy="461665"/>
          </a:xfrm>
          <a:prstGeom prst="rect">
            <a:avLst/>
          </a:prstGeom>
          <a:noFill/>
        </p:spPr>
        <p:txBody>
          <a:bodyPr wrap="none" rtlCol="0">
            <a:spAutoFit/>
          </a:bodyPr>
          <a:lstStyle/>
          <a:p>
            <a:r>
              <a:rPr lang="en-US" dirty="0" smtClean="0"/>
              <a:t>P9</a:t>
            </a:r>
            <a:endParaRPr lang="en-US" dirty="0"/>
          </a:p>
        </p:txBody>
      </p:sp>
    </p:spTree>
    <p:extLst>
      <p:ext uri="{BB962C8B-B14F-4D97-AF65-F5344CB8AC3E}">
        <p14:creationId xmlns:p14="http://schemas.microsoft.com/office/powerpoint/2010/main" val="4116549582"/>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ALLE_PPT_Template_Tagline">
  <a:themeElements>
    <a:clrScheme name="Allegion">
      <a:dk1>
        <a:srgbClr val="000000"/>
      </a:dk1>
      <a:lt1>
        <a:sysClr val="window" lastClr="FFFFFF"/>
      </a:lt1>
      <a:dk2>
        <a:srgbClr val="C05131"/>
      </a:dk2>
      <a:lt2>
        <a:srgbClr val="FF671F"/>
      </a:lt2>
      <a:accent1>
        <a:srgbClr val="007681"/>
      </a:accent1>
      <a:accent2>
        <a:srgbClr val="DC582A"/>
      </a:accent2>
      <a:accent3>
        <a:srgbClr val="509E2F"/>
      </a:accent3>
      <a:accent4>
        <a:srgbClr val="7E5475"/>
      </a:accent4>
      <a:accent5>
        <a:srgbClr val="0076A5"/>
      </a:accent5>
      <a:accent6>
        <a:srgbClr val="FFB500"/>
      </a:accent6>
      <a:hlink>
        <a:srgbClr val="0076A5"/>
      </a:hlink>
      <a:folHlink>
        <a:srgbClr val="7E54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67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Settings\LPfeiffer\Application Data\Microsoft\Templates\Template A.pot</Template>
  <TotalTime>30735</TotalTime>
  <Words>1534</Words>
  <Application>Microsoft Office PowerPoint</Application>
  <PresentationFormat>On-screen Show (4:3)</PresentationFormat>
  <Paragraphs>234</Paragraphs>
  <Slides>79</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ALLE_PPT_Template_Tagline</vt:lpstr>
      <vt:lpstr>Photo House</vt:lpstr>
      <vt:lpstr>Decoded 1 – Intro &amp; Accessibility Requirements</vt:lpstr>
      <vt:lpstr>Decoded 1 – Intro &amp; Accessibility Requirements</vt:lpstr>
      <vt:lpstr>Lori Greene, AHC/CDC, CCPR, FDAI</vt:lpstr>
      <vt:lpstr>iDigHardware / iHateHardware.com</vt:lpstr>
      <vt:lpstr>Session 1 – Intro &amp; Accessibility</vt:lpstr>
      <vt:lpstr>Which code / standard?</vt:lpstr>
      <vt:lpstr>Which code / standard?</vt:lpstr>
      <vt:lpstr>Commentary / Handbook</vt:lpstr>
      <vt:lpstr>Some state codes differ from the national codes discussed here.   Get familiar with your state code requirements!  </vt:lpstr>
      <vt:lpstr>How codes affect our business…</vt:lpstr>
      <vt:lpstr>Authority Having Jurisdiction (AHJ)</vt:lpstr>
      <vt:lpstr>Building Codes Forum</vt:lpstr>
      <vt:lpstr>Code change is often prompted by tragedy</vt:lpstr>
      <vt:lpstr>Why do we have codes?</vt:lpstr>
      <vt:lpstr>Code Development Process</vt:lpstr>
      <vt:lpstr>Code Development Process</vt:lpstr>
      <vt:lpstr>Accessibility</vt:lpstr>
      <vt:lpstr>Accessibility Standards</vt:lpstr>
      <vt:lpstr>PowerPoint Presentation</vt:lpstr>
      <vt:lpstr>Clear Opening Width</vt:lpstr>
      <vt:lpstr>PowerPoint Presentation</vt:lpstr>
      <vt:lpstr>PowerPoint Presentation</vt:lpstr>
      <vt:lpstr>PowerPoint Presentation</vt:lpstr>
      <vt:lpstr>PowerPoint Presentation</vt:lpstr>
      <vt:lpstr>Projections Into Clear Width </vt:lpstr>
      <vt:lpstr>PowerPoint Presentation</vt:lpstr>
      <vt:lpstr>PowerPoint Presentation</vt:lpstr>
      <vt:lpstr>PowerPoint Presentation</vt:lpstr>
      <vt:lpstr>PowerPoint Presentation</vt:lpstr>
      <vt:lpstr>PowerPoint Presentation</vt:lpstr>
      <vt:lpstr>Maneuvering Clearance</vt:lpstr>
      <vt:lpstr>PowerPoint Presentation</vt:lpstr>
      <vt:lpstr>PowerPoint Presentation</vt:lpstr>
      <vt:lpstr>PowerPoint Presentation</vt:lpstr>
      <vt:lpstr>PowerPoint Presentation</vt:lpstr>
      <vt:lpstr>PowerPoint Presentation</vt:lpstr>
      <vt:lpstr>PowerPoint Presentation</vt:lpstr>
      <vt:lpstr>Thresholds</vt:lpstr>
      <vt:lpstr>PowerPoint Presentation</vt:lpstr>
      <vt:lpstr>PowerPoint Presentation</vt:lpstr>
      <vt:lpstr>Door Hardware</vt:lpstr>
      <vt:lpstr>PowerPoint Presentation</vt:lpstr>
      <vt:lpstr>Lever Handles</vt:lpstr>
      <vt:lpstr>Thumbturns</vt:lpstr>
      <vt:lpstr>Pulls</vt:lpstr>
      <vt:lpstr>PowerPoint Presentation</vt:lpstr>
      <vt:lpstr>Sliding Doors</vt:lpstr>
      <vt:lpstr>PowerPoint Presentation</vt:lpstr>
      <vt:lpstr>Closing Speed</vt:lpstr>
      <vt:lpstr>PowerPoint Presentation</vt:lpstr>
      <vt:lpstr>Opening Force</vt:lpstr>
      <vt:lpstr>PowerPoint Presentation</vt:lpstr>
      <vt:lpstr>PowerPoint Presentation</vt:lpstr>
      <vt:lpstr>Adjustments of a Door Closer</vt:lpstr>
      <vt:lpstr>Door Surface</vt:lpstr>
      <vt:lpstr>PowerPoint Presentation</vt:lpstr>
      <vt:lpstr>PowerPoint Presentation</vt:lpstr>
      <vt:lpstr>PowerPoint Presentation</vt:lpstr>
      <vt:lpstr>PowerPoint Presentation</vt:lpstr>
      <vt:lpstr>Vision Lites</vt:lpstr>
      <vt:lpstr>PowerPoint Presentation</vt:lpstr>
      <vt:lpstr>PowerPoint Presentation</vt:lpstr>
      <vt:lpstr>PowerPoint Presentation</vt:lpstr>
      <vt:lpstr>PowerPoint Presentation</vt:lpstr>
      <vt:lpstr>Power-Operated Doors </vt:lpstr>
      <vt:lpstr>Power-Operated Doors </vt:lpstr>
      <vt:lpstr>Requirements of A156.19 for low energy operators</vt:lpstr>
      <vt:lpstr>Requirements of A156.19</vt:lpstr>
      <vt:lpstr>Requirements of A156.19</vt:lpstr>
      <vt:lpstr>Tactile Warning - UFAS</vt:lpstr>
      <vt:lpstr>2010 ADAAG – Automatic Doors (not in A117.1)</vt:lpstr>
      <vt:lpstr>PowerPoint Presentation</vt:lpstr>
      <vt:lpstr>2010 ADAAG - Operation</vt:lpstr>
      <vt:lpstr>2010 ADAAG - Operation</vt:lpstr>
      <vt:lpstr>PowerPoint Presentation</vt:lpstr>
      <vt:lpstr>Session 1 – Intro &amp; Accessibility</vt:lpstr>
      <vt:lpstr>Session 1 – Intro &amp; Accessibility</vt:lpstr>
      <vt:lpstr>There are articles about all of these topics on iDigHardware.com.</vt:lpstr>
      <vt:lpstr>PowerPoint Presentation</vt:lpstr>
    </vt:vector>
  </TitlesOfParts>
  <Company>Ingersoll Rand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Template</dc:title>
  <dc:creator>Aditya Agarwal</dc:creator>
  <cp:lastModifiedBy>Greene, Lori</cp:lastModifiedBy>
  <cp:revision>1153</cp:revision>
  <cp:lastPrinted>2005-10-18T13:26:44Z</cp:lastPrinted>
  <dcterms:created xsi:type="dcterms:W3CDTF">2001-06-01T18:18:43Z</dcterms:created>
  <dcterms:modified xsi:type="dcterms:W3CDTF">2013-12-03T17:50:20Z</dcterms:modified>
</cp:coreProperties>
</file>